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303" r:id="rId38"/>
    <p:sldId id="291" r:id="rId39"/>
    <p:sldId id="292" r:id="rId40"/>
    <p:sldId id="293" r:id="rId41"/>
    <p:sldId id="294" r:id="rId42"/>
    <p:sldId id="295" r:id="rId43"/>
    <p:sldId id="296" r:id="rId44"/>
    <p:sldId id="297" r:id="rId45"/>
    <p:sldId id="298" r:id="rId46"/>
    <p:sldId id="299" r:id="rId47"/>
    <p:sldId id="302" r:id="rId4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2D7C11-A21A-9EE8-A1A5-44D66D354400}" name="JANSSENS Isabelle" initials="JI" userId="S::ijanssens@sprb.brussels::7e85f3a4-0395-49ce-b4b8-f39a53c3e807" providerId="AD"/>
  <p188:author id="{312BF85F-3969-B3C5-3E20-F94D55EE71B2}" name="LENAERTS Laure" initials="LL" userId="S::llenaerts@sprb.brussels::9a3e79ab-23d7-4b7d-9737-07e572f64e17" providerId="AD"/>
  <p188:author id="{ED424266-B911-49FB-8389-48F95BE1E67B}" name="SCORIER Malicia" initials="SM" userId="S::mscorier@sprb.brussels::06d92e23-9d32-43fb-8a5b-e767d78ea0d7" providerId="AD"/>
  <p188:author id="{1527D879-6593-554B-311C-9292A75E926E}" name="Michaël Desmet" initials="MD" userId="S::mdesmet@vo-citizen.be::71285164-23cc-433f-8075-9a99560b39dd" providerId="AD"/>
  <p188:author id="{20C1228E-8D49-4362-A73D-7F7B6CED7198}" name="GODART Françoise" initials="GF" userId="S::fgodart@sprb.brussels::3b697a40-d4aa-4c58-912c-3d7d12b6059f" providerId="AD"/>
  <p188:author id="{4DE66A9F-508E-CDDC-8690-55EF1ACDD896}" name="BAQUET Annick" initials="BA" userId="S::abaquet@sprb.brussels::dbd96629-bc32-4db2-98b2-fb0bc3f1f623" providerId="AD"/>
  <p188:author id="{B15356B8-6DE8-F2E6-F58E-740CB67E0653}" name="Delphine Bauchau" initials="DB" userId="S::dbauchau@sprb.brussels::2187bb55-5ae9-4575-aa74-cfa3e96fb4dd" providerId="AD"/>
  <p188:author id="{C5975CE0-0280-95F1-FA42-EA4024A69578}" name="Dan AZRIA PRO" initials="DA" userId="39e354df619d5d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C04"/>
    <a:srgbClr val="3C8200"/>
    <a:srgbClr val="EAB818"/>
    <a:srgbClr val="2F3E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56"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BFACC2-547F-E86E-4A5B-0C47DE5BCD9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C0545D83-B327-8E7A-6204-273FE7BB4C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975A808D-EEA4-24E6-4811-6748EEB81AB4}"/>
              </a:ext>
            </a:extLst>
          </p:cNvPr>
          <p:cNvSpPr>
            <a:spLocks noGrp="1"/>
          </p:cNvSpPr>
          <p:nvPr>
            <p:ph type="dt" sz="half" idx="10"/>
          </p:nvPr>
        </p:nvSpPr>
        <p:spPr/>
        <p:txBody>
          <a:bodyPr/>
          <a:lstStyle/>
          <a:p>
            <a:fld id="{4FECAD9E-C460-4179-BD05-0D29D1089FB5}" type="datetimeFigureOut">
              <a:rPr lang="fr-BE" smtClean="0"/>
              <a:t>22-11-23</a:t>
            </a:fld>
            <a:endParaRPr lang="fr-BE"/>
          </a:p>
        </p:txBody>
      </p:sp>
      <p:sp>
        <p:nvSpPr>
          <p:cNvPr id="5" name="Espace réservé du pied de page 4">
            <a:extLst>
              <a:ext uri="{FF2B5EF4-FFF2-40B4-BE49-F238E27FC236}">
                <a16:creationId xmlns:a16="http://schemas.microsoft.com/office/drawing/2014/main" id="{64D4E901-644F-A8FE-F0A5-7ABDAED9FFB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58FABFC-CE99-4C3A-726F-48D9DF9ACB51}"/>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104945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B526A0-81F0-FE65-F26E-41BEB025BE47}"/>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60DB3A95-A969-BD01-5133-74BA0C63E31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CE73663-3645-B4EA-6931-E0A5139ECF1C}"/>
              </a:ext>
            </a:extLst>
          </p:cNvPr>
          <p:cNvSpPr>
            <a:spLocks noGrp="1"/>
          </p:cNvSpPr>
          <p:nvPr>
            <p:ph type="dt" sz="half" idx="10"/>
          </p:nvPr>
        </p:nvSpPr>
        <p:spPr/>
        <p:txBody>
          <a:bodyPr/>
          <a:lstStyle/>
          <a:p>
            <a:fld id="{4FECAD9E-C460-4179-BD05-0D29D1089FB5}" type="datetimeFigureOut">
              <a:rPr lang="fr-BE" smtClean="0"/>
              <a:t>22-11-23</a:t>
            </a:fld>
            <a:endParaRPr lang="fr-BE"/>
          </a:p>
        </p:txBody>
      </p:sp>
      <p:sp>
        <p:nvSpPr>
          <p:cNvPr id="5" name="Espace réservé du pied de page 4">
            <a:extLst>
              <a:ext uri="{FF2B5EF4-FFF2-40B4-BE49-F238E27FC236}">
                <a16:creationId xmlns:a16="http://schemas.microsoft.com/office/drawing/2014/main" id="{5529C61D-FA71-6FB2-509C-60760B2D7B9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D2B9D29C-B2FC-8D12-AE43-BBCD58F3EB48}"/>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24084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337D132-0160-DCB8-FA95-AF075C960A1A}"/>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2C2877F3-9DE5-44C3-F82D-0AA087F6AA5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DA0C0D4-8688-6033-24A3-56424CD47D95}"/>
              </a:ext>
            </a:extLst>
          </p:cNvPr>
          <p:cNvSpPr>
            <a:spLocks noGrp="1"/>
          </p:cNvSpPr>
          <p:nvPr>
            <p:ph type="dt" sz="half" idx="10"/>
          </p:nvPr>
        </p:nvSpPr>
        <p:spPr/>
        <p:txBody>
          <a:bodyPr/>
          <a:lstStyle/>
          <a:p>
            <a:fld id="{4FECAD9E-C460-4179-BD05-0D29D1089FB5}" type="datetimeFigureOut">
              <a:rPr lang="fr-BE" smtClean="0"/>
              <a:t>22-11-23</a:t>
            </a:fld>
            <a:endParaRPr lang="fr-BE"/>
          </a:p>
        </p:txBody>
      </p:sp>
      <p:sp>
        <p:nvSpPr>
          <p:cNvPr id="5" name="Espace réservé du pied de page 4">
            <a:extLst>
              <a:ext uri="{FF2B5EF4-FFF2-40B4-BE49-F238E27FC236}">
                <a16:creationId xmlns:a16="http://schemas.microsoft.com/office/drawing/2014/main" id="{A133C52B-9A66-F5CD-EB70-81B33C3E021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D74A0F2E-5A8F-36D0-3FF7-C485F775D07E}"/>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145432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3B2D9-D3BC-CCE1-49B1-B0181BB11B7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F794B643-CF83-CAC5-06FE-E00C53D59C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2DA74176-F5CA-624C-DB87-46FDE11E7A8F}"/>
              </a:ext>
            </a:extLst>
          </p:cNvPr>
          <p:cNvSpPr>
            <a:spLocks noGrp="1"/>
          </p:cNvSpPr>
          <p:nvPr>
            <p:ph type="dt" sz="half" idx="10"/>
          </p:nvPr>
        </p:nvSpPr>
        <p:spPr/>
        <p:txBody>
          <a:bodyPr/>
          <a:lstStyle/>
          <a:p>
            <a:fld id="{1BB18330-01D8-472E-A5F5-C9B24DFFCE77}" type="datetimeFigureOut">
              <a:rPr lang="fr-BE" smtClean="0"/>
              <a:t>22-11-23</a:t>
            </a:fld>
            <a:endParaRPr lang="fr-BE"/>
          </a:p>
        </p:txBody>
      </p:sp>
      <p:sp>
        <p:nvSpPr>
          <p:cNvPr id="5" name="Espace réservé du pied de page 4">
            <a:extLst>
              <a:ext uri="{FF2B5EF4-FFF2-40B4-BE49-F238E27FC236}">
                <a16:creationId xmlns:a16="http://schemas.microsoft.com/office/drawing/2014/main" id="{FA2B5C29-CE50-C6B6-0D86-76FAB34094D1}"/>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A599BC7-6547-3E57-92A4-9280DA88B90B}"/>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2346931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E889B-89A9-CBF9-84FF-C9D657290E89}"/>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A60E5C9E-075A-72DC-76EF-9B3FA49A2BB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0B4C969-60CD-F302-5804-21D268AEA275}"/>
              </a:ext>
            </a:extLst>
          </p:cNvPr>
          <p:cNvSpPr>
            <a:spLocks noGrp="1"/>
          </p:cNvSpPr>
          <p:nvPr>
            <p:ph type="dt" sz="half" idx="10"/>
          </p:nvPr>
        </p:nvSpPr>
        <p:spPr/>
        <p:txBody>
          <a:bodyPr/>
          <a:lstStyle/>
          <a:p>
            <a:fld id="{1BB18330-01D8-472E-A5F5-C9B24DFFCE77}" type="datetimeFigureOut">
              <a:rPr lang="fr-BE" smtClean="0"/>
              <a:t>22-11-23</a:t>
            </a:fld>
            <a:endParaRPr lang="fr-BE"/>
          </a:p>
        </p:txBody>
      </p:sp>
      <p:sp>
        <p:nvSpPr>
          <p:cNvPr id="5" name="Espace réservé du pied de page 4">
            <a:extLst>
              <a:ext uri="{FF2B5EF4-FFF2-40B4-BE49-F238E27FC236}">
                <a16:creationId xmlns:a16="http://schemas.microsoft.com/office/drawing/2014/main" id="{17338A2C-D5CF-077C-4563-AAB0BEF3488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5EADF2B-92BD-3CF8-F436-743327956AD7}"/>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2212384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C7697-A2A6-846A-0486-2E08DDEF11B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BD89AD5A-753D-CC77-C771-3325F3D32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D820399-927C-9217-4CC2-6B0EC7846390}"/>
              </a:ext>
            </a:extLst>
          </p:cNvPr>
          <p:cNvSpPr>
            <a:spLocks noGrp="1"/>
          </p:cNvSpPr>
          <p:nvPr>
            <p:ph type="dt" sz="half" idx="10"/>
          </p:nvPr>
        </p:nvSpPr>
        <p:spPr/>
        <p:txBody>
          <a:bodyPr/>
          <a:lstStyle/>
          <a:p>
            <a:fld id="{1BB18330-01D8-472E-A5F5-C9B24DFFCE77}" type="datetimeFigureOut">
              <a:rPr lang="fr-BE" smtClean="0"/>
              <a:t>22-11-23</a:t>
            </a:fld>
            <a:endParaRPr lang="fr-BE"/>
          </a:p>
        </p:txBody>
      </p:sp>
      <p:sp>
        <p:nvSpPr>
          <p:cNvPr id="5" name="Espace réservé du pied de page 4">
            <a:extLst>
              <a:ext uri="{FF2B5EF4-FFF2-40B4-BE49-F238E27FC236}">
                <a16:creationId xmlns:a16="http://schemas.microsoft.com/office/drawing/2014/main" id="{FE89A26C-B6A0-D0B4-A613-E8458F3D7DA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C5C29284-684D-4BEF-3DF0-9C0E53243012}"/>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1705403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8B0F1-7AD2-EBCF-3C0E-E211B553BEC3}"/>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3D8E6378-4371-4F8B-56D5-B9EBFD39D2B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80E9E6E4-4081-E0C9-E99E-975F4375CC1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654B16CF-37B1-9B43-D64E-CE43A5C476C5}"/>
              </a:ext>
            </a:extLst>
          </p:cNvPr>
          <p:cNvSpPr>
            <a:spLocks noGrp="1"/>
          </p:cNvSpPr>
          <p:nvPr>
            <p:ph type="dt" sz="half" idx="10"/>
          </p:nvPr>
        </p:nvSpPr>
        <p:spPr/>
        <p:txBody>
          <a:bodyPr/>
          <a:lstStyle/>
          <a:p>
            <a:fld id="{1BB18330-01D8-472E-A5F5-C9B24DFFCE77}" type="datetimeFigureOut">
              <a:rPr lang="fr-BE" smtClean="0"/>
              <a:t>22-11-23</a:t>
            </a:fld>
            <a:endParaRPr lang="fr-BE"/>
          </a:p>
        </p:txBody>
      </p:sp>
      <p:sp>
        <p:nvSpPr>
          <p:cNvPr id="6" name="Espace réservé du pied de page 5">
            <a:extLst>
              <a:ext uri="{FF2B5EF4-FFF2-40B4-BE49-F238E27FC236}">
                <a16:creationId xmlns:a16="http://schemas.microsoft.com/office/drawing/2014/main" id="{0198C620-4DD9-D475-0A7C-11C9F21F0088}"/>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7F61F780-EAC9-780F-9B14-8E2228C2A078}"/>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2526432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959DE8-B028-1A6D-40F4-E3991C530316}"/>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1D7593B4-BE26-F209-DC76-FECF09DAE9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6FF9B1F-8790-FEAD-7616-B08C343D056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959BF1DD-F3B9-9658-B3DC-4F0B5E766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D468115-341E-2EA9-0B59-33CA6FD0903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7A17327E-91B4-DE84-ED4E-1B780E1AE631}"/>
              </a:ext>
            </a:extLst>
          </p:cNvPr>
          <p:cNvSpPr>
            <a:spLocks noGrp="1"/>
          </p:cNvSpPr>
          <p:nvPr>
            <p:ph type="dt" sz="half" idx="10"/>
          </p:nvPr>
        </p:nvSpPr>
        <p:spPr/>
        <p:txBody>
          <a:bodyPr/>
          <a:lstStyle/>
          <a:p>
            <a:fld id="{1BB18330-01D8-472E-A5F5-C9B24DFFCE77}" type="datetimeFigureOut">
              <a:rPr lang="fr-BE" smtClean="0"/>
              <a:t>22-11-23</a:t>
            </a:fld>
            <a:endParaRPr lang="fr-BE"/>
          </a:p>
        </p:txBody>
      </p:sp>
      <p:sp>
        <p:nvSpPr>
          <p:cNvPr id="8" name="Espace réservé du pied de page 7">
            <a:extLst>
              <a:ext uri="{FF2B5EF4-FFF2-40B4-BE49-F238E27FC236}">
                <a16:creationId xmlns:a16="http://schemas.microsoft.com/office/drawing/2014/main" id="{443E90E0-1A60-AC0D-CF8E-44575AFB26EA}"/>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F40186B4-0DDE-2458-E851-53792713B25B}"/>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1677969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328B8F-51E4-E234-88D0-F8724F4A811E}"/>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64C55444-615D-1E83-3D53-A79BBB3E1E6B}"/>
              </a:ext>
            </a:extLst>
          </p:cNvPr>
          <p:cNvSpPr>
            <a:spLocks noGrp="1"/>
          </p:cNvSpPr>
          <p:nvPr>
            <p:ph type="dt" sz="half" idx="10"/>
          </p:nvPr>
        </p:nvSpPr>
        <p:spPr/>
        <p:txBody>
          <a:bodyPr/>
          <a:lstStyle/>
          <a:p>
            <a:fld id="{1BB18330-01D8-472E-A5F5-C9B24DFFCE77}" type="datetimeFigureOut">
              <a:rPr lang="fr-BE" smtClean="0"/>
              <a:t>22-11-23</a:t>
            </a:fld>
            <a:endParaRPr lang="fr-BE"/>
          </a:p>
        </p:txBody>
      </p:sp>
      <p:sp>
        <p:nvSpPr>
          <p:cNvPr id="4" name="Espace réservé du pied de page 3">
            <a:extLst>
              <a:ext uri="{FF2B5EF4-FFF2-40B4-BE49-F238E27FC236}">
                <a16:creationId xmlns:a16="http://schemas.microsoft.com/office/drawing/2014/main" id="{28FF8EFD-C105-D65A-A668-32B88B91DE6B}"/>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105B0264-7574-5D7B-0DDE-5F9ADBA88356}"/>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3351395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D4F3576-FC5E-275C-D325-13426AA91C9A}"/>
              </a:ext>
            </a:extLst>
          </p:cNvPr>
          <p:cNvSpPr>
            <a:spLocks noGrp="1"/>
          </p:cNvSpPr>
          <p:nvPr>
            <p:ph type="dt" sz="half" idx="10"/>
          </p:nvPr>
        </p:nvSpPr>
        <p:spPr/>
        <p:txBody>
          <a:bodyPr/>
          <a:lstStyle/>
          <a:p>
            <a:fld id="{1BB18330-01D8-472E-A5F5-C9B24DFFCE77}" type="datetimeFigureOut">
              <a:rPr lang="fr-BE" smtClean="0"/>
              <a:t>22-11-23</a:t>
            </a:fld>
            <a:endParaRPr lang="fr-BE"/>
          </a:p>
        </p:txBody>
      </p:sp>
      <p:sp>
        <p:nvSpPr>
          <p:cNvPr id="3" name="Espace réservé du pied de page 2">
            <a:extLst>
              <a:ext uri="{FF2B5EF4-FFF2-40B4-BE49-F238E27FC236}">
                <a16:creationId xmlns:a16="http://schemas.microsoft.com/office/drawing/2014/main" id="{E0441200-B9A0-FD1A-4188-1231AE32F846}"/>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61F6E6FA-26F9-B228-0759-10B63CF5DA80}"/>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1265050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C562FC-960F-B916-7938-1935733DC2B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C50AA8C2-E89E-EB63-F996-3C6C5E58A2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AB6B6E9B-44E1-E71D-3C7C-DC3148644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798E97D-36B4-6255-4266-CB6BAA520525}"/>
              </a:ext>
            </a:extLst>
          </p:cNvPr>
          <p:cNvSpPr>
            <a:spLocks noGrp="1"/>
          </p:cNvSpPr>
          <p:nvPr>
            <p:ph type="dt" sz="half" idx="10"/>
          </p:nvPr>
        </p:nvSpPr>
        <p:spPr/>
        <p:txBody>
          <a:bodyPr/>
          <a:lstStyle/>
          <a:p>
            <a:fld id="{1BB18330-01D8-472E-A5F5-C9B24DFFCE77}" type="datetimeFigureOut">
              <a:rPr lang="fr-BE" smtClean="0"/>
              <a:t>22-11-23</a:t>
            </a:fld>
            <a:endParaRPr lang="fr-BE"/>
          </a:p>
        </p:txBody>
      </p:sp>
      <p:sp>
        <p:nvSpPr>
          <p:cNvPr id="6" name="Espace réservé du pied de page 5">
            <a:extLst>
              <a:ext uri="{FF2B5EF4-FFF2-40B4-BE49-F238E27FC236}">
                <a16:creationId xmlns:a16="http://schemas.microsoft.com/office/drawing/2014/main" id="{8E32BE70-1FF8-2ED3-5A71-8F65A4C497E4}"/>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5C590E15-0A5A-E287-C281-C0A8DA64687D}"/>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100869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E59A13-15BC-5193-5CA3-1B70066D2D0D}"/>
              </a:ext>
            </a:extLst>
          </p:cNvPr>
          <p:cNvSpPr>
            <a:spLocks noGrp="1"/>
          </p:cNvSpPr>
          <p:nvPr>
            <p:ph type="title"/>
          </p:nvPr>
        </p:nvSpPr>
        <p:spPr/>
        <p:txBody>
          <a:bodyPr/>
          <a:lstStyle>
            <a:lvl1pPr>
              <a:defRPr b="1"/>
            </a:lvl1pPr>
          </a:lstStyle>
          <a:p>
            <a:r>
              <a:rPr lang="fr-FR" dirty="0"/>
              <a:t>Modifiez le style du titre</a:t>
            </a:r>
            <a:endParaRPr lang="fr-BE" dirty="0"/>
          </a:p>
        </p:txBody>
      </p:sp>
      <p:sp>
        <p:nvSpPr>
          <p:cNvPr id="3" name="Espace réservé du contenu 2">
            <a:extLst>
              <a:ext uri="{FF2B5EF4-FFF2-40B4-BE49-F238E27FC236}">
                <a16:creationId xmlns:a16="http://schemas.microsoft.com/office/drawing/2014/main" id="{A0EB36B4-DEC7-5EEA-44C5-A962164AD8C4}"/>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a:extLst>
              <a:ext uri="{FF2B5EF4-FFF2-40B4-BE49-F238E27FC236}">
                <a16:creationId xmlns:a16="http://schemas.microsoft.com/office/drawing/2014/main" id="{1419760E-390C-7D03-BF92-EC6AAFDCBAFF}"/>
              </a:ext>
            </a:extLst>
          </p:cNvPr>
          <p:cNvSpPr>
            <a:spLocks noGrp="1"/>
          </p:cNvSpPr>
          <p:nvPr>
            <p:ph type="dt" sz="half" idx="10"/>
          </p:nvPr>
        </p:nvSpPr>
        <p:spPr/>
        <p:txBody>
          <a:bodyPr/>
          <a:lstStyle/>
          <a:p>
            <a:fld id="{4FECAD9E-C460-4179-BD05-0D29D1089FB5}" type="datetimeFigureOut">
              <a:rPr lang="fr-BE" smtClean="0"/>
              <a:t>22-11-23</a:t>
            </a:fld>
            <a:endParaRPr lang="fr-BE"/>
          </a:p>
        </p:txBody>
      </p:sp>
      <p:sp>
        <p:nvSpPr>
          <p:cNvPr id="5" name="Espace réservé du pied de page 4">
            <a:extLst>
              <a:ext uri="{FF2B5EF4-FFF2-40B4-BE49-F238E27FC236}">
                <a16:creationId xmlns:a16="http://schemas.microsoft.com/office/drawing/2014/main" id="{09618635-B474-D2DA-A6BD-6E027B8BD50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9C8E0F6-E0C1-4707-FD20-A509FF18AF6A}"/>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3227426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93D355-5536-C41C-AA99-99F6F314ED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A3F2C436-B9D4-A6F6-6DBC-A5644CD460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1827A6DB-8166-056E-6106-2189B1C49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ADE87D4-D988-1836-BC28-646F13D02129}"/>
              </a:ext>
            </a:extLst>
          </p:cNvPr>
          <p:cNvSpPr>
            <a:spLocks noGrp="1"/>
          </p:cNvSpPr>
          <p:nvPr>
            <p:ph type="dt" sz="half" idx="10"/>
          </p:nvPr>
        </p:nvSpPr>
        <p:spPr/>
        <p:txBody>
          <a:bodyPr/>
          <a:lstStyle/>
          <a:p>
            <a:fld id="{1BB18330-01D8-472E-A5F5-C9B24DFFCE77}" type="datetimeFigureOut">
              <a:rPr lang="fr-BE" smtClean="0"/>
              <a:t>22-11-23</a:t>
            </a:fld>
            <a:endParaRPr lang="fr-BE"/>
          </a:p>
        </p:txBody>
      </p:sp>
      <p:sp>
        <p:nvSpPr>
          <p:cNvPr id="6" name="Espace réservé du pied de page 5">
            <a:extLst>
              <a:ext uri="{FF2B5EF4-FFF2-40B4-BE49-F238E27FC236}">
                <a16:creationId xmlns:a16="http://schemas.microsoft.com/office/drawing/2014/main" id="{B8C0C0F0-9693-4989-057D-26ED4FF129F0}"/>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DBB5138D-7B8A-852A-BB20-546964BC8AEF}"/>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2428403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7E03-A85C-8979-D333-6DD9D628E1D6}"/>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D977C035-1410-0BBC-9489-C3CE34D3967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A65CA21-EC1F-6D56-4B03-24DFD6494B42}"/>
              </a:ext>
            </a:extLst>
          </p:cNvPr>
          <p:cNvSpPr>
            <a:spLocks noGrp="1"/>
          </p:cNvSpPr>
          <p:nvPr>
            <p:ph type="dt" sz="half" idx="10"/>
          </p:nvPr>
        </p:nvSpPr>
        <p:spPr/>
        <p:txBody>
          <a:bodyPr/>
          <a:lstStyle/>
          <a:p>
            <a:fld id="{1BB18330-01D8-472E-A5F5-C9B24DFFCE77}" type="datetimeFigureOut">
              <a:rPr lang="fr-BE" smtClean="0"/>
              <a:t>22-11-23</a:t>
            </a:fld>
            <a:endParaRPr lang="fr-BE"/>
          </a:p>
        </p:txBody>
      </p:sp>
      <p:sp>
        <p:nvSpPr>
          <p:cNvPr id="5" name="Espace réservé du pied de page 4">
            <a:extLst>
              <a:ext uri="{FF2B5EF4-FFF2-40B4-BE49-F238E27FC236}">
                <a16:creationId xmlns:a16="http://schemas.microsoft.com/office/drawing/2014/main" id="{8FA67AB5-F09A-30C3-1A5A-0D928723FBE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562850BE-E48C-9ADD-4571-83BF3010AE6D}"/>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872410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0C6B1D5-BB17-C242-84F3-8E24C7955E8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B609FA55-490B-EE0C-44A3-149E3678BE9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3285EF3-63FB-5809-5868-D424DCF748AD}"/>
              </a:ext>
            </a:extLst>
          </p:cNvPr>
          <p:cNvSpPr>
            <a:spLocks noGrp="1"/>
          </p:cNvSpPr>
          <p:nvPr>
            <p:ph type="dt" sz="half" idx="10"/>
          </p:nvPr>
        </p:nvSpPr>
        <p:spPr/>
        <p:txBody>
          <a:bodyPr/>
          <a:lstStyle/>
          <a:p>
            <a:fld id="{1BB18330-01D8-472E-A5F5-C9B24DFFCE77}" type="datetimeFigureOut">
              <a:rPr lang="fr-BE" smtClean="0"/>
              <a:t>22-11-23</a:t>
            </a:fld>
            <a:endParaRPr lang="fr-BE"/>
          </a:p>
        </p:txBody>
      </p:sp>
      <p:sp>
        <p:nvSpPr>
          <p:cNvPr id="5" name="Espace réservé du pied de page 4">
            <a:extLst>
              <a:ext uri="{FF2B5EF4-FFF2-40B4-BE49-F238E27FC236}">
                <a16:creationId xmlns:a16="http://schemas.microsoft.com/office/drawing/2014/main" id="{ACACA212-2B6A-318A-EF8A-1EDEB3AFDF6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51C6956-355B-7E3B-88DE-D7B96DF22AAC}"/>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91792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30E62F-E09A-36C5-B8D2-D51B0104EE4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204CA908-50F6-8A20-BC7A-B807B261C8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9B06090-2720-5A87-8514-DBD1B32D5533}"/>
              </a:ext>
            </a:extLst>
          </p:cNvPr>
          <p:cNvSpPr>
            <a:spLocks noGrp="1"/>
          </p:cNvSpPr>
          <p:nvPr>
            <p:ph type="dt" sz="half" idx="10"/>
          </p:nvPr>
        </p:nvSpPr>
        <p:spPr/>
        <p:txBody>
          <a:bodyPr/>
          <a:lstStyle/>
          <a:p>
            <a:fld id="{4FECAD9E-C460-4179-BD05-0D29D1089FB5}" type="datetimeFigureOut">
              <a:rPr lang="fr-BE" smtClean="0"/>
              <a:t>22-11-23</a:t>
            </a:fld>
            <a:endParaRPr lang="fr-BE"/>
          </a:p>
        </p:txBody>
      </p:sp>
      <p:sp>
        <p:nvSpPr>
          <p:cNvPr id="5" name="Espace réservé du pied de page 4">
            <a:extLst>
              <a:ext uri="{FF2B5EF4-FFF2-40B4-BE49-F238E27FC236}">
                <a16:creationId xmlns:a16="http://schemas.microsoft.com/office/drawing/2014/main" id="{9B051C17-A74D-23A8-CD6E-DBD0475F189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A2249CB-B5F2-DC85-F4CF-88EA40A4E87A}"/>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120457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078BC6-3F80-208D-CC5F-983A6F4FB628}"/>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E8622F03-4E7C-0247-5B35-5D1ED7C51F0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3A8A6CF3-1D72-FDAF-2A98-68976F25627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256198CC-9416-0283-697E-93E8E00540BF}"/>
              </a:ext>
            </a:extLst>
          </p:cNvPr>
          <p:cNvSpPr>
            <a:spLocks noGrp="1"/>
          </p:cNvSpPr>
          <p:nvPr>
            <p:ph type="dt" sz="half" idx="10"/>
          </p:nvPr>
        </p:nvSpPr>
        <p:spPr/>
        <p:txBody>
          <a:bodyPr/>
          <a:lstStyle/>
          <a:p>
            <a:fld id="{4FECAD9E-C460-4179-BD05-0D29D1089FB5}" type="datetimeFigureOut">
              <a:rPr lang="fr-BE" smtClean="0"/>
              <a:t>22-11-23</a:t>
            </a:fld>
            <a:endParaRPr lang="fr-BE"/>
          </a:p>
        </p:txBody>
      </p:sp>
      <p:sp>
        <p:nvSpPr>
          <p:cNvPr id="6" name="Espace réservé du pied de page 5">
            <a:extLst>
              <a:ext uri="{FF2B5EF4-FFF2-40B4-BE49-F238E27FC236}">
                <a16:creationId xmlns:a16="http://schemas.microsoft.com/office/drawing/2014/main" id="{6ADDF06F-2207-DC1A-6927-38008050D82F}"/>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EDE101E7-2176-A75A-491C-53BE2B85B4C3}"/>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111747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0ED3E2-805F-68C2-BAD2-41E3C5D3F063}"/>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51E879B0-51B7-C4B0-6F7A-9475072D25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78AB709-4E15-DA3E-81A7-42305ACD296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87156E4C-BCB2-AE44-F8C7-C090C184D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0F10618-D268-F77E-3B6B-B9D9C214F1E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CEDAD439-BBAA-0550-B8F4-A7CA57B693A3}"/>
              </a:ext>
            </a:extLst>
          </p:cNvPr>
          <p:cNvSpPr>
            <a:spLocks noGrp="1"/>
          </p:cNvSpPr>
          <p:nvPr>
            <p:ph type="dt" sz="half" idx="10"/>
          </p:nvPr>
        </p:nvSpPr>
        <p:spPr/>
        <p:txBody>
          <a:bodyPr/>
          <a:lstStyle/>
          <a:p>
            <a:fld id="{4FECAD9E-C460-4179-BD05-0D29D1089FB5}" type="datetimeFigureOut">
              <a:rPr lang="fr-BE" smtClean="0"/>
              <a:t>22-11-23</a:t>
            </a:fld>
            <a:endParaRPr lang="fr-BE"/>
          </a:p>
        </p:txBody>
      </p:sp>
      <p:sp>
        <p:nvSpPr>
          <p:cNvPr id="8" name="Espace réservé du pied de page 7">
            <a:extLst>
              <a:ext uri="{FF2B5EF4-FFF2-40B4-BE49-F238E27FC236}">
                <a16:creationId xmlns:a16="http://schemas.microsoft.com/office/drawing/2014/main" id="{BDF005D5-162F-E20A-92CC-016356F8733C}"/>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7A569773-064A-D363-A618-11D82BC7A45C}"/>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352386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847787-C23F-B72C-10A6-95E6E77E1179}"/>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CC3731E1-D18B-F49C-1E83-1E72C33AAA7C}"/>
              </a:ext>
            </a:extLst>
          </p:cNvPr>
          <p:cNvSpPr>
            <a:spLocks noGrp="1"/>
          </p:cNvSpPr>
          <p:nvPr>
            <p:ph type="dt" sz="half" idx="10"/>
          </p:nvPr>
        </p:nvSpPr>
        <p:spPr/>
        <p:txBody>
          <a:bodyPr/>
          <a:lstStyle/>
          <a:p>
            <a:fld id="{4FECAD9E-C460-4179-BD05-0D29D1089FB5}" type="datetimeFigureOut">
              <a:rPr lang="fr-BE" smtClean="0"/>
              <a:t>22-11-23</a:t>
            </a:fld>
            <a:endParaRPr lang="fr-BE"/>
          </a:p>
        </p:txBody>
      </p:sp>
      <p:sp>
        <p:nvSpPr>
          <p:cNvPr id="4" name="Espace réservé du pied de page 3">
            <a:extLst>
              <a:ext uri="{FF2B5EF4-FFF2-40B4-BE49-F238E27FC236}">
                <a16:creationId xmlns:a16="http://schemas.microsoft.com/office/drawing/2014/main" id="{CAF91D61-5DBA-0C6C-9160-AA124DB0EEB3}"/>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712DD28B-ECAC-7C2E-15A0-D3735177D820}"/>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104844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736A80E-F322-A4A0-F403-A21E2F13D70B}"/>
              </a:ext>
            </a:extLst>
          </p:cNvPr>
          <p:cNvSpPr>
            <a:spLocks noGrp="1"/>
          </p:cNvSpPr>
          <p:nvPr>
            <p:ph type="dt" sz="half" idx="10"/>
          </p:nvPr>
        </p:nvSpPr>
        <p:spPr/>
        <p:txBody>
          <a:bodyPr/>
          <a:lstStyle/>
          <a:p>
            <a:fld id="{4FECAD9E-C460-4179-BD05-0D29D1089FB5}" type="datetimeFigureOut">
              <a:rPr lang="fr-BE" smtClean="0"/>
              <a:t>22-11-23</a:t>
            </a:fld>
            <a:endParaRPr lang="fr-BE"/>
          </a:p>
        </p:txBody>
      </p:sp>
      <p:sp>
        <p:nvSpPr>
          <p:cNvPr id="3" name="Espace réservé du pied de page 2">
            <a:extLst>
              <a:ext uri="{FF2B5EF4-FFF2-40B4-BE49-F238E27FC236}">
                <a16:creationId xmlns:a16="http://schemas.microsoft.com/office/drawing/2014/main" id="{19C8F3DD-E8E0-7584-6016-73D170C1F6DB}"/>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E47C52ED-B099-9124-B9C6-85677F6D3040}"/>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152715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0BD10E-F0D2-8C5E-F36C-C701082E403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77A1EA79-C564-5068-D855-C758E900E0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9BF409DA-2B9D-6FBC-F3E0-BDFDB4794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321F5A-14EB-F13B-9204-D314E7E19B11}"/>
              </a:ext>
            </a:extLst>
          </p:cNvPr>
          <p:cNvSpPr>
            <a:spLocks noGrp="1"/>
          </p:cNvSpPr>
          <p:nvPr>
            <p:ph type="dt" sz="half" idx="10"/>
          </p:nvPr>
        </p:nvSpPr>
        <p:spPr/>
        <p:txBody>
          <a:bodyPr/>
          <a:lstStyle/>
          <a:p>
            <a:fld id="{4FECAD9E-C460-4179-BD05-0D29D1089FB5}" type="datetimeFigureOut">
              <a:rPr lang="fr-BE" smtClean="0"/>
              <a:t>22-11-23</a:t>
            </a:fld>
            <a:endParaRPr lang="fr-BE"/>
          </a:p>
        </p:txBody>
      </p:sp>
      <p:sp>
        <p:nvSpPr>
          <p:cNvPr id="6" name="Espace réservé du pied de page 5">
            <a:extLst>
              <a:ext uri="{FF2B5EF4-FFF2-40B4-BE49-F238E27FC236}">
                <a16:creationId xmlns:a16="http://schemas.microsoft.com/office/drawing/2014/main" id="{C94516B0-721C-AF71-8E12-BF964A315463}"/>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F887EDE0-0C45-5331-D4B2-B620EE6800FB}"/>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2960373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E754AD-2BE5-93F8-36DC-47314EC6B1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27982CA1-DEDD-68EF-980A-F8B4815E7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6769D56D-9B83-F27D-B98E-B6361A557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FE06700-E3D0-AC8F-3152-1D2BF8154C0B}"/>
              </a:ext>
            </a:extLst>
          </p:cNvPr>
          <p:cNvSpPr>
            <a:spLocks noGrp="1"/>
          </p:cNvSpPr>
          <p:nvPr>
            <p:ph type="dt" sz="half" idx="10"/>
          </p:nvPr>
        </p:nvSpPr>
        <p:spPr/>
        <p:txBody>
          <a:bodyPr/>
          <a:lstStyle/>
          <a:p>
            <a:fld id="{4FECAD9E-C460-4179-BD05-0D29D1089FB5}" type="datetimeFigureOut">
              <a:rPr lang="fr-BE" smtClean="0"/>
              <a:t>22-11-23</a:t>
            </a:fld>
            <a:endParaRPr lang="fr-BE"/>
          </a:p>
        </p:txBody>
      </p:sp>
      <p:sp>
        <p:nvSpPr>
          <p:cNvPr id="6" name="Espace réservé du pied de page 5">
            <a:extLst>
              <a:ext uri="{FF2B5EF4-FFF2-40B4-BE49-F238E27FC236}">
                <a16:creationId xmlns:a16="http://schemas.microsoft.com/office/drawing/2014/main" id="{0E0F2782-C31C-A7C6-99D6-75C56E9BD5C1}"/>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95C14E3B-2F06-CB45-A344-741EC6F7389F}"/>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149697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2733343-A2B2-9282-A385-B597C67667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DB50B5DF-E051-84A5-FA6A-0B98BE139F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668134D-E84C-0159-52EA-8EA963773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CAD9E-C460-4179-BD05-0D29D1089FB5}" type="datetimeFigureOut">
              <a:rPr lang="fr-BE" smtClean="0"/>
              <a:t>22-11-23</a:t>
            </a:fld>
            <a:endParaRPr lang="fr-BE"/>
          </a:p>
        </p:txBody>
      </p:sp>
      <p:sp>
        <p:nvSpPr>
          <p:cNvPr id="5" name="Espace réservé du pied de page 4">
            <a:extLst>
              <a:ext uri="{FF2B5EF4-FFF2-40B4-BE49-F238E27FC236}">
                <a16:creationId xmlns:a16="http://schemas.microsoft.com/office/drawing/2014/main" id="{8D87C96E-B06D-AA00-D274-4E56B0090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C94E9C44-7BBC-045A-C331-8D1903B49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EE650-1D85-47EE-ACC6-ED3A98D391E6}" type="slidenum">
              <a:rPr lang="fr-BE" smtClean="0"/>
              <a:t>‹N°›</a:t>
            </a:fld>
            <a:endParaRPr lang="fr-BE"/>
          </a:p>
        </p:txBody>
      </p:sp>
    </p:spTree>
    <p:extLst>
      <p:ext uri="{BB962C8B-B14F-4D97-AF65-F5344CB8AC3E}">
        <p14:creationId xmlns:p14="http://schemas.microsoft.com/office/powerpoint/2010/main" val="1298472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979F52C-8A47-2ECD-F52F-5B129B3DE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26C5552E-FDDF-B0EE-2DB6-22226A2D1E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11E8841-FF0D-2A01-AA0F-11F2288031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18330-01D8-472E-A5F5-C9B24DFFCE77}" type="datetimeFigureOut">
              <a:rPr lang="fr-BE" smtClean="0"/>
              <a:t>22-11-23</a:t>
            </a:fld>
            <a:endParaRPr lang="fr-BE"/>
          </a:p>
        </p:txBody>
      </p:sp>
      <p:sp>
        <p:nvSpPr>
          <p:cNvPr id="5" name="Espace réservé du pied de page 4">
            <a:extLst>
              <a:ext uri="{FF2B5EF4-FFF2-40B4-BE49-F238E27FC236}">
                <a16:creationId xmlns:a16="http://schemas.microsoft.com/office/drawing/2014/main" id="{23B845F8-7256-23CB-497F-4825B213C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B36FC044-240D-D36A-C9AC-7E66C315DF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F31A7-70A4-4590-BECA-DF9A3288DB94}" type="slidenum">
              <a:rPr lang="fr-BE" smtClean="0"/>
              <a:t>‹N°›</a:t>
            </a:fld>
            <a:endParaRPr lang="fr-BE"/>
          </a:p>
        </p:txBody>
      </p:sp>
    </p:spTree>
    <p:extLst>
      <p:ext uri="{BB962C8B-B14F-4D97-AF65-F5344CB8AC3E}">
        <p14:creationId xmlns:p14="http://schemas.microsoft.com/office/powerpoint/2010/main" val="731520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svg"/><Relationship Id="rId7" Type="http://schemas.openxmlformats.org/officeDocument/2006/relationships/hyperlink" Target="https://www.drugsenuitgaan.nl/veilig-uit-thuis/verkeer"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www.vias.be/nl/onderzoek/onze-publicaties/rijden-onder-invloed-van-drugs/" TargetMode="External"/><Relationship Id="rId5" Type="http://schemas.openxmlformats.org/officeDocument/2006/relationships/hyperlink" Target="https://mobilite-mobiliteit.brussels/nl/alcohol-drugs-medicatie-een-topcocktail-om-een-ongeval-te-veroorzaken" TargetMode="External"/><Relationship Id="rId4" Type="http://schemas.openxmlformats.org/officeDocument/2006/relationships/hyperlink" Target="https://www.vias.be/nl/onderzoek/onze-publicaties/themadossier-verkeersveiligheid-n13-alcoho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svg"/><Relationship Id="rId7" Type="http://schemas.openxmlformats.org/officeDocument/2006/relationships/hyperlink" Target="https://mobilite-mobiliteit.brussels/nl/alcohol-drugs-medicatie-een-topcocktail-om-een-ongeval-te-veroorzaken"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www.vias.be/nl/onderzoek/onze-publicaties/rijden-onder-invloed-van-drugs" TargetMode="External"/><Relationship Id="rId5" Type="http://schemas.openxmlformats.org/officeDocument/2006/relationships/hyperlink" Target="https://www.drugsenuitgaan.nl/veilig-uit-thuis/verkeer" TargetMode="External"/><Relationship Id="rId4" Type="http://schemas.openxmlformats.org/officeDocument/2006/relationships/hyperlink" Target="https://www.vias.be/nl/onderzoek/onze-publicaties/rijden-onder-invloed-van-drug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vias.be/nl/onderzoek/onze-publicaties/nationale-verkeersonveiligheidsenquete-201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9.sv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politie.be/statistieken/nl/verkeer/verkeersinbreuken/grafiek?nis=1_0&amp;year=2018,2019,2020,2021,2022&amp;theme=ALCWARN,ALCPOS,ALCUNK" TargetMode="External"/><Relationship Id="rId4" Type="http://schemas.openxmlformats.org/officeDocument/2006/relationships/hyperlink" Target="https://www.vias.be/publications/Briefing%20-%20Rijden%20onder%20invloed%20van%20drugs/Briefing%20-%20Conduite%20sous%20influence%20de%20drogues.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lcoholhulp.be/probleemgebruik-risicos" TargetMode="External"/><Relationship Id="rId2" Type="http://schemas.openxmlformats.org/officeDocument/2006/relationships/hyperlink" Target="https://www.alcoholhulp.be/effecten-van-alcohol" TargetMode="Externa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s://youtu.be/bpv8Dtw255w" TargetMode="External"/><Relationship Id="rId4" Type="http://schemas.openxmlformats.org/officeDocument/2006/relationships/hyperlink" Target="https://youtu.be/qtkE6kVACQ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hyperlink" Target="https://www.vad.be/catalogus/detail/dossier-middelengebruik-en-verkeer"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hyperlink" Target="https://www.politie.be/statistieken/nl/verkeer" TargetMode="External"/><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www.vias.be/fr/recherche/publications/druid-final-report-work-performed-main-results-and-recommendat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vias.be/nl/onderzoek/onze-publicaties/rijden-onder-invloed-van-drug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vias.be/nl/onderzoek/onze-publicaties/rijden-onder-invloed-van-drug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ntolaw.be/nl/nieuws/belgische-wetgeving-over-alcohol-in-het-verkeer" TargetMode="External"/><Relationship Id="rId2" Type="http://schemas.openxmlformats.org/officeDocument/2006/relationships/hyperlink" Target="https://www.veiligverkeer.be/veilig-rijden/rijden-onder-invloed/hoe-verloopt-een-alcoholcontrole/"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png"/><Relationship Id="rId12" Type="http://schemas.openxmlformats.org/officeDocument/2006/relationships/image" Target="../media/image6.jp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33.xml.rels><?xml version="1.0" encoding="UTF-8" standalone="yes"?>
<Relationships xmlns="http://schemas.openxmlformats.org/package/2006/relationships"><Relationship Id="rId8" Type="http://schemas.openxmlformats.org/officeDocument/2006/relationships/hyperlink" Target="https://youtu.be/TZ0ahmIEIo4" TargetMode="External"/><Relationship Id="rId13" Type="http://schemas.openxmlformats.org/officeDocument/2006/relationships/image" Target="../media/image6.jpg"/><Relationship Id="rId3" Type="http://schemas.openxmlformats.org/officeDocument/2006/relationships/slideLayout" Target="../slideLayouts/slideLayout2.xml"/><Relationship Id="rId7" Type="http://schemas.openxmlformats.org/officeDocument/2006/relationships/hyperlink" Target="https://youtu.be/NszGbsswXn8" TargetMode="External"/><Relationship Id="rId12" Type="http://schemas.openxmlformats.org/officeDocument/2006/relationships/image" Target="../media/image32.png"/><Relationship Id="rId2" Type="http://schemas.openxmlformats.org/officeDocument/2006/relationships/video" Target="https://www.youtube.com/embed/TZ0ahmIEIo4?feature=oembed" TargetMode="External"/><Relationship Id="rId1" Type="http://schemas.openxmlformats.org/officeDocument/2006/relationships/video" Target="https://www.youtube.com/embed/0VwENT9O13Y?feature=oembed" TargetMode="External"/><Relationship Id="rId6" Type="http://schemas.openxmlformats.org/officeDocument/2006/relationships/hyperlink" Target="https://youtu.be/0VwENT9O13Y" TargetMode="External"/><Relationship Id="rId11" Type="http://schemas.openxmlformats.org/officeDocument/2006/relationships/image" Target="../media/image31.png"/><Relationship Id="rId5" Type="http://schemas.openxmlformats.org/officeDocument/2006/relationships/image" Target="../media/image38.jpeg"/><Relationship Id="rId10" Type="http://schemas.openxmlformats.org/officeDocument/2006/relationships/image" Target="../media/image30.svg"/><Relationship Id="rId4" Type="http://schemas.openxmlformats.org/officeDocument/2006/relationships/image" Target="../media/image37.jpeg"/><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hyperlink" Target="https://youtu.be/0s033MjVR7o" TargetMode="External"/><Relationship Id="rId3" Type="http://schemas.openxmlformats.org/officeDocument/2006/relationships/video" Target="https://www.youtube.com/embed/EzWm4FzwI38?feature=oembed" TargetMode="External"/><Relationship Id="rId7" Type="http://schemas.openxmlformats.org/officeDocument/2006/relationships/image" Target="../media/image41.jpeg"/><Relationship Id="rId2" Type="http://schemas.openxmlformats.org/officeDocument/2006/relationships/video" Target="https://www.youtube.com/embed/0s033MjVR7o?feature=oembed" TargetMode="External"/><Relationship Id="rId1" Type="http://schemas.openxmlformats.org/officeDocument/2006/relationships/video" Target="https://www.youtube.com/embed/Gn2PusXJC6Q?feature=oembed" TargetMode="External"/><Relationship Id="rId6" Type="http://schemas.openxmlformats.org/officeDocument/2006/relationships/image" Target="../media/image40.jpeg"/><Relationship Id="rId11" Type="http://schemas.openxmlformats.org/officeDocument/2006/relationships/image" Target="../media/image6.jpg"/><Relationship Id="rId5" Type="http://schemas.openxmlformats.org/officeDocument/2006/relationships/image" Target="../media/image39.jpeg"/><Relationship Id="rId10" Type="http://schemas.openxmlformats.org/officeDocument/2006/relationships/hyperlink" Target="https://youtu.be/Gn2PusXJC6Q" TargetMode="External"/><Relationship Id="rId4" Type="http://schemas.openxmlformats.org/officeDocument/2006/relationships/slideLayout" Target="../slideLayouts/slideLayout2.xml"/><Relationship Id="rId9" Type="http://schemas.openxmlformats.org/officeDocument/2006/relationships/hyperlink" Target="https://youtu.be/EzWm4FzwI38"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2.jpg"/><Relationship Id="rId7" Type="http://schemas.openxmlformats.org/officeDocument/2006/relationships/hyperlink" Target="https://www.verkeersstatistieken.federalepolitie.be/verkeersstatistieken/" TargetMode="External"/><Relationship Id="rId2" Type="http://schemas.openxmlformats.org/officeDocument/2006/relationships/slideLayout" Target="../slideLayouts/slideLayout2.xml"/><Relationship Id="rId1" Type="http://schemas.openxmlformats.org/officeDocument/2006/relationships/video" Target="https://www.youtube.com/embed/u4sz6cmtQ-o?feature=oembed" TargetMode="External"/><Relationship Id="rId6" Type="http://schemas.openxmlformats.org/officeDocument/2006/relationships/image" Target="../media/image33.png"/><Relationship Id="rId5" Type="http://schemas.openxmlformats.org/officeDocument/2006/relationships/hyperlink" Target="https://youtu.be/u4sz6cmtQ-o" TargetMode="Externa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politie.be/statistieken/nl/verkeer"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34.png"/><Relationship Id="rId4" Type="http://schemas.openxmlformats.org/officeDocument/2006/relationships/image" Target="../media/image44.jpg"/></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0A305D3-2D8D-DED7-7576-329218ED25AF}"/>
              </a:ext>
            </a:extLst>
          </p:cNvPr>
          <p:cNvPicPr>
            <a:picLocks noChangeAspect="1"/>
          </p:cNvPicPr>
          <p:nvPr/>
        </p:nvPicPr>
        <p:blipFill rotWithShape="1">
          <a:blip r:embed="rId2"/>
          <a:srcRect t="6283" b="9341"/>
          <a:stretch/>
        </p:blipFill>
        <p:spPr>
          <a:xfrm>
            <a:off x="0" y="0"/>
            <a:ext cx="12192000" cy="6858000"/>
          </a:xfrm>
          <a:prstGeom prst="rect">
            <a:avLst/>
          </a:prstGeom>
        </p:spPr>
      </p:pic>
      <p:pic>
        <p:nvPicPr>
          <p:cNvPr id="5" name="Graphique 4">
            <a:extLst>
              <a:ext uri="{FF2B5EF4-FFF2-40B4-BE49-F238E27FC236}">
                <a16:creationId xmlns:a16="http://schemas.microsoft.com/office/drawing/2014/main" id="{2AC2DE0B-265F-22CE-CF36-D330CCD8EE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 y="5089585"/>
            <a:ext cx="12204963" cy="1768415"/>
          </a:xfrm>
          <a:prstGeom prst="rect">
            <a:avLst/>
          </a:prstGeom>
        </p:spPr>
      </p:pic>
      <p:sp>
        <p:nvSpPr>
          <p:cNvPr id="6" name="Date Placeholder 6">
            <a:extLst>
              <a:ext uri="{FF2B5EF4-FFF2-40B4-BE49-F238E27FC236}">
                <a16:creationId xmlns:a16="http://schemas.microsoft.com/office/drawing/2014/main" id="{ECA4AC76-7E09-39A9-BA35-E6EAC3383262}"/>
              </a:ext>
            </a:extLst>
          </p:cNvPr>
          <p:cNvSpPr txBox="1">
            <a:spLocks/>
          </p:cNvSpPr>
          <p:nvPr/>
        </p:nvSpPr>
        <p:spPr>
          <a:xfrm>
            <a:off x="497097" y="6290038"/>
            <a:ext cx="8261421" cy="365125"/>
          </a:xfrm>
          <a:prstGeom prst="rect">
            <a:avLst/>
          </a:prstGeom>
        </p:spPr>
        <p:txBody>
          <a:bodyPr/>
          <a:lstStyle>
            <a:defPPr>
              <a:defRPr lang="en-US"/>
            </a:defPPr>
            <a:lvl1pPr marL="0" algn="l" defTabSz="914400" rtl="0" eaLnBrk="1" latinLnBrk="0" hangingPunct="1">
              <a:defRPr sz="1200" kern="1200">
                <a:solidFill>
                  <a:schemeClr val="tx1"/>
                </a:solidFill>
                <a:latin typeface="Mercury Regular" panose="0200060300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solidFill>
                  <a:schemeClr val="bg1"/>
                </a:solidFill>
                <a:latin typeface="+mn-lt"/>
              </a:rPr>
              <a:t>Verkeersveiligheid: een vaardigheid voor het leven</a:t>
            </a:r>
            <a:r>
              <a:rPr lang="fr-FR" dirty="0">
                <a:solidFill>
                  <a:schemeClr val="bg1"/>
                </a:solidFill>
                <a:latin typeface="+mn-lt"/>
              </a:rPr>
              <a:t>.</a:t>
            </a:r>
            <a:endParaRPr lang="en-US" dirty="0">
              <a:solidFill>
                <a:schemeClr val="bg1"/>
              </a:solidFill>
              <a:latin typeface="+mn-lt"/>
            </a:endParaRPr>
          </a:p>
        </p:txBody>
      </p:sp>
      <p:sp>
        <p:nvSpPr>
          <p:cNvPr id="8" name="Rectangle : coins arrondis 7">
            <a:extLst>
              <a:ext uri="{FF2B5EF4-FFF2-40B4-BE49-F238E27FC236}">
                <a16:creationId xmlns:a16="http://schemas.microsoft.com/office/drawing/2014/main" id="{08D10E22-312E-AF50-1099-B85964BB5868}"/>
              </a:ext>
            </a:extLst>
          </p:cNvPr>
          <p:cNvSpPr/>
          <p:nvPr/>
        </p:nvSpPr>
        <p:spPr>
          <a:xfrm>
            <a:off x="570137" y="570923"/>
            <a:ext cx="6153391" cy="66666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9" name="Sous-titre 2">
            <a:extLst>
              <a:ext uri="{FF2B5EF4-FFF2-40B4-BE49-F238E27FC236}">
                <a16:creationId xmlns:a16="http://schemas.microsoft.com/office/drawing/2014/main" id="{CCC2406D-D738-E9B5-0898-933E63EB5684}"/>
              </a:ext>
            </a:extLst>
          </p:cNvPr>
          <p:cNvSpPr txBox="1">
            <a:spLocks/>
          </p:cNvSpPr>
          <p:nvPr/>
        </p:nvSpPr>
        <p:spPr>
          <a:xfrm>
            <a:off x="570139" y="2957161"/>
            <a:ext cx="8971291" cy="1143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0000"/>
              </a:lnSpc>
            </a:pPr>
            <a:r>
              <a:rPr lang="nl-BE" sz="2400" b="1" dirty="0">
                <a:solidFill>
                  <a:schemeClr val="bg1"/>
                </a:solidFill>
                <a:latin typeface="+mj-lt"/>
              </a:rPr>
              <a:t>Begrijpen en weten</a:t>
            </a:r>
            <a:br>
              <a:rPr lang="fr-BE" sz="2400" b="1" dirty="0">
                <a:solidFill>
                  <a:schemeClr val="bg1"/>
                </a:solidFill>
                <a:latin typeface="+mj-lt"/>
              </a:rPr>
            </a:br>
            <a:r>
              <a:rPr lang="nl-BE" sz="2400" b="1" dirty="0">
                <a:solidFill>
                  <a:schemeClr val="bg1"/>
                </a:solidFill>
                <a:latin typeface="+mj-lt"/>
              </a:rPr>
              <a:t>als bewustwordingsproces</a:t>
            </a:r>
            <a:endParaRPr lang="en-US" sz="2400" b="1" dirty="0">
              <a:solidFill>
                <a:schemeClr val="bg1"/>
              </a:solidFill>
              <a:latin typeface="+mj-lt"/>
            </a:endParaRPr>
          </a:p>
        </p:txBody>
      </p:sp>
      <p:sp>
        <p:nvSpPr>
          <p:cNvPr id="10" name="Rectangle : coins arrondis 9">
            <a:extLst>
              <a:ext uri="{FF2B5EF4-FFF2-40B4-BE49-F238E27FC236}">
                <a16:creationId xmlns:a16="http://schemas.microsoft.com/office/drawing/2014/main" id="{91814632-5F49-2C18-B1A2-DC41C76A1F83}"/>
              </a:ext>
            </a:extLst>
          </p:cNvPr>
          <p:cNvSpPr/>
          <p:nvPr/>
        </p:nvSpPr>
        <p:spPr>
          <a:xfrm>
            <a:off x="570139" y="1311772"/>
            <a:ext cx="4548708" cy="66666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1" name="Rectangle : coins arrondis 10">
            <a:extLst>
              <a:ext uri="{FF2B5EF4-FFF2-40B4-BE49-F238E27FC236}">
                <a16:creationId xmlns:a16="http://schemas.microsoft.com/office/drawing/2014/main" id="{3DAFBB91-C7A7-19B2-F161-D0651547E406}"/>
              </a:ext>
            </a:extLst>
          </p:cNvPr>
          <p:cNvSpPr/>
          <p:nvPr/>
        </p:nvSpPr>
        <p:spPr>
          <a:xfrm>
            <a:off x="570137" y="2050484"/>
            <a:ext cx="4208051" cy="66666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2" name="Rectangle 11">
            <a:extLst>
              <a:ext uri="{FF2B5EF4-FFF2-40B4-BE49-F238E27FC236}">
                <a16:creationId xmlns:a16="http://schemas.microsoft.com/office/drawing/2014/main" id="{D1880568-8DEF-65F9-91A2-106E1127FD58}"/>
              </a:ext>
            </a:extLst>
          </p:cNvPr>
          <p:cNvSpPr/>
          <p:nvPr/>
        </p:nvSpPr>
        <p:spPr>
          <a:xfrm>
            <a:off x="584219" y="452514"/>
            <a:ext cx="12082670" cy="2216889"/>
          </a:xfrm>
          <a:prstGeom prst="rect">
            <a:avLst/>
          </a:prstGeom>
        </p:spPr>
        <p:txBody>
          <a:bodyPr wrap="square">
            <a:spAutoFit/>
          </a:bodyPr>
          <a:lstStyle/>
          <a:p>
            <a:pPr>
              <a:lnSpc>
                <a:spcPct val="150000"/>
              </a:lnSpc>
            </a:pPr>
            <a:r>
              <a:rPr lang="nl-BE" sz="3200" b="1" spc="-50" dirty="0">
                <a:solidFill>
                  <a:srgbClr val="2F3E8B"/>
                </a:solidFill>
                <a:latin typeface="+mj-lt"/>
                <a:ea typeface="+mj-ea"/>
                <a:cs typeface="+mj-cs"/>
              </a:rPr>
              <a:t>Een onderzoek naar het gebruik </a:t>
            </a:r>
          </a:p>
          <a:p>
            <a:pPr>
              <a:lnSpc>
                <a:spcPct val="150000"/>
              </a:lnSpc>
            </a:pPr>
            <a:r>
              <a:rPr lang="nl-BE" sz="3200" b="1" spc="-50" dirty="0">
                <a:solidFill>
                  <a:srgbClr val="2F3E8B"/>
                </a:solidFill>
                <a:latin typeface="+mj-lt"/>
                <a:ea typeface="+mj-ea"/>
                <a:cs typeface="+mj-cs"/>
              </a:rPr>
              <a:t>van psychotrope drugs</a:t>
            </a:r>
            <a:r>
              <a:rPr lang="fr-BE" sz="3200" b="1" spc="-50" dirty="0">
                <a:solidFill>
                  <a:srgbClr val="2F3E8B"/>
                </a:solidFill>
                <a:latin typeface="+mj-lt"/>
                <a:ea typeface="+mj-ea"/>
                <a:cs typeface="+mj-cs"/>
              </a:rPr>
              <a:t> </a:t>
            </a:r>
          </a:p>
          <a:p>
            <a:pPr>
              <a:lnSpc>
                <a:spcPct val="150000"/>
              </a:lnSpc>
            </a:pPr>
            <a:r>
              <a:rPr lang="nl-BE" sz="3200" b="1" spc="-50" dirty="0">
                <a:solidFill>
                  <a:srgbClr val="2F3E8B"/>
                </a:solidFill>
                <a:latin typeface="+mj-lt"/>
                <a:ea typeface="+mj-ea"/>
                <a:cs typeface="+mj-cs"/>
              </a:rPr>
              <a:t>en verkeersveiligheid</a:t>
            </a:r>
            <a:endParaRPr lang="en-US" sz="3200" b="1" spc="-50" dirty="0">
              <a:solidFill>
                <a:srgbClr val="2F3E8B"/>
              </a:solidFill>
              <a:latin typeface="+mj-lt"/>
              <a:ea typeface="+mj-ea"/>
              <a:cs typeface="+mj-cs"/>
            </a:endParaRPr>
          </a:p>
        </p:txBody>
      </p:sp>
      <p:pic>
        <p:nvPicPr>
          <p:cNvPr id="13" name="Image 12" descr="Une image contenant texte, Police, Graphique, logo&#10;&#10;Description générée automatiquement">
            <a:extLst>
              <a:ext uri="{FF2B5EF4-FFF2-40B4-BE49-F238E27FC236}">
                <a16:creationId xmlns:a16="http://schemas.microsoft.com/office/drawing/2014/main" id="{BF928583-6F61-16DA-5D5B-0E2222BBDD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139" y="4533266"/>
            <a:ext cx="3921106" cy="1584056"/>
          </a:xfrm>
          <a:prstGeom prst="rect">
            <a:avLst/>
          </a:prstGeom>
        </p:spPr>
      </p:pic>
      <p:pic>
        <p:nvPicPr>
          <p:cNvPr id="19" name="Image 18" descr="Une image contenant texte, Police, capture d’écran, blanc&#10;&#10;Description générée automatiquement">
            <a:extLst>
              <a:ext uri="{FF2B5EF4-FFF2-40B4-BE49-F238E27FC236}">
                <a16:creationId xmlns:a16="http://schemas.microsoft.com/office/drawing/2014/main" id="{F6421093-33AA-676F-2FD3-D61A90E5B9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2808" y="5830737"/>
            <a:ext cx="2794745" cy="660297"/>
          </a:xfrm>
          <a:prstGeom prst="rect">
            <a:avLst/>
          </a:prstGeom>
        </p:spPr>
      </p:pic>
    </p:spTree>
    <p:extLst>
      <p:ext uri="{BB962C8B-B14F-4D97-AF65-F5344CB8AC3E}">
        <p14:creationId xmlns:p14="http://schemas.microsoft.com/office/powerpoint/2010/main" val="4231038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D9E73DF-A04D-5720-9F4B-6ED100DC1143}"/>
              </a:ext>
            </a:extLst>
          </p:cNvPr>
          <p:cNvSpPr txBox="1"/>
          <p:nvPr/>
        </p:nvSpPr>
        <p:spPr>
          <a:xfrm>
            <a:off x="357602" y="3608980"/>
            <a:ext cx="11729678" cy="2314544"/>
          </a:xfrm>
          <a:prstGeom prst="rect">
            <a:avLst/>
          </a:prstGeom>
          <a:noFill/>
        </p:spPr>
        <p:txBody>
          <a:bodyPr wrap="square" rtlCol="0">
            <a:spAutoFit/>
          </a:bodyPr>
          <a:lstStyle/>
          <a:p>
            <a:pPr>
              <a:spcAft>
                <a:spcPts val="600"/>
              </a:spcAft>
            </a:pPr>
            <a:r>
              <a:rPr lang="nl-BE" sz="1300" dirty="0">
                <a:solidFill>
                  <a:srgbClr val="7D7D7C"/>
                </a:solidFill>
                <a:cs typeface="Noto Sans Devanagari"/>
              </a:rPr>
              <a:t>De leerlingen worden opgedeeld in groepen van drie en kiezen één van de volgende aspecten om mee aan de slag te gaan:</a:t>
            </a:r>
          </a:p>
          <a:p>
            <a:pPr marL="285750" indent="-285750">
              <a:lnSpc>
                <a:spcPct val="150000"/>
              </a:lnSpc>
              <a:buFont typeface="Arial" panose="020B0604020202020204" pitchFamily="34" charset="0"/>
              <a:buChar char="•"/>
            </a:pPr>
            <a:r>
              <a:rPr lang="nl-BE" sz="1300" dirty="0">
                <a:solidFill>
                  <a:srgbClr val="7D7D7C"/>
                </a:solidFill>
                <a:cs typeface="Noto Sans Devanagari"/>
              </a:rPr>
              <a:t>Is er een verband tussen alcohol en verkeersongevallen?</a:t>
            </a:r>
          </a:p>
          <a:p>
            <a:pPr marL="285750" indent="-285750">
              <a:lnSpc>
                <a:spcPct val="150000"/>
              </a:lnSpc>
              <a:buFont typeface="Arial" panose="020B0604020202020204" pitchFamily="34" charset="0"/>
              <a:buChar char="•"/>
            </a:pPr>
            <a:r>
              <a:rPr lang="nl-BE" sz="1300" dirty="0">
                <a:solidFill>
                  <a:srgbClr val="7D7D7C"/>
                </a:solidFill>
                <a:cs typeface="Noto Sans Devanagari"/>
              </a:rPr>
              <a:t>Is er een verband tussen cannabis en verkeersongevallen?</a:t>
            </a:r>
          </a:p>
          <a:p>
            <a:pPr marL="285750" indent="-285750">
              <a:lnSpc>
                <a:spcPct val="150000"/>
              </a:lnSpc>
              <a:buFont typeface="Arial" panose="020B0604020202020204" pitchFamily="34" charset="0"/>
              <a:buChar char="•"/>
            </a:pPr>
            <a:r>
              <a:rPr lang="nl-BE" sz="1300" dirty="0">
                <a:solidFill>
                  <a:srgbClr val="7D7D7C"/>
                </a:solidFill>
                <a:cs typeface="Noto Sans Devanagari"/>
              </a:rPr>
              <a:t>Is er een verband tussen andere psychotrope stoffen (dan alcohol en cannabis) en verkeersongevallen?</a:t>
            </a:r>
          </a:p>
          <a:p>
            <a:pPr marL="285750" indent="-285750">
              <a:lnSpc>
                <a:spcPct val="150000"/>
              </a:lnSpc>
              <a:buFont typeface="Arial" panose="020B0604020202020204" pitchFamily="34" charset="0"/>
              <a:buChar char="•"/>
            </a:pPr>
            <a:r>
              <a:rPr lang="nl-BE" sz="1300" dirty="0">
                <a:solidFill>
                  <a:srgbClr val="7D7D7C"/>
                </a:solidFill>
                <a:cs typeface="Noto Sans Devanagari"/>
              </a:rPr>
              <a:t>Gebruiken jongeren alcohol, cannabis en andere psychotrope drugs? </a:t>
            </a:r>
          </a:p>
          <a:p>
            <a:pPr marL="285750" indent="-285750">
              <a:lnSpc>
                <a:spcPct val="150000"/>
              </a:lnSpc>
              <a:buFont typeface="Arial" panose="020B0604020202020204" pitchFamily="34" charset="0"/>
              <a:buChar char="•"/>
            </a:pPr>
            <a:r>
              <a:rPr lang="nl-BE" sz="1300" dirty="0">
                <a:solidFill>
                  <a:srgbClr val="7D7D7C"/>
                </a:solidFill>
                <a:cs typeface="Noto Sans Devanagari"/>
              </a:rPr>
              <a:t>Besturen jongeren de fiets, de step, de auto, enz. onder invloed van verdovende middelen?</a:t>
            </a:r>
          </a:p>
          <a:p>
            <a:pPr>
              <a:lnSpc>
                <a:spcPct val="250000"/>
              </a:lnSpc>
            </a:pPr>
            <a:r>
              <a:rPr lang="nl-BE" sz="1300" cap="all" dirty="0">
                <a:solidFill>
                  <a:srgbClr val="B4CC04"/>
                </a:solidFill>
                <a:cs typeface="Noto Sans Devanagari"/>
              </a:rPr>
              <a:t>Opmerking: </a:t>
            </a:r>
            <a:r>
              <a:rPr lang="nl-BE" sz="1300" b="1" dirty="0">
                <a:solidFill>
                  <a:srgbClr val="B4CC04"/>
                </a:solidFill>
                <a:latin typeface="+mj-lt"/>
                <a:cs typeface="Noto Sans Devanagari"/>
              </a:rPr>
              <a:t>Verkeersongevallen betreffen ongevallen waarbij voetgangers, fietsers en auto's betrokken zijn. </a:t>
            </a:r>
            <a:endParaRPr lang="en-US" sz="1300" b="1" dirty="0">
              <a:solidFill>
                <a:srgbClr val="B4CC04"/>
              </a:solidFill>
              <a:latin typeface="+mj-lt"/>
              <a:cs typeface="Noto Sans Devanagari"/>
            </a:endParaRPr>
          </a:p>
        </p:txBody>
      </p:sp>
      <p:sp>
        <p:nvSpPr>
          <p:cNvPr id="4" name="Espace réservé du numéro de diapositive 1">
            <a:extLst>
              <a:ext uri="{FF2B5EF4-FFF2-40B4-BE49-F238E27FC236}">
                <a16:creationId xmlns:a16="http://schemas.microsoft.com/office/drawing/2014/main" id="{7CFD45F0-1610-F4E8-53C9-CF5FA2E1DA3A}"/>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10</a:t>
            </a:fld>
            <a:endParaRPr lang="en-US" dirty="0">
              <a:solidFill>
                <a:srgbClr val="2F3E8B"/>
              </a:solidFill>
            </a:endParaRPr>
          </a:p>
        </p:txBody>
      </p:sp>
      <p:sp>
        <p:nvSpPr>
          <p:cNvPr id="6" name="Rectangle 5">
            <a:extLst>
              <a:ext uri="{FF2B5EF4-FFF2-40B4-BE49-F238E27FC236}">
                <a16:creationId xmlns:a16="http://schemas.microsoft.com/office/drawing/2014/main" id="{E4ABCA9B-3826-1F21-B303-29FEFD4E29A4}"/>
              </a:ext>
            </a:extLst>
          </p:cNvPr>
          <p:cNvSpPr/>
          <p:nvPr/>
        </p:nvSpPr>
        <p:spPr>
          <a:xfrm>
            <a:off x="357602" y="1686092"/>
            <a:ext cx="5400000" cy="846899"/>
          </a:xfrm>
          <a:prstGeom prst="rect">
            <a:avLst/>
          </a:prstGeom>
        </p:spPr>
        <p:txBody>
          <a:bodyPr wrap="square">
            <a:spAutoFit/>
          </a:bodyPr>
          <a:lstStyle/>
          <a:p>
            <a:pPr marL="342900" indent="-342900">
              <a:buAutoNum type="arabicPeriod"/>
            </a:pPr>
            <a:r>
              <a:rPr lang="nl-BE" sz="1600" b="1" dirty="0">
                <a:solidFill>
                  <a:srgbClr val="2F3E8B"/>
                </a:solidFill>
                <a:latin typeface="+mj-lt"/>
              </a:rPr>
              <a:t>Documentair onderzoek verrichten</a:t>
            </a:r>
            <a:endParaRPr lang="fr-BE" sz="1600" b="1" dirty="0">
              <a:solidFill>
                <a:srgbClr val="2F3E8B"/>
              </a:solidFill>
              <a:latin typeface="+mj-lt"/>
            </a:endParaRPr>
          </a:p>
          <a:p>
            <a:pPr marL="342900" indent="-342900">
              <a:lnSpc>
                <a:spcPct val="250000"/>
              </a:lnSpc>
              <a:buAutoNum type="arabicPeriod"/>
            </a:pPr>
            <a:r>
              <a:rPr lang="nl-BE" sz="1600" b="1" dirty="0">
                <a:solidFill>
                  <a:srgbClr val="2F3E8B"/>
                </a:solidFill>
                <a:latin typeface="+mj-lt"/>
              </a:rPr>
              <a:t>De gegevens onderzoeken</a:t>
            </a:r>
            <a:endParaRPr lang="en-US" sz="1600" b="1" dirty="0">
              <a:solidFill>
                <a:srgbClr val="2F3E8B"/>
              </a:solidFill>
              <a:latin typeface="+mj-lt"/>
            </a:endParaRPr>
          </a:p>
        </p:txBody>
      </p:sp>
      <p:sp>
        <p:nvSpPr>
          <p:cNvPr id="7" name="Rectangle 6">
            <a:extLst>
              <a:ext uri="{FF2B5EF4-FFF2-40B4-BE49-F238E27FC236}">
                <a16:creationId xmlns:a16="http://schemas.microsoft.com/office/drawing/2014/main" id="{BBFBEDFF-E25C-82C7-620D-1F6F17321E85}"/>
              </a:ext>
            </a:extLst>
          </p:cNvPr>
          <p:cNvSpPr/>
          <p:nvPr/>
        </p:nvSpPr>
        <p:spPr>
          <a:xfrm>
            <a:off x="357602" y="3045734"/>
            <a:ext cx="11579295" cy="400110"/>
          </a:xfrm>
          <a:prstGeom prst="rect">
            <a:avLst/>
          </a:prstGeom>
        </p:spPr>
        <p:txBody>
          <a:bodyPr wrap="square">
            <a:spAutoFit/>
          </a:bodyPr>
          <a:lstStyle/>
          <a:p>
            <a:pPr>
              <a:spcAft>
                <a:spcPts val="0"/>
              </a:spcAft>
            </a:pPr>
            <a:r>
              <a:rPr lang="fr-BE" sz="2000" dirty="0" err="1">
                <a:solidFill>
                  <a:srgbClr val="2F3E8B"/>
                </a:solidFill>
                <a:cs typeface="Noto Sans Devanagari"/>
              </a:rPr>
              <a:t>Verloop</a:t>
            </a:r>
            <a:endParaRPr lang="en-US" dirty="0">
              <a:solidFill>
                <a:schemeClr val="accent2"/>
              </a:solidFill>
              <a:ea typeface="Noto Sans CJK SC Regular"/>
              <a:cs typeface="Noto Sans Devanagari"/>
            </a:endParaRPr>
          </a:p>
        </p:txBody>
      </p:sp>
      <p:pic>
        <p:nvPicPr>
          <p:cNvPr id="8" name="Image 7">
            <a:extLst>
              <a:ext uri="{FF2B5EF4-FFF2-40B4-BE49-F238E27FC236}">
                <a16:creationId xmlns:a16="http://schemas.microsoft.com/office/drawing/2014/main" id="{E32ED752-76BB-493C-3C6F-4DA745985C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308"/>
          <a:stretch/>
        </p:blipFill>
        <p:spPr>
          <a:xfrm>
            <a:off x="5099255" y="1531099"/>
            <a:ext cx="2123346" cy="1781642"/>
          </a:xfrm>
          <a:prstGeom prst="rect">
            <a:avLst/>
          </a:prstGeom>
        </p:spPr>
      </p:pic>
      <p:pic>
        <p:nvPicPr>
          <p:cNvPr id="9" name="Image 8">
            <a:extLst>
              <a:ext uri="{FF2B5EF4-FFF2-40B4-BE49-F238E27FC236}">
                <a16:creationId xmlns:a16="http://schemas.microsoft.com/office/drawing/2014/main" id="{2603CBC8-F13D-F152-5F15-940CE170A4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94" r="3000"/>
          <a:stretch/>
        </p:blipFill>
        <p:spPr>
          <a:xfrm>
            <a:off x="7317869" y="1532365"/>
            <a:ext cx="2473122" cy="1780376"/>
          </a:xfrm>
          <a:prstGeom prst="rect">
            <a:avLst/>
          </a:prstGeom>
        </p:spPr>
      </p:pic>
      <p:pic>
        <p:nvPicPr>
          <p:cNvPr id="10" name="Image 9">
            <a:extLst>
              <a:ext uri="{FF2B5EF4-FFF2-40B4-BE49-F238E27FC236}">
                <a16:creationId xmlns:a16="http://schemas.microsoft.com/office/drawing/2014/main" id="{773D23BA-2A54-27F7-AFBA-51E83B7212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6259" y="1531098"/>
            <a:ext cx="2373836" cy="1780377"/>
          </a:xfrm>
          <a:prstGeom prst="rect">
            <a:avLst/>
          </a:prstGeom>
        </p:spPr>
      </p:pic>
      <p:pic>
        <p:nvPicPr>
          <p:cNvPr id="11" name="Image 10" descr="Une image contenant texte, Police, logo&#10;&#10;Description générée automatiquement">
            <a:extLst>
              <a:ext uri="{FF2B5EF4-FFF2-40B4-BE49-F238E27FC236}">
                <a16:creationId xmlns:a16="http://schemas.microsoft.com/office/drawing/2014/main" id="{5ADDF163-CD28-D6FD-4A35-C25770428B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13" name="Rectangle 12">
            <a:extLst>
              <a:ext uri="{FF2B5EF4-FFF2-40B4-BE49-F238E27FC236}">
                <a16:creationId xmlns:a16="http://schemas.microsoft.com/office/drawing/2014/main" id="{478C4BD1-5059-9DD6-1E3C-BD5829AA2A4B}"/>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
        <p:nvSpPr>
          <p:cNvPr id="14" name="ZoneTexte 13">
            <a:extLst>
              <a:ext uri="{FF2B5EF4-FFF2-40B4-BE49-F238E27FC236}">
                <a16:creationId xmlns:a16="http://schemas.microsoft.com/office/drawing/2014/main" id="{88A7D6DC-FB16-C82C-949E-1E01B1A93475}"/>
              </a:ext>
            </a:extLst>
          </p:cNvPr>
          <p:cNvSpPr txBox="1"/>
          <p:nvPr/>
        </p:nvSpPr>
        <p:spPr>
          <a:xfrm>
            <a:off x="357602" y="907564"/>
            <a:ext cx="8775031" cy="461665"/>
          </a:xfrm>
          <a:prstGeom prst="rect">
            <a:avLst/>
          </a:prstGeom>
          <a:noFill/>
        </p:spPr>
        <p:txBody>
          <a:bodyPr wrap="none" rtlCol="0">
            <a:spAutoFit/>
          </a:bodyPr>
          <a:lstStyle/>
          <a:p>
            <a:r>
              <a:rPr lang="fr-BE" sz="2400" b="1" cap="all" dirty="0">
                <a:solidFill>
                  <a:srgbClr val="3C8200"/>
                </a:solidFill>
                <a:latin typeface="+mj-lt"/>
              </a:rPr>
              <a:t>STAP 2: </a:t>
            </a:r>
            <a:r>
              <a:rPr lang="nl-BE" sz="2000" cap="all" dirty="0">
                <a:solidFill>
                  <a:srgbClr val="3C8200"/>
                </a:solidFill>
                <a:cs typeface="Noto Sans Devanagari"/>
              </a:rPr>
              <a:t>BESTAAT HET PROBLEEM? HOEVEEL? WAAR? WANNEER?</a:t>
            </a:r>
            <a:endParaRPr lang="en-US" sz="2000" cap="all" dirty="0">
              <a:solidFill>
                <a:srgbClr val="3C8200"/>
              </a:solidFill>
              <a:cs typeface="Noto Sans Devanagari"/>
            </a:endParaRPr>
          </a:p>
        </p:txBody>
      </p:sp>
    </p:spTree>
    <p:extLst>
      <p:ext uri="{BB962C8B-B14F-4D97-AF65-F5344CB8AC3E}">
        <p14:creationId xmlns:p14="http://schemas.microsoft.com/office/powerpoint/2010/main" val="1655652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0A5FC2-DAB3-2425-075F-B8BD50F18E1E}"/>
              </a:ext>
            </a:extLst>
          </p:cNvPr>
          <p:cNvSpPr/>
          <p:nvPr/>
        </p:nvSpPr>
        <p:spPr>
          <a:xfrm>
            <a:off x="0" y="0"/>
            <a:ext cx="12192000" cy="6858000"/>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3" name="Graphique 2">
            <a:extLst>
              <a:ext uri="{FF2B5EF4-FFF2-40B4-BE49-F238E27FC236}">
                <a16:creationId xmlns:a16="http://schemas.microsoft.com/office/drawing/2014/main" id="{E1E7D5F1-60CD-D6B5-78D2-EF987B7293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014" y="522314"/>
            <a:ext cx="11135019" cy="5520678"/>
          </a:xfrm>
          <a:prstGeom prst="rect">
            <a:avLst/>
          </a:prstGeom>
        </p:spPr>
      </p:pic>
      <p:sp>
        <p:nvSpPr>
          <p:cNvPr id="6" name="ZoneTexte 5">
            <a:extLst>
              <a:ext uri="{FF2B5EF4-FFF2-40B4-BE49-F238E27FC236}">
                <a16:creationId xmlns:a16="http://schemas.microsoft.com/office/drawing/2014/main" id="{266B4B9C-11DB-C310-B7A3-18C0BC402ECB}"/>
              </a:ext>
            </a:extLst>
          </p:cNvPr>
          <p:cNvSpPr txBox="1"/>
          <p:nvPr/>
        </p:nvSpPr>
        <p:spPr>
          <a:xfrm>
            <a:off x="357602" y="2432360"/>
            <a:ext cx="11320821" cy="3492751"/>
          </a:xfrm>
          <a:prstGeom prst="rect">
            <a:avLst/>
          </a:prstGeom>
          <a:noFill/>
        </p:spPr>
        <p:txBody>
          <a:bodyPr wrap="square" rtlCol="0">
            <a:spAutoFit/>
          </a:bodyPr>
          <a:lstStyle/>
          <a:p>
            <a:pPr indent="717550"/>
            <a:r>
              <a:rPr lang="nl-BE" sz="1300" dirty="0">
                <a:solidFill>
                  <a:srgbClr val="7D7D7C"/>
                </a:solidFill>
                <a:cs typeface="Noto Sans Devanagari"/>
                <a:hlinkClick r:id="rId4">
                  <a:extLst>
                    <a:ext uri="{A12FA001-AC4F-418D-AE19-62706E023703}">
                      <ahyp:hlinkClr xmlns:ahyp="http://schemas.microsoft.com/office/drawing/2018/hyperlinkcolor" val="tx"/>
                    </a:ext>
                  </a:extLst>
                </a:hlinkClick>
              </a:rPr>
              <a:t>https://www.vias.be/nl/onderzoek/onze-publicaties/themadossier-verkeersveiligheid-n13-alcohol/</a:t>
            </a:r>
          </a:p>
          <a:p>
            <a:pPr marL="715963">
              <a:lnSpc>
                <a:spcPct val="200000"/>
              </a:lnSpc>
            </a:pPr>
            <a:r>
              <a:rPr lang="nl-BE" sz="1300" cap="all" dirty="0">
                <a:solidFill>
                  <a:srgbClr val="2F3E8B"/>
                </a:solidFill>
                <a:cs typeface="Noto Sans Devanagari"/>
              </a:rPr>
              <a:t>Enkele cijfers: </a:t>
            </a:r>
            <a:r>
              <a:rPr lang="fr-BE" sz="1300" cap="all" dirty="0">
                <a:solidFill>
                  <a:srgbClr val="2F3E8B"/>
                </a:solidFill>
                <a:cs typeface="Noto Sans Devanagari"/>
              </a:rPr>
              <a:t> </a:t>
            </a:r>
          </a:p>
          <a:p>
            <a:pPr marL="715963"/>
            <a:r>
              <a:rPr lang="nl-BE" sz="1300" dirty="0">
                <a:solidFill>
                  <a:srgbClr val="7D7D7C"/>
                </a:solidFill>
                <a:cs typeface="Noto Sans Devanagari"/>
                <a:hlinkClick r:id="rId5">
                  <a:extLst>
                    <a:ext uri="{A12FA001-AC4F-418D-AE19-62706E023703}">
                      <ahyp:hlinkClr xmlns:ahyp="http://schemas.microsoft.com/office/drawing/2018/hyperlinkcolor" val="tx"/>
                    </a:ext>
                  </a:extLst>
                </a:hlinkClick>
              </a:rPr>
              <a:t>https://mobilite-mobiliteit.brussels/nl/alcohol-drugs-medicatie-een-topcocktail-om-een-ongeval-te-veroorzaken</a:t>
            </a:r>
            <a:endParaRPr lang="fr-BE" sz="1300" dirty="0">
              <a:solidFill>
                <a:srgbClr val="7D7D7C"/>
              </a:solidFill>
              <a:cs typeface="Noto Sans Devanagari"/>
            </a:endParaRPr>
          </a:p>
          <a:p>
            <a:pPr marL="715963"/>
            <a:endParaRPr lang="fr-BE" sz="2000" dirty="0">
              <a:solidFill>
                <a:srgbClr val="3C8200"/>
              </a:solidFill>
              <a:cs typeface="Noto Sans Devanagari"/>
            </a:endParaRPr>
          </a:p>
          <a:p>
            <a:pPr marL="715963"/>
            <a:r>
              <a:rPr lang="fr-BE" sz="2000" dirty="0" err="1">
                <a:solidFill>
                  <a:srgbClr val="3C8200"/>
                </a:solidFill>
                <a:cs typeface="Noto Sans Devanagari"/>
              </a:rPr>
              <a:t>Groep</a:t>
            </a:r>
            <a:r>
              <a:rPr lang="fr-BE" sz="2000" dirty="0">
                <a:solidFill>
                  <a:srgbClr val="3C8200"/>
                </a:solidFill>
                <a:cs typeface="Noto Sans Devanagari"/>
              </a:rPr>
              <a:t> 2</a:t>
            </a:r>
            <a:r>
              <a:rPr lang="fr-BE" sz="1600" dirty="0">
                <a:solidFill>
                  <a:srgbClr val="3C8200"/>
                </a:solidFill>
                <a:cs typeface="Noto Sans Devanagari"/>
              </a:rPr>
              <a:t>: </a:t>
            </a:r>
            <a:r>
              <a:rPr lang="nl-BE" sz="1600" b="1" dirty="0">
                <a:solidFill>
                  <a:srgbClr val="3C8200"/>
                </a:solidFill>
                <a:cs typeface="Noto Sans Devanagari"/>
              </a:rPr>
              <a:t>Is er een verband tussen cannabis en verkeersongevallen?</a:t>
            </a:r>
            <a:endParaRPr lang="fr-BE" sz="1600" b="1" dirty="0">
              <a:solidFill>
                <a:srgbClr val="3C8200"/>
              </a:solidFill>
              <a:cs typeface="Noto Sans Devanagari"/>
            </a:endParaRPr>
          </a:p>
          <a:p>
            <a:pPr marL="715963">
              <a:lnSpc>
                <a:spcPct val="150000"/>
              </a:lnSpc>
            </a:pPr>
            <a:r>
              <a:rPr lang="nl-BE" sz="1300" dirty="0">
                <a:solidFill>
                  <a:srgbClr val="7D7D7C"/>
                </a:solidFill>
                <a:cs typeface="Noto Sans Devanagari"/>
                <a:hlinkClick r:id="rId6">
                  <a:extLst>
                    <a:ext uri="{A12FA001-AC4F-418D-AE19-62706E023703}">
                      <ahyp:hlinkClr xmlns:ahyp="http://schemas.microsoft.com/office/drawing/2018/hyperlinkcolor" val="tx"/>
                    </a:ext>
                  </a:extLst>
                </a:hlinkClick>
              </a:rPr>
              <a:t>https://www.vias.be/nl/onderzoek/onze-publicaties/rijden-onder-invloed-van-drugs/</a:t>
            </a:r>
            <a:r>
              <a:rPr lang="fr-BE" sz="1300" dirty="0">
                <a:solidFill>
                  <a:srgbClr val="7D7D7C"/>
                </a:solidFill>
                <a:cs typeface="Noto Sans Devanagari"/>
              </a:rPr>
              <a:t> </a:t>
            </a:r>
          </a:p>
          <a:p>
            <a:pPr marL="715963">
              <a:lnSpc>
                <a:spcPct val="150000"/>
              </a:lnSpc>
            </a:pPr>
            <a:r>
              <a:rPr lang="fr-BE" sz="1200" b="1" dirty="0">
                <a:solidFill>
                  <a:srgbClr val="B4CC04"/>
                </a:solidFill>
              </a:rPr>
              <a:t>&gt;&gt; </a:t>
            </a:r>
            <a:r>
              <a:rPr lang="nl-BE" sz="1200" b="1" dirty="0">
                <a:solidFill>
                  <a:srgbClr val="B4CC04"/>
                </a:solidFill>
              </a:rPr>
              <a:t>Lees inleiding en pagina </a:t>
            </a:r>
            <a:r>
              <a:rPr lang="fr-BE" sz="1200" b="1" dirty="0">
                <a:solidFill>
                  <a:srgbClr val="B4CC04"/>
                </a:solidFill>
              </a:rPr>
              <a:t>3 en 4</a:t>
            </a:r>
          </a:p>
          <a:p>
            <a:pPr marL="715963">
              <a:lnSpc>
                <a:spcPct val="200000"/>
              </a:lnSpc>
            </a:pPr>
            <a:r>
              <a:rPr lang="nl-BE" sz="1300" cap="all" dirty="0">
                <a:solidFill>
                  <a:srgbClr val="2F3E8B"/>
                </a:solidFill>
                <a:cs typeface="Noto Sans Devanagari"/>
              </a:rPr>
              <a:t>Drugs en verkeersveiligheid in enkele cijfers:</a:t>
            </a:r>
            <a:r>
              <a:rPr lang="fr-BE" sz="1300" cap="all" dirty="0">
                <a:solidFill>
                  <a:srgbClr val="2F3E8B"/>
                </a:solidFill>
                <a:cs typeface="Noto Sans Devanagari"/>
              </a:rPr>
              <a:t> </a:t>
            </a:r>
          </a:p>
          <a:p>
            <a:pPr marL="715963"/>
            <a:r>
              <a:rPr lang="nl-BE" sz="1300" dirty="0">
                <a:solidFill>
                  <a:srgbClr val="7D7D7C"/>
                </a:solidFill>
                <a:cs typeface="Noto Sans Devanagari"/>
                <a:hlinkClick r:id="rId7">
                  <a:extLst>
                    <a:ext uri="{A12FA001-AC4F-418D-AE19-62706E023703}">
                      <ahyp:hlinkClr xmlns:ahyp="http://schemas.microsoft.com/office/drawing/2018/hyperlinkcolor" val="tx"/>
                    </a:ext>
                  </a:extLst>
                </a:hlinkClick>
              </a:rPr>
              <a:t>https://www.drugsenuitgaan.nl/veilig-uit-thuis/verkeer</a:t>
            </a:r>
            <a:r>
              <a:rPr lang="fr-BE" sz="1300" dirty="0">
                <a:solidFill>
                  <a:srgbClr val="7D7D7C"/>
                </a:solidFill>
                <a:cs typeface="Noto Sans Devanagari"/>
              </a:rPr>
              <a:t> </a:t>
            </a:r>
          </a:p>
          <a:p>
            <a:pPr marL="715963"/>
            <a:endParaRPr lang="fr-FR" sz="1200" cap="all" dirty="0">
              <a:solidFill>
                <a:srgbClr val="B4CC04"/>
              </a:solidFill>
              <a:cs typeface="Noto Sans Devanagari"/>
            </a:endParaRPr>
          </a:p>
          <a:p>
            <a:pPr marL="715963"/>
            <a:r>
              <a:rPr lang="nl-BE" sz="1200" cap="all" dirty="0">
                <a:solidFill>
                  <a:srgbClr val="B4CC04"/>
                </a:solidFill>
                <a:cs typeface="Noto Sans Devanagari"/>
              </a:rPr>
              <a:t>Opmerking: </a:t>
            </a:r>
            <a:r>
              <a:rPr lang="nl-BE" sz="1200" b="1" dirty="0">
                <a:solidFill>
                  <a:srgbClr val="B4CC04"/>
                </a:solidFill>
                <a:latin typeface="+mj-lt"/>
                <a:cs typeface="Noto Sans Devanagari"/>
              </a:rPr>
              <a:t>Verkeersongevallen betreffen ongevallen waarbij voetgangers, fietsers en auto's betrokken zijn.</a:t>
            </a:r>
            <a:endParaRPr lang="en-US" sz="1200" b="1" dirty="0">
              <a:solidFill>
                <a:srgbClr val="B4CC04"/>
              </a:solidFill>
              <a:latin typeface="+mj-lt"/>
              <a:cs typeface="Noto Sans Devanagari"/>
            </a:endParaRPr>
          </a:p>
          <a:p>
            <a:pPr marL="715963">
              <a:lnSpc>
                <a:spcPct val="200000"/>
              </a:lnSpc>
            </a:pPr>
            <a:endParaRPr lang="fr-BE" sz="1300" dirty="0">
              <a:solidFill>
                <a:srgbClr val="7D7D7C"/>
              </a:solidFill>
              <a:cs typeface="Noto Sans Devanagari"/>
            </a:endParaRPr>
          </a:p>
        </p:txBody>
      </p:sp>
      <p:sp>
        <p:nvSpPr>
          <p:cNvPr id="7" name="Espace réservé du numéro de diapositive 1">
            <a:extLst>
              <a:ext uri="{FF2B5EF4-FFF2-40B4-BE49-F238E27FC236}">
                <a16:creationId xmlns:a16="http://schemas.microsoft.com/office/drawing/2014/main" id="{0747943C-0EA6-567F-E098-8540D8EC2732}"/>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11</a:t>
            </a:fld>
            <a:endParaRPr lang="en-US" dirty="0">
              <a:solidFill>
                <a:srgbClr val="2F3E8B"/>
              </a:solidFill>
            </a:endParaRPr>
          </a:p>
        </p:txBody>
      </p:sp>
      <p:sp>
        <p:nvSpPr>
          <p:cNvPr id="9" name="Rectangle 8">
            <a:extLst>
              <a:ext uri="{FF2B5EF4-FFF2-40B4-BE49-F238E27FC236}">
                <a16:creationId xmlns:a16="http://schemas.microsoft.com/office/drawing/2014/main" id="{01CDC74E-E9DE-D1FD-AE5A-94764F99CE67}"/>
              </a:ext>
            </a:extLst>
          </p:cNvPr>
          <p:cNvSpPr/>
          <p:nvPr/>
        </p:nvSpPr>
        <p:spPr>
          <a:xfrm>
            <a:off x="357602" y="2116764"/>
            <a:ext cx="11579295" cy="400110"/>
          </a:xfrm>
          <a:prstGeom prst="rect">
            <a:avLst/>
          </a:prstGeom>
        </p:spPr>
        <p:txBody>
          <a:bodyPr wrap="square">
            <a:spAutoFit/>
          </a:bodyPr>
          <a:lstStyle/>
          <a:p>
            <a:pPr marL="715963"/>
            <a:r>
              <a:rPr lang="fr-BE" sz="2000" dirty="0" err="1">
                <a:solidFill>
                  <a:srgbClr val="3C8200"/>
                </a:solidFill>
                <a:cs typeface="Noto Sans Devanagari"/>
              </a:rPr>
              <a:t>Groep</a:t>
            </a:r>
            <a:r>
              <a:rPr lang="fr-BE" sz="2000" dirty="0">
                <a:solidFill>
                  <a:srgbClr val="3C8200"/>
                </a:solidFill>
                <a:cs typeface="Noto Sans Devanagari"/>
              </a:rPr>
              <a:t> 1:</a:t>
            </a:r>
            <a:r>
              <a:rPr lang="fr-BE" sz="1300" dirty="0">
                <a:solidFill>
                  <a:srgbClr val="3C8200"/>
                </a:solidFill>
                <a:cs typeface="Noto Sans Devanagari"/>
              </a:rPr>
              <a:t> </a:t>
            </a:r>
            <a:r>
              <a:rPr lang="nl-BE" sz="1600" b="1" dirty="0">
                <a:solidFill>
                  <a:srgbClr val="3C8200"/>
                </a:solidFill>
                <a:cs typeface="Noto Sans Devanagari"/>
              </a:rPr>
              <a:t>Is er een verband tussen alcohol en verkeersongevallen?</a:t>
            </a:r>
            <a:endParaRPr lang="en-US" sz="1600" b="1" dirty="0">
              <a:solidFill>
                <a:srgbClr val="3C8200"/>
              </a:solidFill>
              <a:cs typeface="Noto Sans Devanagari"/>
            </a:endParaRPr>
          </a:p>
        </p:txBody>
      </p:sp>
      <p:sp>
        <p:nvSpPr>
          <p:cNvPr id="10" name="Rectangle 9">
            <a:extLst>
              <a:ext uri="{FF2B5EF4-FFF2-40B4-BE49-F238E27FC236}">
                <a16:creationId xmlns:a16="http://schemas.microsoft.com/office/drawing/2014/main" id="{CCA82339-6D61-D89E-BEEC-FB4E7E53C5F8}"/>
              </a:ext>
            </a:extLst>
          </p:cNvPr>
          <p:cNvSpPr/>
          <p:nvPr/>
        </p:nvSpPr>
        <p:spPr>
          <a:xfrm>
            <a:off x="357602" y="1447967"/>
            <a:ext cx="11320821" cy="584775"/>
          </a:xfrm>
          <a:prstGeom prst="rect">
            <a:avLst/>
          </a:prstGeom>
        </p:spPr>
        <p:txBody>
          <a:bodyPr wrap="square">
            <a:spAutoFit/>
          </a:bodyPr>
          <a:lstStyle/>
          <a:p>
            <a:pPr marL="715963" lvl="1"/>
            <a:r>
              <a:rPr lang="nl-BE" sz="1600" dirty="0">
                <a:solidFill>
                  <a:srgbClr val="2F3E8B"/>
                </a:solidFill>
                <a:latin typeface="+mj-lt"/>
              </a:rPr>
              <a:t>Welke referenties kunnen voor elke groep worden geraadpleegd?</a:t>
            </a:r>
            <a:br>
              <a:rPr lang="nl-BE" sz="1600" dirty="0">
                <a:solidFill>
                  <a:srgbClr val="2F3E8B"/>
                </a:solidFill>
                <a:latin typeface="+mj-lt"/>
              </a:rPr>
            </a:br>
            <a:r>
              <a:rPr lang="nl-BE" sz="1600" dirty="0">
                <a:solidFill>
                  <a:srgbClr val="2F3E8B"/>
                </a:solidFill>
                <a:latin typeface="+mj-lt"/>
              </a:rPr>
              <a:t>De leerlingen kunnen er ook zelf toe aangezet worden om naar informatiebronnen op zoek te gaan</a:t>
            </a:r>
            <a:r>
              <a:rPr lang="fr-BE" sz="1600" dirty="0">
                <a:solidFill>
                  <a:srgbClr val="2F3E8B"/>
                </a:solidFill>
                <a:latin typeface="+mj-lt"/>
              </a:rPr>
              <a:t>. </a:t>
            </a:r>
            <a:endParaRPr lang="en-US" sz="1600" dirty="0">
              <a:solidFill>
                <a:srgbClr val="2F3E8B"/>
              </a:solidFill>
              <a:latin typeface="+mj-lt"/>
            </a:endParaRPr>
          </a:p>
        </p:txBody>
      </p:sp>
      <p:sp>
        <p:nvSpPr>
          <p:cNvPr id="5" name="Rectangle 4">
            <a:extLst>
              <a:ext uri="{FF2B5EF4-FFF2-40B4-BE49-F238E27FC236}">
                <a16:creationId xmlns:a16="http://schemas.microsoft.com/office/drawing/2014/main" id="{648FF3FB-32D2-552F-F5F6-0AA4FBF0B1AD}"/>
              </a:ext>
            </a:extLst>
          </p:cNvPr>
          <p:cNvSpPr/>
          <p:nvPr/>
        </p:nvSpPr>
        <p:spPr>
          <a:xfrm>
            <a:off x="311425" y="149301"/>
            <a:ext cx="11775855" cy="246221"/>
          </a:xfrm>
          <a:prstGeom prst="rect">
            <a:avLst/>
          </a:prstGeom>
        </p:spPr>
        <p:txBody>
          <a:bodyPr wrap="square">
            <a:spAutoFit/>
          </a:bodyPr>
          <a:lstStyle/>
          <a:p>
            <a:pPr algn="r"/>
            <a:r>
              <a:rPr lang="nl-BE" sz="1000" spc="-50" dirty="0">
                <a:solidFill>
                  <a:schemeClr val="bg1"/>
                </a:solidFill>
              </a:rPr>
              <a:t>Een onderzoek over het gebruik van psychotrope drugs en verkeersveiligheid</a:t>
            </a:r>
          </a:p>
        </p:txBody>
      </p:sp>
      <p:pic>
        <p:nvPicPr>
          <p:cNvPr id="8" name="Image 7" descr="Une image contenant texte, Police, capture d’écran, blanc&#10;&#10;Description générée automatiquement">
            <a:extLst>
              <a:ext uri="{FF2B5EF4-FFF2-40B4-BE49-F238E27FC236}">
                <a16:creationId xmlns:a16="http://schemas.microsoft.com/office/drawing/2014/main" id="{77333BA1-5A16-895E-ED4E-38830E0DAF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71119" y="6287680"/>
            <a:ext cx="1878382" cy="443794"/>
          </a:xfrm>
          <a:prstGeom prst="rect">
            <a:avLst/>
          </a:prstGeom>
        </p:spPr>
      </p:pic>
      <p:sp>
        <p:nvSpPr>
          <p:cNvPr id="13" name="ZoneTexte 12">
            <a:extLst>
              <a:ext uri="{FF2B5EF4-FFF2-40B4-BE49-F238E27FC236}">
                <a16:creationId xmlns:a16="http://schemas.microsoft.com/office/drawing/2014/main" id="{26FC3852-60B2-1D20-0C4D-DE7E5BFBD0DE}"/>
              </a:ext>
            </a:extLst>
          </p:cNvPr>
          <p:cNvSpPr txBox="1"/>
          <p:nvPr/>
        </p:nvSpPr>
        <p:spPr>
          <a:xfrm>
            <a:off x="1092710" y="907564"/>
            <a:ext cx="8775031" cy="461665"/>
          </a:xfrm>
          <a:prstGeom prst="rect">
            <a:avLst/>
          </a:prstGeom>
          <a:noFill/>
        </p:spPr>
        <p:txBody>
          <a:bodyPr wrap="none" rtlCol="0">
            <a:spAutoFit/>
          </a:bodyPr>
          <a:lstStyle/>
          <a:p>
            <a:r>
              <a:rPr lang="fr-BE" sz="2400" b="1" cap="all" dirty="0">
                <a:solidFill>
                  <a:srgbClr val="3C8200"/>
                </a:solidFill>
                <a:latin typeface="+mj-lt"/>
              </a:rPr>
              <a:t>STAP 2: </a:t>
            </a:r>
            <a:r>
              <a:rPr lang="nl-BE" sz="2000" cap="all" dirty="0">
                <a:solidFill>
                  <a:srgbClr val="3C8200"/>
                </a:solidFill>
                <a:cs typeface="Noto Sans Devanagari"/>
              </a:rPr>
              <a:t>BESTAAT HET PROBLEEM? HOEVEEL? WAAR? WANNEER?</a:t>
            </a:r>
            <a:endParaRPr lang="en-US" sz="2000" cap="all" dirty="0">
              <a:solidFill>
                <a:srgbClr val="3C8200"/>
              </a:solidFill>
              <a:cs typeface="Noto Sans Devanagari"/>
            </a:endParaRPr>
          </a:p>
        </p:txBody>
      </p:sp>
    </p:spTree>
    <p:extLst>
      <p:ext uri="{BB962C8B-B14F-4D97-AF65-F5344CB8AC3E}">
        <p14:creationId xmlns:p14="http://schemas.microsoft.com/office/powerpoint/2010/main" val="110116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1D4DD3-7D0C-2B76-4CAD-8CA3C52323A8}"/>
              </a:ext>
            </a:extLst>
          </p:cNvPr>
          <p:cNvSpPr/>
          <p:nvPr/>
        </p:nvSpPr>
        <p:spPr>
          <a:xfrm>
            <a:off x="0" y="0"/>
            <a:ext cx="12192000" cy="6858000"/>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3" name="Graphique 2">
            <a:extLst>
              <a:ext uri="{FF2B5EF4-FFF2-40B4-BE49-F238E27FC236}">
                <a16:creationId xmlns:a16="http://schemas.microsoft.com/office/drawing/2014/main" id="{14408EF2-302A-8A21-9CB0-E77DAD1695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014" y="522313"/>
            <a:ext cx="11135019" cy="5703737"/>
          </a:xfrm>
          <a:prstGeom prst="rect">
            <a:avLst/>
          </a:prstGeom>
        </p:spPr>
      </p:pic>
      <p:sp>
        <p:nvSpPr>
          <p:cNvPr id="6" name="ZoneTexte 5">
            <a:extLst>
              <a:ext uri="{FF2B5EF4-FFF2-40B4-BE49-F238E27FC236}">
                <a16:creationId xmlns:a16="http://schemas.microsoft.com/office/drawing/2014/main" id="{90302903-7341-0461-9D62-3966A1740D47}"/>
              </a:ext>
            </a:extLst>
          </p:cNvPr>
          <p:cNvSpPr txBox="1"/>
          <p:nvPr/>
        </p:nvSpPr>
        <p:spPr>
          <a:xfrm>
            <a:off x="357602" y="2709704"/>
            <a:ext cx="11320821" cy="3131627"/>
          </a:xfrm>
          <a:prstGeom prst="rect">
            <a:avLst/>
          </a:prstGeom>
          <a:noFill/>
        </p:spPr>
        <p:txBody>
          <a:bodyPr wrap="square" rtlCol="0">
            <a:spAutoFit/>
          </a:bodyPr>
          <a:lstStyle/>
          <a:p>
            <a:pPr marL="717550"/>
            <a:r>
              <a:rPr lang="nl-BE" sz="1300" dirty="0">
                <a:solidFill>
                  <a:srgbClr val="7D7D7C"/>
                </a:solidFill>
                <a:cs typeface="Noto Sans Devanagari"/>
                <a:hlinkClick r:id="rId4">
                  <a:extLst>
                    <a:ext uri="{A12FA001-AC4F-418D-AE19-62706E023703}">
                      <ahyp:hlinkClr xmlns:ahyp="http://schemas.microsoft.com/office/drawing/2018/hyperlinkcolor" val="tx"/>
                    </a:ext>
                  </a:extLst>
                </a:hlinkClick>
              </a:rPr>
              <a:t>https://www.vias.be/nl/onderzoek/onze-publicaties/rijden-onder-invloed-van-drugs/</a:t>
            </a:r>
            <a:r>
              <a:rPr lang="fr-BE" sz="1300" dirty="0">
                <a:solidFill>
                  <a:srgbClr val="7D7D7C"/>
                </a:solidFill>
                <a:cs typeface="Noto Sans Devanagari"/>
              </a:rPr>
              <a:t> </a:t>
            </a:r>
          </a:p>
          <a:p>
            <a:pPr marL="717550">
              <a:lnSpc>
                <a:spcPct val="150000"/>
              </a:lnSpc>
            </a:pPr>
            <a:r>
              <a:rPr lang="fr-BE" sz="1200" b="1" dirty="0">
                <a:solidFill>
                  <a:srgbClr val="B4CC04"/>
                </a:solidFill>
              </a:rPr>
              <a:t>&gt;&gt; </a:t>
            </a:r>
            <a:r>
              <a:rPr lang="nl-BE" sz="1200" b="1" dirty="0">
                <a:solidFill>
                  <a:srgbClr val="B4CC04"/>
                </a:solidFill>
              </a:rPr>
              <a:t>Lees inleiding en pagina </a:t>
            </a:r>
            <a:r>
              <a:rPr lang="fr-BE" sz="1200" b="1" dirty="0">
                <a:solidFill>
                  <a:srgbClr val="B4CC04"/>
                </a:solidFill>
                <a:latin typeface="+mj-lt"/>
              </a:rPr>
              <a:t>4, 5 en 6</a:t>
            </a:r>
          </a:p>
          <a:p>
            <a:pPr marL="717550">
              <a:lnSpc>
                <a:spcPct val="150000"/>
              </a:lnSpc>
            </a:pPr>
            <a:r>
              <a:rPr lang="nl-BE" sz="1300" cap="all" dirty="0">
                <a:solidFill>
                  <a:srgbClr val="2F3E8B"/>
                </a:solidFill>
                <a:cs typeface="Noto Sans Devanagari"/>
              </a:rPr>
              <a:t>Drugs en verkeersveiligheid in enkele cijfers:</a:t>
            </a:r>
            <a:r>
              <a:rPr lang="fr-BE" sz="1300" cap="all" dirty="0">
                <a:solidFill>
                  <a:srgbClr val="2F3E8B"/>
                </a:solidFill>
                <a:cs typeface="Noto Sans Devanagari"/>
              </a:rPr>
              <a:t> </a:t>
            </a:r>
          </a:p>
          <a:p>
            <a:pPr marL="717550"/>
            <a:r>
              <a:rPr lang="nl-BE" sz="1300" dirty="0">
                <a:solidFill>
                  <a:srgbClr val="7D7D7C"/>
                </a:solidFill>
                <a:cs typeface="Noto Sans Devanagari"/>
                <a:hlinkClick r:id="rId5">
                  <a:extLst>
                    <a:ext uri="{A12FA001-AC4F-418D-AE19-62706E023703}">
                      <ahyp:hlinkClr xmlns:ahyp="http://schemas.microsoft.com/office/drawing/2018/hyperlinkcolor" val="tx"/>
                    </a:ext>
                  </a:extLst>
                </a:hlinkClick>
              </a:rPr>
              <a:t>https://www.drugsenuitgaan.nl/veilig-uit-thuis/verkeer</a:t>
            </a:r>
            <a:r>
              <a:rPr lang="fr-BE" sz="1300" dirty="0">
                <a:solidFill>
                  <a:srgbClr val="7D7D7C"/>
                </a:solidFill>
                <a:cs typeface="Noto Sans Devanagari"/>
              </a:rPr>
              <a:t> </a:t>
            </a:r>
          </a:p>
          <a:p>
            <a:pPr marL="717550"/>
            <a:endParaRPr lang="fr-BE" sz="2000" dirty="0">
              <a:solidFill>
                <a:srgbClr val="2F3E8B"/>
              </a:solidFill>
              <a:cs typeface="Noto Sans Devanagari"/>
            </a:endParaRPr>
          </a:p>
          <a:p>
            <a:pPr marL="717550"/>
            <a:r>
              <a:rPr lang="fr-BE" sz="2000" dirty="0" err="1">
                <a:solidFill>
                  <a:srgbClr val="3C8200"/>
                </a:solidFill>
                <a:cs typeface="Noto Sans Devanagari"/>
              </a:rPr>
              <a:t>Groep</a:t>
            </a:r>
            <a:r>
              <a:rPr lang="fr-BE" sz="2000" dirty="0">
                <a:solidFill>
                  <a:srgbClr val="3C8200"/>
                </a:solidFill>
                <a:cs typeface="Noto Sans Devanagari"/>
              </a:rPr>
              <a:t> 4</a:t>
            </a:r>
            <a:r>
              <a:rPr lang="fr-BE" sz="1600" dirty="0">
                <a:solidFill>
                  <a:srgbClr val="3C8200"/>
                </a:solidFill>
                <a:cs typeface="Noto Sans Devanagari"/>
              </a:rPr>
              <a:t>: </a:t>
            </a:r>
            <a:r>
              <a:rPr lang="nl-BE" sz="1600" b="1" dirty="0">
                <a:solidFill>
                  <a:srgbClr val="3C8200"/>
                </a:solidFill>
                <a:cs typeface="Noto Sans Devanagari"/>
              </a:rPr>
              <a:t>Gebruiken jongeren alcohol, cannabis en andere psychotrope drugs?</a:t>
            </a:r>
            <a:endParaRPr lang="fr-BE" sz="1600" b="1" dirty="0">
              <a:solidFill>
                <a:srgbClr val="3C8200"/>
              </a:solidFill>
              <a:cs typeface="Noto Sans Devanagari"/>
            </a:endParaRPr>
          </a:p>
          <a:p>
            <a:pPr marL="717550">
              <a:lnSpc>
                <a:spcPct val="150000"/>
              </a:lnSpc>
            </a:pPr>
            <a:r>
              <a:rPr lang="nl-BE" sz="1300" dirty="0">
                <a:solidFill>
                  <a:srgbClr val="7D7D7C"/>
                </a:solidFill>
                <a:cs typeface="Noto Sans Devanagari"/>
                <a:hlinkClick r:id="rId6">
                  <a:extLst>
                    <a:ext uri="{A12FA001-AC4F-418D-AE19-62706E023703}">
                      <ahyp:hlinkClr xmlns:ahyp="http://schemas.microsoft.com/office/drawing/2018/hyperlinkcolor" val="tx"/>
                    </a:ext>
                  </a:extLst>
                </a:hlinkClick>
              </a:rPr>
              <a:t>https://www.vias.be/nl/onderzoek/onze-publicaties/rijden-onder-invloed-van-drugs</a:t>
            </a:r>
            <a:r>
              <a:rPr lang="fr-BE" sz="1300" dirty="0">
                <a:solidFill>
                  <a:srgbClr val="7D7D7C"/>
                </a:solidFill>
                <a:cs typeface="Noto Sans Devanagari"/>
              </a:rPr>
              <a:t> </a:t>
            </a:r>
          </a:p>
          <a:p>
            <a:pPr marL="717550">
              <a:lnSpc>
                <a:spcPct val="150000"/>
              </a:lnSpc>
            </a:pPr>
            <a:r>
              <a:rPr lang="fr-BE" sz="1200" b="1" dirty="0">
                <a:solidFill>
                  <a:srgbClr val="B4CC04"/>
                </a:solidFill>
              </a:rPr>
              <a:t>&gt;&gt; </a:t>
            </a:r>
            <a:r>
              <a:rPr lang="nl-BE" sz="1200" b="1" dirty="0">
                <a:solidFill>
                  <a:srgbClr val="B4CC04"/>
                </a:solidFill>
              </a:rPr>
              <a:t>Lees inleiding en pagina </a:t>
            </a:r>
            <a:r>
              <a:rPr lang="fr-BE" sz="1200" b="1" dirty="0">
                <a:solidFill>
                  <a:srgbClr val="B4CC04"/>
                </a:solidFill>
                <a:latin typeface="+mj-lt"/>
              </a:rPr>
              <a:t>8 en 9</a:t>
            </a:r>
          </a:p>
          <a:p>
            <a:pPr marL="717550">
              <a:lnSpc>
                <a:spcPct val="150000"/>
              </a:lnSpc>
            </a:pPr>
            <a:r>
              <a:rPr lang="nl-BE" sz="1300" cap="all" dirty="0">
                <a:solidFill>
                  <a:srgbClr val="2F3E8B"/>
                </a:solidFill>
                <a:cs typeface="Noto Sans Devanagari"/>
              </a:rPr>
              <a:t>enkele cijfers:</a:t>
            </a:r>
            <a:r>
              <a:rPr lang="fr-BE" sz="1300" cap="all" dirty="0">
                <a:solidFill>
                  <a:srgbClr val="2F3E8B"/>
                </a:solidFill>
                <a:cs typeface="Noto Sans Devanagari"/>
              </a:rPr>
              <a:t> </a:t>
            </a:r>
          </a:p>
          <a:p>
            <a:pPr marL="717550"/>
            <a:r>
              <a:rPr lang="nl-BE" sz="1300" dirty="0">
                <a:solidFill>
                  <a:srgbClr val="7D7D7C"/>
                </a:solidFill>
                <a:cs typeface="Noto Sans Devanagari"/>
                <a:hlinkClick r:id="rId7">
                  <a:extLst>
                    <a:ext uri="{A12FA001-AC4F-418D-AE19-62706E023703}">
                      <ahyp:hlinkClr xmlns:ahyp="http://schemas.microsoft.com/office/drawing/2018/hyperlinkcolor" val="tx"/>
                    </a:ext>
                  </a:extLst>
                </a:hlinkClick>
              </a:rPr>
              <a:t>https://mobilite-mobiliteit.brussels/nl/alcohol-drugs-medicatie-een-topcocktail-om-een-ongeval-te-veroorzaken</a:t>
            </a:r>
            <a:r>
              <a:rPr lang="fr-BE" sz="1300" dirty="0">
                <a:solidFill>
                  <a:srgbClr val="7D7D7C"/>
                </a:solidFill>
                <a:cs typeface="Noto Sans Devanagari"/>
              </a:rPr>
              <a:t> </a:t>
            </a:r>
          </a:p>
          <a:p>
            <a:pPr marL="715963"/>
            <a:endParaRPr lang="fr-FR" sz="1200" cap="all" dirty="0">
              <a:solidFill>
                <a:srgbClr val="B4CC04"/>
              </a:solidFill>
              <a:cs typeface="Noto Sans Devanagari"/>
            </a:endParaRPr>
          </a:p>
          <a:p>
            <a:pPr marL="715963"/>
            <a:r>
              <a:rPr lang="nl-BE" sz="1200" cap="all" dirty="0">
                <a:solidFill>
                  <a:srgbClr val="B4CC04"/>
                </a:solidFill>
                <a:cs typeface="Noto Sans Devanagari"/>
              </a:rPr>
              <a:t>Opmerking: </a:t>
            </a:r>
            <a:r>
              <a:rPr lang="nl-BE" sz="1200" b="1" dirty="0">
                <a:solidFill>
                  <a:srgbClr val="B4CC04"/>
                </a:solidFill>
                <a:latin typeface="+mj-lt"/>
                <a:cs typeface="Noto Sans Devanagari"/>
              </a:rPr>
              <a:t>Verkeersongevallen betreffen ongevallen waarbij voetgangers, fietsers en auto's betrokken zijn.</a:t>
            </a:r>
            <a:r>
              <a:rPr lang="fr-BE" sz="1200" b="1" dirty="0">
                <a:solidFill>
                  <a:srgbClr val="B4CC04"/>
                </a:solidFill>
                <a:latin typeface="+mj-lt"/>
                <a:cs typeface="Noto Sans Devanagari"/>
              </a:rPr>
              <a:t> </a:t>
            </a:r>
            <a:endParaRPr lang="en-US" sz="1200" b="1" dirty="0">
              <a:solidFill>
                <a:srgbClr val="B4CC04"/>
              </a:solidFill>
              <a:latin typeface="+mj-lt"/>
              <a:cs typeface="Noto Sans Devanagari"/>
            </a:endParaRPr>
          </a:p>
        </p:txBody>
      </p:sp>
      <p:sp>
        <p:nvSpPr>
          <p:cNvPr id="7" name="Rectangle 6">
            <a:extLst>
              <a:ext uri="{FF2B5EF4-FFF2-40B4-BE49-F238E27FC236}">
                <a16:creationId xmlns:a16="http://schemas.microsoft.com/office/drawing/2014/main" id="{3B29DCF6-7781-3011-D00E-EE541EE3BE50}"/>
              </a:ext>
            </a:extLst>
          </p:cNvPr>
          <p:cNvSpPr/>
          <p:nvPr/>
        </p:nvSpPr>
        <p:spPr>
          <a:xfrm>
            <a:off x="357602" y="1447967"/>
            <a:ext cx="11320821" cy="830997"/>
          </a:xfrm>
          <a:prstGeom prst="rect">
            <a:avLst/>
          </a:prstGeom>
        </p:spPr>
        <p:txBody>
          <a:bodyPr wrap="square">
            <a:spAutoFit/>
          </a:bodyPr>
          <a:lstStyle/>
          <a:p>
            <a:pPr marL="714375"/>
            <a:r>
              <a:rPr lang="nl-BE" sz="1600" dirty="0">
                <a:solidFill>
                  <a:srgbClr val="2F3E8B"/>
                </a:solidFill>
                <a:latin typeface="+mj-lt"/>
              </a:rPr>
              <a:t>Enkele referenties die voor elke groep geraadpleegd kunnen worden.</a:t>
            </a:r>
          </a:p>
          <a:p>
            <a:pPr marL="714375"/>
            <a:r>
              <a:rPr lang="nl-BE" sz="1600" dirty="0">
                <a:solidFill>
                  <a:srgbClr val="2F3E8B"/>
                </a:solidFill>
                <a:latin typeface="+mj-lt"/>
              </a:rPr>
              <a:t>De leerlingen kunnen er ook zelf toe aangezet worden om naar informatiebronnen op zoek te gaan</a:t>
            </a:r>
            <a:r>
              <a:rPr lang="fr-BE" sz="1600" dirty="0">
                <a:solidFill>
                  <a:srgbClr val="2F3E8B"/>
                </a:solidFill>
                <a:latin typeface="+mj-lt"/>
              </a:rPr>
              <a:t>. </a:t>
            </a:r>
            <a:endParaRPr lang="en-US" sz="1600" dirty="0">
              <a:solidFill>
                <a:srgbClr val="2F3E8B"/>
              </a:solidFill>
              <a:latin typeface="+mj-lt"/>
            </a:endParaRPr>
          </a:p>
          <a:p>
            <a:endParaRPr lang="en-US" sz="1600" dirty="0">
              <a:solidFill>
                <a:srgbClr val="2F3E8B"/>
              </a:solidFill>
              <a:latin typeface="+mj-lt"/>
            </a:endParaRPr>
          </a:p>
        </p:txBody>
      </p:sp>
      <p:sp>
        <p:nvSpPr>
          <p:cNvPr id="8" name="Rectangle 7">
            <a:extLst>
              <a:ext uri="{FF2B5EF4-FFF2-40B4-BE49-F238E27FC236}">
                <a16:creationId xmlns:a16="http://schemas.microsoft.com/office/drawing/2014/main" id="{2F2135F0-CA62-2DC5-DDE6-2C67F1CB19F4}"/>
              </a:ext>
            </a:extLst>
          </p:cNvPr>
          <p:cNvSpPr/>
          <p:nvPr/>
        </p:nvSpPr>
        <p:spPr>
          <a:xfrm>
            <a:off x="357602" y="2116764"/>
            <a:ext cx="11579295" cy="646331"/>
          </a:xfrm>
          <a:prstGeom prst="rect">
            <a:avLst/>
          </a:prstGeom>
        </p:spPr>
        <p:txBody>
          <a:bodyPr wrap="square">
            <a:spAutoFit/>
          </a:bodyPr>
          <a:lstStyle/>
          <a:p>
            <a:pPr marL="717550"/>
            <a:r>
              <a:rPr lang="fr-BE" sz="2000" dirty="0" err="1">
                <a:solidFill>
                  <a:srgbClr val="3C8200"/>
                </a:solidFill>
                <a:cs typeface="Noto Sans Devanagari"/>
              </a:rPr>
              <a:t>Groep</a:t>
            </a:r>
            <a:r>
              <a:rPr lang="fr-BE" sz="2000" dirty="0">
                <a:solidFill>
                  <a:srgbClr val="3C8200"/>
                </a:solidFill>
                <a:cs typeface="Noto Sans Devanagari"/>
              </a:rPr>
              <a:t> 3: </a:t>
            </a:r>
            <a:r>
              <a:rPr lang="nl-BE" sz="1600" b="1" dirty="0">
                <a:solidFill>
                  <a:srgbClr val="3C8200"/>
                </a:solidFill>
                <a:cs typeface="Noto Sans Devanagari"/>
              </a:rPr>
              <a:t>Is er een verband tussen andere psychotrope stoffen (dan alcohol en cannabis) </a:t>
            </a:r>
            <a:br>
              <a:rPr lang="nl-BE" sz="1600" b="1" dirty="0">
                <a:solidFill>
                  <a:srgbClr val="3C8200"/>
                </a:solidFill>
                <a:cs typeface="Noto Sans Devanagari"/>
              </a:rPr>
            </a:br>
            <a:r>
              <a:rPr lang="nl-BE" sz="1600" b="1" dirty="0">
                <a:solidFill>
                  <a:srgbClr val="3C8200"/>
                </a:solidFill>
                <a:cs typeface="Noto Sans Devanagari"/>
              </a:rPr>
              <a:t>en verkeersongevallen?</a:t>
            </a:r>
            <a:endParaRPr lang="en-US" sz="1600" b="1" dirty="0">
              <a:solidFill>
                <a:srgbClr val="3C8200"/>
              </a:solidFill>
              <a:cs typeface="Noto Sans Devanagari"/>
            </a:endParaRPr>
          </a:p>
        </p:txBody>
      </p:sp>
      <p:sp>
        <p:nvSpPr>
          <p:cNvPr id="10" name="Espace réservé du numéro de diapositive 1">
            <a:extLst>
              <a:ext uri="{FF2B5EF4-FFF2-40B4-BE49-F238E27FC236}">
                <a16:creationId xmlns:a16="http://schemas.microsoft.com/office/drawing/2014/main" id="{C56B4481-0577-2793-6FDD-E367DC8011BE}"/>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12</a:t>
            </a:fld>
            <a:endParaRPr lang="en-US" dirty="0">
              <a:solidFill>
                <a:srgbClr val="2F3E8B"/>
              </a:solidFill>
            </a:endParaRPr>
          </a:p>
        </p:txBody>
      </p:sp>
      <p:sp>
        <p:nvSpPr>
          <p:cNvPr id="4" name="Rectangle 3">
            <a:extLst>
              <a:ext uri="{FF2B5EF4-FFF2-40B4-BE49-F238E27FC236}">
                <a16:creationId xmlns:a16="http://schemas.microsoft.com/office/drawing/2014/main" id="{73448C61-CBC6-3471-97F7-15DD7F31351C}"/>
              </a:ext>
            </a:extLst>
          </p:cNvPr>
          <p:cNvSpPr/>
          <p:nvPr/>
        </p:nvSpPr>
        <p:spPr>
          <a:xfrm>
            <a:off x="311425" y="149301"/>
            <a:ext cx="11775855" cy="246221"/>
          </a:xfrm>
          <a:prstGeom prst="rect">
            <a:avLst/>
          </a:prstGeom>
        </p:spPr>
        <p:txBody>
          <a:bodyPr wrap="square">
            <a:spAutoFit/>
          </a:bodyPr>
          <a:lstStyle/>
          <a:p>
            <a:pPr algn="r"/>
            <a:r>
              <a:rPr lang="nl-BE" sz="1000" spc="-50" dirty="0">
                <a:solidFill>
                  <a:schemeClr val="bg1"/>
                </a:solidFill>
              </a:rPr>
              <a:t>Een onderzoek over het gebruik van psychotrope drugs en verkeersveiligheid</a:t>
            </a:r>
          </a:p>
        </p:txBody>
      </p:sp>
      <p:pic>
        <p:nvPicPr>
          <p:cNvPr id="12" name="Image 11" descr="Une image contenant texte, Police, capture d’écran, blanc&#10;&#10;Description générée automatiquement">
            <a:extLst>
              <a:ext uri="{FF2B5EF4-FFF2-40B4-BE49-F238E27FC236}">
                <a16:creationId xmlns:a16="http://schemas.microsoft.com/office/drawing/2014/main" id="{FBD7E4E6-2886-335E-8A4B-CD4BD9BB1D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71119" y="6287680"/>
            <a:ext cx="1878382" cy="443794"/>
          </a:xfrm>
          <a:prstGeom prst="rect">
            <a:avLst/>
          </a:prstGeom>
        </p:spPr>
      </p:pic>
      <p:sp>
        <p:nvSpPr>
          <p:cNvPr id="13" name="ZoneTexte 12">
            <a:extLst>
              <a:ext uri="{FF2B5EF4-FFF2-40B4-BE49-F238E27FC236}">
                <a16:creationId xmlns:a16="http://schemas.microsoft.com/office/drawing/2014/main" id="{3D31B3C5-9E58-B4FF-3AB5-0C672E5BE527}"/>
              </a:ext>
            </a:extLst>
          </p:cNvPr>
          <p:cNvSpPr txBox="1"/>
          <p:nvPr/>
        </p:nvSpPr>
        <p:spPr>
          <a:xfrm>
            <a:off x="1092710" y="907564"/>
            <a:ext cx="8775031" cy="461665"/>
          </a:xfrm>
          <a:prstGeom prst="rect">
            <a:avLst/>
          </a:prstGeom>
          <a:noFill/>
        </p:spPr>
        <p:txBody>
          <a:bodyPr wrap="none" rtlCol="0">
            <a:spAutoFit/>
          </a:bodyPr>
          <a:lstStyle/>
          <a:p>
            <a:r>
              <a:rPr lang="fr-BE" sz="2400" b="1" cap="all" dirty="0">
                <a:solidFill>
                  <a:srgbClr val="3C8200"/>
                </a:solidFill>
                <a:latin typeface="+mj-lt"/>
              </a:rPr>
              <a:t>STAP 2: </a:t>
            </a:r>
            <a:r>
              <a:rPr lang="nl-BE" sz="2000" cap="all" dirty="0">
                <a:solidFill>
                  <a:srgbClr val="3C8200"/>
                </a:solidFill>
                <a:cs typeface="Noto Sans Devanagari"/>
              </a:rPr>
              <a:t>BESTAAT HET PROBLEEM? HOEVEEL? WAAR? WANNEER?</a:t>
            </a:r>
            <a:endParaRPr lang="en-US" sz="2000" cap="all" dirty="0">
              <a:solidFill>
                <a:srgbClr val="3C8200"/>
              </a:solidFill>
              <a:cs typeface="Noto Sans Devanagari"/>
            </a:endParaRPr>
          </a:p>
        </p:txBody>
      </p:sp>
    </p:spTree>
    <p:extLst>
      <p:ext uri="{BB962C8B-B14F-4D97-AF65-F5344CB8AC3E}">
        <p14:creationId xmlns:p14="http://schemas.microsoft.com/office/powerpoint/2010/main" val="4078964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51C513-37BA-D30C-9D62-8D3B50C53FAF}"/>
              </a:ext>
            </a:extLst>
          </p:cNvPr>
          <p:cNvSpPr/>
          <p:nvPr/>
        </p:nvSpPr>
        <p:spPr>
          <a:xfrm>
            <a:off x="0" y="0"/>
            <a:ext cx="12192000" cy="6858000"/>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3" name="Graphique 2">
            <a:extLst>
              <a:ext uri="{FF2B5EF4-FFF2-40B4-BE49-F238E27FC236}">
                <a16:creationId xmlns:a16="http://schemas.microsoft.com/office/drawing/2014/main" id="{5688CDDA-9A0A-A54C-6395-B3FDABD530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014" y="522314"/>
            <a:ext cx="11135019" cy="5520678"/>
          </a:xfrm>
          <a:prstGeom prst="rect">
            <a:avLst/>
          </a:prstGeom>
        </p:spPr>
      </p:pic>
      <p:sp>
        <p:nvSpPr>
          <p:cNvPr id="6" name="ZoneTexte 5">
            <a:extLst>
              <a:ext uri="{FF2B5EF4-FFF2-40B4-BE49-F238E27FC236}">
                <a16:creationId xmlns:a16="http://schemas.microsoft.com/office/drawing/2014/main" id="{02B519E4-1009-7E9E-ADDD-F5576ACD5610}"/>
              </a:ext>
            </a:extLst>
          </p:cNvPr>
          <p:cNvSpPr txBox="1"/>
          <p:nvPr/>
        </p:nvSpPr>
        <p:spPr>
          <a:xfrm>
            <a:off x="357602" y="2422835"/>
            <a:ext cx="11320821" cy="935321"/>
          </a:xfrm>
          <a:prstGeom prst="rect">
            <a:avLst/>
          </a:prstGeom>
          <a:noFill/>
        </p:spPr>
        <p:txBody>
          <a:bodyPr wrap="square" rtlCol="0">
            <a:spAutoFit/>
          </a:bodyPr>
          <a:lstStyle/>
          <a:p>
            <a:pPr marL="717550">
              <a:lnSpc>
                <a:spcPct val="150000"/>
              </a:lnSpc>
            </a:pPr>
            <a:r>
              <a:rPr lang="fr-BE" sz="1200" dirty="0">
                <a:solidFill>
                  <a:srgbClr val="3C8200"/>
                </a:solidFill>
                <a:latin typeface="+mj-lt"/>
              </a:rPr>
              <a:t>VIAS, </a:t>
            </a:r>
            <a:r>
              <a:rPr lang="nl-BE" sz="1200" dirty="0">
                <a:solidFill>
                  <a:srgbClr val="3C8200"/>
                </a:solidFill>
                <a:latin typeface="+mj-lt"/>
              </a:rPr>
              <a:t>Nationale Verkeersonveiligheidsenquête 2019</a:t>
            </a:r>
            <a:endParaRPr lang="fr-BE" sz="1200" dirty="0">
              <a:solidFill>
                <a:srgbClr val="3C8200"/>
              </a:solidFill>
              <a:latin typeface="+mj-lt"/>
            </a:endParaRPr>
          </a:p>
          <a:p>
            <a:pPr marL="717550">
              <a:lnSpc>
                <a:spcPct val="150000"/>
              </a:lnSpc>
            </a:pPr>
            <a:r>
              <a:rPr lang="fr-BE" sz="1300" u="sng" dirty="0">
                <a:solidFill>
                  <a:srgbClr val="7D7D7C"/>
                </a:solidFill>
                <a:cs typeface="Noto Sans Devanagari"/>
              </a:rPr>
              <a:t>https://</a:t>
            </a:r>
            <a:r>
              <a:rPr lang="nl-BE" sz="1300" u="sng" dirty="0">
                <a:solidFill>
                  <a:srgbClr val="7D7D7C"/>
                </a:solidFill>
                <a:cs typeface="Noto Sans Devanagari"/>
                <a:hlinkClick r:id="rId4">
                  <a:extLst>
                    <a:ext uri="{A12FA001-AC4F-418D-AE19-62706E023703}">
                      <ahyp:hlinkClr xmlns:ahyp="http://schemas.microsoft.com/office/drawing/2018/hyperlinkcolor" val="tx"/>
                    </a:ext>
                  </a:extLst>
                </a:hlinkClick>
              </a:rPr>
              <a:t>www.vias.be/nl/onderzoek/onze-publicaties/nationale-verkeersonveiligheidsenquete-2019/</a:t>
            </a:r>
            <a:r>
              <a:rPr lang="nl-BE" sz="1300" u="sng" dirty="0">
                <a:solidFill>
                  <a:srgbClr val="7D7D7C"/>
                </a:solidFill>
                <a:cs typeface="Noto Sans Devanagari"/>
              </a:rPr>
              <a:t> </a:t>
            </a:r>
            <a:endParaRPr lang="fr-BE" sz="1300" u="sng" dirty="0">
              <a:solidFill>
                <a:srgbClr val="7D7D7C"/>
              </a:solidFill>
              <a:cs typeface="Noto Sans Devanagari"/>
            </a:endParaRPr>
          </a:p>
          <a:p>
            <a:pPr marL="717550">
              <a:lnSpc>
                <a:spcPct val="150000"/>
              </a:lnSpc>
            </a:pPr>
            <a:r>
              <a:rPr lang="fr-BE" sz="1200" b="1" dirty="0">
                <a:solidFill>
                  <a:srgbClr val="B4CC04"/>
                </a:solidFill>
              </a:rPr>
              <a:t>&gt;&gt; </a:t>
            </a:r>
            <a:r>
              <a:rPr lang="nl-BE" sz="1200" b="1" dirty="0">
                <a:solidFill>
                  <a:srgbClr val="B4CC04"/>
                </a:solidFill>
              </a:rPr>
              <a:t>Lees pagina </a:t>
            </a:r>
            <a:r>
              <a:rPr lang="fr-BE" sz="1200" b="1" dirty="0">
                <a:solidFill>
                  <a:srgbClr val="B4CC04"/>
                </a:solidFill>
                <a:latin typeface="+mj-lt"/>
              </a:rPr>
              <a:t>10 en 11</a:t>
            </a:r>
          </a:p>
        </p:txBody>
      </p:sp>
      <p:sp>
        <p:nvSpPr>
          <p:cNvPr id="7" name="Rectangle 6">
            <a:extLst>
              <a:ext uri="{FF2B5EF4-FFF2-40B4-BE49-F238E27FC236}">
                <a16:creationId xmlns:a16="http://schemas.microsoft.com/office/drawing/2014/main" id="{287DAB48-5D1A-EABF-633E-E16A0CF5D243}"/>
              </a:ext>
            </a:extLst>
          </p:cNvPr>
          <p:cNvSpPr/>
          <p:nvPr/>
        </p:nvSpPr>
        <p:spPr>
          <a:xfrm>
            <a:off x="357602" y="2116764"/>
            <a:ext cx="11579295" cy="400110"/>
          </a:xfrm>
          <a:prstGeom prst="rect">
            <a:avLst/>
          </a:prstGeom>
        </p:spPr>
        <p:txBody>
          <a:bodyPr wrap="square">
            <a:spAutoFit/>
          </a:bodyPr>
          <a:lstStyle/>
          <a:p>
            <a:pPr marL="717550"/>
            <a:r>
              <a:rPr lang="fr-BE" sz="2000" dirty="0" err="1">
                <a:solidFill>
                  <a:srgbClr val="3C8200"/>
                </a:solidFill>
                <a:cs typeface="Noto Sans Devanagari"/>
              </a:rPr>
              <a:t>Groep</a:t>
            </a:r>
            <a:r>
              <a:rPr lang="fr-BE" sz="2000" dirty="0">
                <a:solidFill>
                  <a:srgbClr val="3C8200"/>
                </a:solidFill>
                <a:cs typeface="Noto Sans Devanagari"/>
              </a:rPr>
              <a:t> 5: </a:t>
            </a:r>
            <a:r>
              <a:rPr lang="nl-BE" sz="1600" b="1" dirty="0">
                <a:solidFill>
                  <a:srgbClr val="3C8200"/>
                </a:solidFill>
                <a:cs typeface="Noto Sans Devanagari"/>
              </a:rPr>
              <a:t>Besturen jongeren de fiets, de step, de auto, enz. onder invloed van middelen? </a:t>
            </a:r>
            <a:endParaRPr lang="en-US" sz="1600" b="1" dirty="0">
              <a:solidFill>
                <a:srgbClr val="3C8200"/>
              </a:solidFill>
              <a:cs typeface="Noto Sans Devanagari"/>
            </a:endParaRPr>
          </a:p>
        </p:txBody>
      </p:sp>
      <p:sp>
        <p:nvSpPr>
          <p:cNvPr id="8" name="Rectangle 7">
            <a:extLst>
              <a:ext uri="{FF2B5EF4-FFF2-40B4-BE49-F238E27FC236}">
                <a16:creationId xmlns:a16="http://schemas.microsoft.com/office/drawing/2014/main" id="{80CC35EF-AC5B-5C0E-9B95-39FB6A591636}"/>
              </a:ext>
            </a:extLst>
          </p:cNvPr>
          <p:cNvSpPr/>
          <p:nvPr/>
        </p:nvSpPr>
        <p:spPr>
          <a:xfrm>
            <a:off x="357602" y="1447967"/>
            <a:ext cx="11320821" cy="584775"/>
          </a:xfrm>
          <a:prstGeom prst="rect">
            <a:avLst/>
          </a:prstGeom>
        </p:spPr>
        <p:txBody>
          <a:bodyPr wrap="square">
            <a:spAutoFit/>
          </a:bodyPr>
          <a:lstStyle/>
          <a:p>
            <a:pPr indent="717550"/>
            <a:r>
              <a:rPr lang="nl-BE" sz="1600" dirty="0">
                <a:solidFill>
                  <a:srgbClr val="2F3E8B"/>
                </a:solidFill>
                <a:latin typeface="+mj-lt"/>
              </a:rPr>
              <a:t>Enkele referenties die voor elke groep geraadpleegd kunnen worden.</a:t>
            </a:r>
          </a:p>
          <a:p>
            <a:pPr indent="717550"/>
            <a:r>
              <a:rPr lang="nl-BE" sz="1600" dirty="0">
                <a:solidFill>
                  <a:srgbClr val="2F3E8B"/>
                </a:solidFill>
                <a:latin typeface="+mj-lt"/>
              </a:rPr>
              <a:t>De leerlingen kunnen er ook toe worden aangezet om zelf informatiebronnen te vinden. </a:t>
            </a:r>
          </a:p>
        </p:txBody>
      </p:sp>
      <p:sp>
        <p:nvSpPr>
          <p:cNvPr id="10" name="Espace réservé du numéro de diapositive 1">
            <a:extLst>
              <a:ext uri="{FF2B5EF4-FFF2-40B4-BE49-F238E27FC236}">
                <a16:creationId xmlns:a16="http://schemas.microsoft.com/office/drawing/2014/main" id="{DC98CE8E-2F0E-CA10-B45D-6B2DAF4318B7}"/>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13</a:t>
            </a:fld>
            <a:endParaRPr lang="en-US" dirty="0">
              <a:solidFill>
                <a:srgbClr val="2F3E8B"/>
              </a:solidFill>
            </a:endParaRPr>
          </a:p>
        </p:txBody>
      </p:sp>
      <p:sp>
        <p:nvSpPr>
          <p:cNvPr id="4" name="Rectangle 3">
            <a:extLst>
              <a:ext uri="{FF2B5EF4-FFF2-40B4-BE49-F238E27FC236}">
                <a16:creationId xmlns:a16="http://schemas.microsoft.com/office/drawing/2014/main" id="{C2AF766E-826C-4C72-373A-B4630BCE00CF}"/>
              </a:ext>
            </a:extLst>
          </p:cNvPr>
          <p:cNvSpPr/>
          <p:nvPr/>
        </p:nvSpPr>
        <p:spPr>
          <a:xfrm>
            <a:off x="311425" y="149301"/>
            <a:ext cx="11775855" cy="246221"/>
          </a:xfrm>
          <a:prstGeom prst="rect">
            <a:avLst/>
          </a:prstGeom>
        </p:spPr>
        <p:txBody>
          <a:bodyPr wrap="square">
            <a:spAutoFit/>
          </a:bodyPr>
          <a:lstStyle/>
          <a:p>
            <a:pPr algn="r"/>
            <a:r>
              <a:rPr lang="nl-BE" sz="1000" spc="-50" dirty="0">
                <a:solidFill>
                  <a:schemeClr val="bg1"/>
                </a:solidFill>
              </a:rPr>
              <a:t>Een onderzoek over het gebruik van psychotrope drugs en verkeersveiligheid</a:t>
            </a:r>
          </a:p>
        </p:txBody>
      </p:sp>
      <p:pic>
        <p:nvPicPr>
          <p:cNvPr id="12" name="Image 11" descr="Une image contenant texte, Police, capture d’écran, blanc&#10;&#10;Description générée automatiquement">
            <a:extLst>
              <a:ext uri="{FF2B5EF4-FFF2-40B4-BE49-F238E27FC236}">
                <a16:creationId xmlns:a16="http://schemas.microsoft.com/office/drawing/2014/main" id="{DE2D3025-5502-0ED6-B59F-2AE12263A0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1119" y="6287680"/>
            <a:ext cx="1878382" cy="443794"/>
          </a:xfrm>
          <a:prstGeom prst="rect">
            <a:avLst/>
          </a:prstGeom>
        </p:spPr>
      </p:pic>
      <p:sp>
        <p:nvSpPr>
          <p:cNvPr id="13" name="ZoneTexte 12">
            <a:extLst>
              <a:ext uri="{FF2B5EF4-FFF2-40B4-BE49-F238E27FC236}">
                <a16:creationId xmlns:a16="http://schemas.microsoft.com/office/drawing/2014/main" id="{E489CA5D-0F33-89D8-3891-D69C9F8E6C3E}"/>
              </a:ext>
            </a:extLst>
          </p:cNvPr>
          <p:cNvSpPr txBox="1"/>
          <p:nvPr/>
        </p:nvSpPr>
        <p:spPr>
          <a:xfrm>
            <a:off x="1092710" y="907564"/>
            <a:ext cx="8775031" cy="461665"/>
          </a:xfrm>
          <a:prstGeom prst="rect">
            <a:avLst/>
          </a:prstGeom>
          <a:noFill/>
        </p:spPr>
        <p:txBody>
          <a:bodyPr wrap="none" rtlCol="0">
            <a:spAutoFit/>
          </a:bodyPr>
          <a:lstStyle/>
          <a:p>
            <a:r>
              <a:rPr lang="fr-BE" sz="2400" b="1" cap="all" dirty="0">
                <a:solidFill>
                  <a:srgbClr val="3C8200"/>
                </a:solidFill>
                <a:latin typeface="+mj-lt"/>
              </a:rPr>
              <a:t>STAP 2: </a:t>
            </a:r>
            <a:r>
              <a:rPr lang="nl-BE" sz="2000" cap="all" dirty="0">
                <a:solidFill>
                  <a:srgbClr val="3C8200"/>
                </a:solidFill>
                <a:cs typeface="Noto Sans Devanagari"/>
              </a:rPr>
              <a:t>BESTAAT HET PROBLEEM? HOEVEEL? WAAR? WANNEER?</a:t>
            </a:r>
            <a:endParaRPr lang="en-US" sz="2000" cap="all" dirty="0">
              <a:solidFill>
                <a:srgbClr val="3C8200"/>
              </a:solidFill>
              <a:cs typeface="Noto Sans Devanagari"/>
            </a:endParaRPr>
          </a:p>
        </p:txBody>
      </p:sp>
    </p:spTree>
    <p:extLst>
      <p:ext uri="{BB962C8B-B14F-4D97-AF65-F5344CB8AC3E}">
        <p14:creationId xmlns:p14="http://schemas.microsoft.com/office/powerpoint/2010/main" val="3006742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721808-4380-2DE5-E90D-373C975815FF}"/>
              </a:ext>
            </a:extLst>
          </p:cNvPr>
          <p:cNvSpPr/>
          <p:nvPr/>
        </p:nvSpPr>
        <p:spPr>
          <a:xfrm>
            <a:off x="0" y="0"/>
            <a:ext cx="12192000" cy="6858000"/>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3" name="Graphique 2">
            <a:extLst>
              <a:ext uri="{FF2B5EF4-FFF2-40B4-BE49-F238E27FC236}">
                <a16:creationId xmlns:a16="http://schemas.microsoft.com/office/drawing/2014/main" id="{097BCC60-9E8A-F7DA-860D-1C3855BF0E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014" y="522314"/>
            <a:ext cx="11135019" cy="5520678"/>
          </a:xfrm>
          <a:prstGeom prst="rect">
            <a:avLst/>
          </a:prstGeom>
        </p:spPr>
      </p:pic>
      <p:sp>
        <p:nvSpPr>
          <p:cNvPr id="6" name="ZoneTexte 5">
            <a:extLst>
              <a:ext uri="{FF2B5EF4-FFF2-40B4-BE49-F238E27FC236}">
                <a16:creationId xmlns:a16="http://schemas.microsoft.com/office/drawing/2014/main" id="{458845B2-6D23-701F-DB93-245F04E5065E}"/>
              </a:ext>
            </a:extLst>
          </p:cNvPr>
          <p:cNvSpPr txBox="1"/>
          <p:nvPr/>
        </p:nvSpPr>
        <p:spPr>
          <a:xfrm>
            <a:off x="-884065" y="5715964"/>
            <a:ext cx="12192000" cy="294568"/>
          </a:xfrm>
          <a:prstGeom prst="rect">
            <a:avLst/>
          </a:prstGeom>
          <a:noFill/>
        </p:spPr>
        <p:txBody>
          <a:bodyPr wrap="square" rtlCol="0">
            <a:spAutoFit/>
          </a:bodyPr>
          <a:lstStyle/>
          <a:p>
            <a:pPr algn="ctr">
              <a:lnSpc>
                <a:spcPct val="150000"/>
              </a:lnSpc>
            </a:pPr>
            <a:r>
              <a:rPr lang="fr-BE" sz="1000" dirty="0">
                <a:solidFill>
                  <a:srgbClr val="7D7D7C"/>
                </a:solidFill>
                <a:cs typeface="Noto Sans Devanagari"/>
              </a:rPr>
              <a:t>Bron : Vias </a:t>
            </a:r>
            <a:r>
              <a:rPr lang="fr-BE" sz="1000" dirty="0" err="1">
                <a:solidFill>
                  <a:srgbClr val="7D7D7C"/>
                </a:solidFill>
                <a:cs typeface="Noto Sans Devanagari"/>
              </a:rPr>
              <a:t>institute</a:t>
            </a:r>
            <a:r>
              <a:rPr lang="fr-BE" sz="1000" dirty="0">
                <a:solidFill>
                  <a:srgbClr val="7D7D7C"/>
                </a:solidFill>
                <a:cs typeface="Noto Sans Devanagari"/>
              </a:rPr>
              <a:t>, 2022</a:t>
            </a:r>
          </a:p>
        </p:txBody>
      </p:sp>
      <p:sp>
        <p:nvSpPr>
          <p:cNvPr id="7" name="Espace réservé du numéro de diapositive 1">
            <a:extLst>
              <a:ext uri="{FF2B5EF4-FFF2-40B4-BE49-F238E27FC236}">
                <a16:creationId xmlns:a16="http://schemas.microsoft.com/office/drawing/2014/main" id="{58BA0F7C-5D0C-078A-FED2-D9F6C68B0F5E}"/>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14</a:t>
            </a:fld>
            <a:endParaRPr lang="en-US" dirty="0">
              <a:solidFill>
                <a:srgbClr val="2F3E8B"/>
              </a:solidFill>
            </a:endParaRPr>
          </a:p>
        </p:txBody>
      </p:sp>
      <p:sp>
        <p:nvSpPr>
          <p:cNvPr id="8" name="Rectangle 7">
            <a:extLst>
              <a:ext uri="{FF2B5EF4-FFF2-40B4-BE49-F238E27FC236}">
                <a16:creationId xmlns:a16="http://schemas.microsoft.com/office/drawing/2014/main" id="{6E4FD017-AE8B-C93A-A2BA-2DF4264F4C62}"/>
              </a:ext>
            </a:extLst>
          </p:cNvPr>
          <p:cNvSpPr/>
          <p:nvPr/>
        </p:nvSpPr>
        <p:spPr>
          <a:xfrm>
            <a:off x="357601" y="1745289"/>
            <a:ext cx="11663003" cy="523220"/>
          </a:xfrm>
          <a:prstGeom prst="rect">
            <a:avLst/>
          </a:prstGeom>
        </p:spPr>
        <p:txBody>
          <a:bodyPr wrap="square">
            <a:spAutoFit/>
          </a:bodyPr>
          <a:lstStyle/>
          <a:p>
            <a:pPr marL="714375"/>
            <a:r>
              <a:rPr lang="fr-BE" sz="1600" dirty="0" err="1">
                <a:solidFill>
                  <a:srgbClr val="2F3E8B"/>
                </a:solidFill>
                <a:cs typeface="Noto Sans Devanagari"/>
              </a:rPr>
              <a:t>Zelf-gerapporteerd</a:t>
            </a:r>
            <a:r>
              <a:rPr lang="fr-BE" sz="1600" dirty="0">
                <a:solidFill>
                  <a:srgbClr val="2F3E8B"/>
                </a:solidFill>
                <a:cs typeface="Noto Sans Devanagari"/>
              </a:rPr>
              <a:t> </a:t>
            </a:r>
            <a:r>
              <a:rPr lang="fr-BE" sz="1600" dirty="0" err="1">
                <a:solidFill>
                  <a:srgbClr val="2F3E8B"/>
                </a:solidFill>
                <a:cs typeface="Noto Sans Devanagari"/>
              </a:rPr>
              <a:t>risicogedrag</a:t>
            </a:r>
            <a:r>
              <a:rPr lang="fr-BE" sz="1600" dirty="0">
                <a:solidFill>
                  <a:srgbClr val="2F3E8B"/>
                </a:solidFill>
                <a:cs typeface="Noto Sans Devanagari"/>
              </a:rPr>
              <a:t>: </a:t>
            </a:r>
            <a:r>
              <a:rPr lang="nl-BE" sz="1600" dirty="0">
                <a:solidFill>
                  <a:srgbClr val="3C8200"/>
                </a:solidFill>
                <a:cs typeface="Noto Sans Devanagari"/>
              </a:rPr>
              <a:t>“</a:t>
            </a:r>
            <a:r>
              <a:rPr lang="nl-NL" sz="1600" dirty="0">
                <a:solidFill>
                  <a:srgbClr val="3C8200"/>
                </a:solidFill>
                <a:cs typeface="Noto Sans Devanagari"/>
              </a:rPr>
              <a:t>rijden nadat u illegale drugs heeft genomen.</a:t>
            </a:r>
            <a:r>
              <a:rPr lang="nl-BE" sz="1600" dirty="0">
                <a:solidFill>
                  <a:srgbClr val="3C8200"/>
                </a:solidFill>
                <a:cs typeface="Noto Sans Devanagari"/>
              </a:rPr>
              <a:t>”</a:t>
            </a:r>
            <a:endParaRPr lang="fr-BE" sz="1600" dirty="0">
              <a:solidFill>
                <a:srgbClr val="3C8200"/>
              </a:solidFill>
              <a:cs typeface="Noto Sans Devanagari"/>
            </a:endParaRPr>
          </a:p>
          <a:p>
            <a:pPr marL="714375"/>
            <a:endParaRPr lang="en-US" sz="1200" dirty="0">
              <a:solidFill>
                <a:srgbClr val="3C8200"/>
              </a:solidFill>
              <a:cs typeface="Noto Sans Devanagari"/>
            </a:endParaRPr>
          </a:p>
        </p:txBody>
      </p:sp>
      <p:sp>
        <p:nvSpPr>
          <p:cNvPr id="9" name="Rectangle 8">
            <a:extLst>
              <a:ext uri="{FF2B5EF4-FFF2-40B4-BE49-F238E27FC236}">
                <a16:creationId xmlns:a16="http://schemas.microsoft.com/office/drawing/2014/main" id="{0CA1F1CB-B8A4-6122-5065-E95E56FD9357}"/>
              </a:ext>
            </a:extLst>
          </p:cNvPr>
          <p:cNvSpPr/>
          <p:nvPr/>
        </p:nvSpPr>
        <p:spPr>
          <a:xfrm>
            <a:off x="357602" y="1447967"/>
            <a:ext cx="11320821" cy="338554"/>
          </a:xfrm>
          <a:prstGeom prst="rect">
            <a:avLst/>
          </a:prstGeom>
        </p:spPr>
        <p:txBody>
          <a:bodyPr wrap="square">
            <a:spAutoFit/>
          </a:bodyPr>
          <a:lstStyle/>
          <a:p>
            <a:pPr marL="714375"/>
            <a:r>
              <a:rPr lang="fr-BE" sz="1600" b="1" dirty="0" err="1">
                <a:solidFill>
                  <a:srgbClr val="2F3E8B"/>
                </a:solidFill>
                <a:latin typeface="+mj-lt"/>
              </a:rPr>
              <a:t>Tabel</a:t>
            </a:r>
            <a:endParaRPr lang="fr-BE" sz="1600" b="1" dirty="0">
              <a:solidFill>
                <a:srgbClr val="2F3E8B"/>
              </a:solidFill>
              <a:latin typeface="+mj-lt"/>
            </a:endParaRPr>
          </a:p>
        </p:txBody>
      </p:sp>
      <p:graphicFrame>
        <p:nvGraphicFramePr>
          <p:cNvPr id="10" name="Tableau 5">
            <a:extLst>
              <a:ext uri="{FF2B5EF4-FFF2-40B4-BE49-F238E27FC236}">
                <a16:creationId xmlns:a16="http://schemas.microsoft.com/office/drawing/2014/main" id="{43485A78-DCA4-A119-057D-821370FE3866}"/>
              </a:ext>
            </a:extLst>
          </p:cNvPr>
          <p:cNvGraphicFramePr>
            <a:graphicFrameLocks noGrp="1"/>
          </p:cNvGraphicFramePr>
          <p:nvPr>
            <p:extLst>
              <p:ext uri="{D42A27DB-BD31-4B8C-83A1-F6EECF244321}">
                <p14:modId xmlns:p14="http://schemas.microsoft.com/office/powerpoint/2010/main" val="776593631"/>
              </p:ext>
            </p:extLst>
          </p:nvPr>
        </p:nvGraphicFramePr>
        <p:xfrm>
          <a:off x="1183340" y="2257633"/>
          <a:ext cx="7739983" cy="3473488"/>
        </p:xfrm>
        <a:graphic>
          <a:graphicData uri="http://schemas.openxmlformats.org/drawingml/2006/table">
            <a:tbl>
              <a:tblPr firstRow="1" bandRow="1">
                <a:tableStyleId>{5C22544A-7EE6-4342-B048-85BDC9FD1C3A}</a:tableStyleId>
              </a:tblPr>
              <a:tblGrid>
                <a:gridCol w="1497107">
                  <a:extLst>
                    <a:ext uri="{9D8B030D-6E8A-4147-A177-3AD203B41FA5}">
                      <a16:colId xmlns:a16="http://schemas.microsoft.com/office/drawing/2014/main" val="687232310"/>
                    </a:ext>
                  </a:extLst>
                </a:gridCol>
                <a:gridCol w="1595718">
                  <a:extLst>
                    <a:ext uri="{9D8B030D-6E8A-4147-A177-3AD203B41FA5}">
                      <a16:colId xmlns:a16="http://schemas.microsoft.com/office/drawing/2014/main" val="3907153039"/>
                    </a:ext>
                  </a:extLst>
                </a:gridCol>
                <a:gridCol w="4647158">
                  <a:extLst>
                    <a:ext uri="{9D8B030D-6E8A-4147-A177-3AD203B41FA5}">
                      <a16:colId xmlns:a16="http://schemas.microsoft.com/office/drawing/2014/main" val="3468421802"/>
                    </a:ext>
                  </a:extLst>
                </a:gridCol>
              </a:tblGrid>
              <a:tr h="677759">
                <a:tc>
                  <a:txBody>
                    <a:bodyPr/>
                    <a:lstStyle/>
                    <a:p>
                      <a:endParaRPr lang="fr-BE" sz="1700" dirty="0">
                        <a:latin typeface="+mj-lt"/>
                      </a:endParaRPr>
                    </a:p>
                  </a:txBody>
                  <a:tcPr marL="84720" marR="84720" marT="42360" marB="42360">
                    <a:solidFill>
                      <a:schemeClr val="bg1"/>
                    </a:solidFill>
                  </a:tcPr>
                </a:tc>
                <a:tc>
                  <a:txBody>
                    <a:bodyPr/>
                    <a:lstStyle/>
                    <a:p>
                      <a:endParaRPr lang="fr-BE" sz="1700" dirty="0">
                        <a:latin typeface="+mj-lt"/>
                      </a:endParaRPr>
                    </a:p>
                  </a:txBody>
                  <a:tcPr marL="84720" marR="84720" marT="42360" marB="42360">
                    <a:solidFill>
                      <a:schemeClr val="bg1"/>
                    </a:solidFill>
                  </a:tcPr>
                </a:tc>
                <a:tc>
                  <a:txBody>
                    <a:bodyPr/>
                    <a:lstStyle/>
                    <a:p>
                      <a:pPr algn="ctr"/>
                      <a:r>
                        <a:rPr lang="fr-BE" sz="1300" dirty="0">
                          <a:latin typeface="+mj-lt"/>
                        </a:rPr>
                        <a:t>% </a:t>
                      </a:r>
                      <a:r>
                        <a:rPr lang="nl-NL" sz="1400" dirty="0"/>
                        <a:t>van de bestuurders dat aangeeft minstens </a:t>
                      </a:r>
                    </a:p>
                    <a:p>
                      <a:pPr algn="ctr"/>
                      <a:r>
                        <a:rPr lang="nl-NL" sz="1400" dirty="0"/>
                        <a:t>één keer per maand te rijden nadat ze illegale drugs hebben genomen</a:t>
                      </a:r>
                      <a:endParaRPr lang="fr-BE" sz="1300" dirty="0">
                        <a:latin typeface="+mj-lt"/>
                      </a:endParaRPr>
                    </a:p>
                  </a:txBody>
                  <a:tcPr marL="84720" marR="84720" marT="42360" marB="42360" anchor="ctr">
                    <a:solidFill>
                      <a:srgbClr val="2F3E8B"/>
                    </a:solidFill>
                  </a:tcPr>
                </a:tc>
                <a:extLst>
                  <a:ext uri="{0D108BD9-81ED-4DB2-BD59-A6C34878D82A}">
                    <a16:rowId xmlns:a16="http://schemas.microsoft.com/office/drawing/2014/main" val="4229423873"/>
                  </a:ext>
                </a:extLst>
              </a:tr>
              <a:tr h="343586">
                <a:tc rowSpan="3">
                  <a:txBody>
                    <a:bodyPr/>
                    <a:lstStyle/>
                    <a:p>
                      <a:pPr algn="ctr"/>
                      <a:r>
                        <a:rPr lang="fr-BE" sz="1300" dirty="0">
                          <a:solidFill>
                            <a:schemeClr val="bg1"/>
                          </a:solidFill>
                          <a:latin typeface="+mj-lt"/>
                        </a:rPr>
                        <a:t>GEWEST</a:t>
                      </a:r>
                    </a:p>
                  </a:txBody>
                  <a:tcPr marL="89061" marR="89061" marT="44531" marB="44531" anchor="ctr">
                    <a:solidFill>
                      <a:srgbClr val="B4CC04"/>
                    </a:solidFill>
                  </a:tcPr>
                </a:tc>
                <a:tc>
                  <a:txBody>
                    <a:bodyPr/>
                    <a:lstStyle/>
                    <a:p>
                      <a:pPr marL="0" algn="ctr" defTabSz="914400" rtl="0" eaLnBrk="1" latinLnBrk="0" hangingPunct="1"/>
                      <a:r>
                        <a:rPr lang="fr-BE" sz="1300" b="1" kern="1200" dirty="0" err="1">
                          <a:solidFill>
                            <a:schemeClr val="bg1"/>
                          </a:solidFill>
                          <a:latin typeface="+mj-lt"/>
                          <a:ea typeface="+mn-ea"/>
                          <a:cs typeface="+mn-cs"/>
                        </a:rPr>
                        <a:t>Vlaanderen</a:t>
                      </a:r>
                      <a:endParaRPr lang="fr-BE" sz="1300" b="1" kern="1200" dirty="0">
                        <a:solidFill>
                          <a:schemeClr val="bg1"/>
                        </a:solidFill>
                        <a:latin typeface="+mj-lt"/>
                        <a:ea typeface="+mn-ea"/>
                        <a:cs typeface="+mn-cs"/>
                      </a:endParaRPr>
                    </a:p>
                  </a:txBody>
                  <a:tcPr marL="84720" marR="84720" marT="42360" marB="42360" anchor="ctr">
                    <a:solidFill>
                      <a:srgbClr val="B4CC04"/>
                    </a:solidFill>
                  </a:tcPr>
                </a:tc>
                <a:tc>
                  <a:txBody>
                    <a:bodyPr/>
                    <a:lstStyle/>
                    <a:p>
                      <a:pPr marL="0" algn="ctr" defTabSz="914400" rtl="0" eaLnBrk="1" latinLnBrk="0" hangingPunct="1"/>
                      <a:r>
                        <a:rPr lang="fr-BE" sz="1300" b="1" kern="1200" dirty="0">
                          <a:solidFill>
                            <a:schemeClr val="bg1"/>
                          </a:solidFill>
                          <a:latin typeface="+mj-lt"/>
                          <a:ea typeface="+mn-ea"/>
                          <a:cs typeface="+mn-cs"/>
                        </a:rPr>
                        <a:t>5 %</a:t>
                      </a:r>
                    </a:p>
                  </a:txBody>
                  <a:tcPr marL="84720" marR="84720" marT="42360" marB="42360" anchor="ctr">
                    <a:solidFill>
                      <a:srgbClr val="B4CC04"/>
                    </a:solidFill>
                  </a:tcPr>
                </a:tc>
                <a:extLst>
                  <a:ext uri="{0D108BD9-81ED-4DB2-BD59-A6C34878D82A}">
                    <a16:rowId xmlns:a16="http://schemas.microsoft.com/office/drawing/2014/main" val="1329121779"/>
                  </a:ext>
                </a:extLst>
              </a:tr>
              <a:tr h="343586">
                <a:tc vMerge="1">
                  <a:txBody>
                    <a:bodyPr/>
                    <a:lstStyle/>
                    <a:p>
                      <a:endParaRPr lang="fr-BE" dirty="0"/>
                    </a:p>
                  </a:txBody>
                  <a:tcPr>
                    <a:solidFill>
                      <a:srgbClr val="B4CC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300" b="1" kern="1200" dirty="0" err="1">
                          <a:solidFill>
                            <a:schemeClr val="bg1"/>
                          </a:solidFill>
                          <a:latin typeface="+mj-lt"/>
                          <a:ea typeface="+mn-ea"/>
                          <a:cs typeface="+mn-cs"/>
                        </a:rPr>
                        <a:t>Wallonië</a:t>
                      </a:r>
                      <a:r>
                        <a:rPr lang="fr-BE" sz="1400" dirty="0"/>
                        <a:t> </a:t>
                      </a:r>
                      <a:endParaRPr lang="fr-BE" sz="1300" b="1" dirty="0">
                        <a:solidFill>
                          <a:schemeClr val="bg1"/>
                        </a:solidFill>
                        <a:latin typeface="+mj-lt"/>
                      </a:endParaRPr>
                    </a:p>
                  </a:txBody>
                  <a:tcPr marL="84720" marR="84720" marT="42360" marB="42360" anchor="ctr">
                    <a:solidFill>
                      <a:srgbClr val="B4CC04"/>
                    </a:solidFill>
                  </a:tcPr>
                </a:tc>
                <a:tc>
                  <a:txBody>
                    <a:bodyPr/>
                    <a:lstStyle/>
                    <a:p>
                      <a:pPr marL="0" algn="ctr" defTabSz="914400" rtl="0" eaLnBrk="1" latinLnBrk="0" hangingPunct="1"/>
                      <a:r>
                        <a:rPr lang="fr-BE" sz="1300" b="1" kern="1200" dirty="0">
                          <a:solidFill>
                            <a:schemeClr val="bg1"/>
                          </a:solidFill>
                          <a:latin typeface="+mj-lt"/>
                          <a:ea typeface="+mn-ea"/>
                          <a:cs typeface="+mn-cs"/>
                        </a:rPr>
                        <a:t>10 %</a:t>
                      </a:r>
                    </a:p>
                  </a:txBody>
                  <a:tcPr marL="84720" marR="84720" marT="42360" marB="42360" anchor="ctr">
                    <a:solidFill>
                      <a:srgbClr val="B4CC04"/>
                    </a:solidFill>
                  </a:tcPr>
                </a:tc>
                <a:extLst>
                  <a:ext uri="{0D108BD9-81ED-4DB2-BD59-A6C34878D82A}">
                    <a16:rowId xmlns:a16="http://schemas.microsoft.com/office/drawing/2014/main" val="666458190"/>
                  </a:ext>
                </a:extLst>
              </a:tr>
              <a:tr h="343586">
                <a:tc vMerge="1">
                  <a:txBody>
                    <a:bodyPr/>
                    <a:lstStyle/>
                    <a:p>
                      <a:endParaRPr lang="fr-BE" dirty="0"/>
                    </a:p>
                  </a:txBody>
                  <a:tcPr>
                    <a:solidFill>
                      <a:srgbClr val="B4CC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300" b="1" kern="1200" dirty="0">
                          <a:solidFill>
                            <a:schemeClr val="bg1"/>
                          </a:solidFill>
                          <a:latin typeface="+mj-lt"/>
                          <a:ea typeface="+mn-ea"/>
                          <a:cs typeface="+mn-cs"/>
                        </a:rPr>
                        <a:t>Brussel</a:t>
                      </a:r>
                    </a:p>
                  </a:txBody>
                  <a:tcPr marL="84720" marR="84720" marT="42360" marB="42360" anchor="ctr">
                    <a:solidFill>
                      <a:srgbClr val="B4CC04"/>
                    </a:solidFill>
                  </a:tcPr>
                </a:tc>
                <a:tc>
                  <a:txBody>
                    <a:bodyPr/>
                    <a:lstStyle/>
                    <a:p>
                      <a:pPr marL="0" algn="ctr" defTabSz="914400" rtl="0" eaLnBrk="1" latinLnBrk="0" hangingPunct="1"/>
                      <a:r>
                        <a:rPr lang="fr-BE" sz="1300" b="1" kern="1200" dirty="0">
                          <a:solidFill>
                            <a:schemeClr val="bg1"/>
                          </a:solidFill>
                          <a:latin typeface="+mj-lt"/>
                          <a:ea typeface="+mn-ea"/>
                          <a:cs typeface="+mn-cs"/>
                        </a:rPr>
                        <a:t>16 %</a:t>
                      </a:r>
                    </a:p>
                  </a:txBody>
                  <a:tcPr marL="84720" marR="84720" marT="42360" marB="42360" anchor="ctr">
                    <a:solidFill>
                      <a:srgbClr val="B4CC04"/>
                    </a:solidFill>
                  </a:tcPr>
                </a:tc>
                <a:extLst>
                  <a:ext uri="{0D108BD9-81ED-4DB2-BD59-A6C34878D82A}">
                    <a16:rowId xmlns:a16="http://schemas.microsoft.com/office/drawing/2014/main" val="4144374473"/>
                  </a:ext>
                </a:extLst>
              </a:tr>
              <a:tr h="34358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300" kern="1200" dirty="0">
                          <a:solidFill>
                            <a:schemeClr val="bg1"/>
                          </a:solidFill>
                          <a:latin typeface="+mj-lt"/>
                          <a:ea typeface="+mn-ea"/>
                          <a:cs typeface="+mn-cs"/>
                        </a:rPr>
                        <a:t>GESLACHT</a:t>
                      </a:r>
                    </a:p>
                  </a:txBody>
                  <a:tcPr marL="89061" marR="89061" marT="44531" marB="44531" anchor="ctr">
                    <a:solidFill>
                      <a:srgbClr val="3C82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300" b="1" kern="1200" dirty="0" err="1">
                          <a:solidFill>
                            <a:schemeClr val="bg1"/>
                          </a:solidFill>
                          <a:latin typeface="+mj-lt"/>
                          <a:ea typeface="+mn-ea"/>
                          <a:cs typeface="+mn-cs"/>
                        </a:rPr>
                        <a:t>Mannen</a:t>
                      </a:r>
                      <a:endParaRPr lang="fr-BE" sz="1300" b="1" kern="1200" dirty="0">
                        <a:solidFill>
                          <a:schemeClr val="bg1"/>
                        </a:solidFill>
                        <a:latin typeface="+mj-lt"/>
                        <a:ea typeface="+mn-ea"/>
                        <a:cs typeface="+mn-cs"/>
                      </a:endParaRPr>
                    </a:p>
                  </a:txBody>
                  <a:tcPr marL="84720" marR="84720" marT="42360" marB="42360" anchor="ctr">
                    <a:solidFill>
                      <a:srgbClr val="3C8200"/>
                    </a:solidFill>
                  </a:tcPr>
                </a:tc>
                <a:tc>
                  <a:txBody>
                    <a:bodyPr/>
                    <a:lstStyle/>
                    <a:p>
                      <a:pPr marL="0" algn="ctr" defTabSz="914400" rtl="0" eaLnBrk="1" latinLnBrk="0" hangingPunct="1"/>
                      <a:r>
                        <a:rPr lang="fr-BE" sz="1300" b="1" kern="1200" dirty="0">
                          <a:solidFill>
                            <a:schemeClr val="bg1"/>
                          </a:solidFill>
                          <a:latin typeface="+mj-lt"/>
                          <a:ea typeface="+mn-ea"/>
                          <a:cs typeface="+mn-cs"/>
                        </a:rPr>
                        <a:t>10 %</a:t>
                      </a:r>
                    </a:p>
                  </a:txBody>
                  <a:tcPr marL="84720" marR="84720" marT="42360" marB="42360" anchor="ctr">
                    <a:solidFill>
                      <a:srgbClr val="3C8200"/>
                    </a:solidFill>
                  </a:tcPr>
                </a:tc>
                <a:extLst>
                  <a:ext uri="{0D108BD9-81ED-4DB2-BD59-A6C34878D82A}">
                    <a16:rowId xmlns:a16="http://schemas.microsoft.com/office/drawing/2014/main" val="763487562"/>
                  </a:ext>
                </a:extLst>
              </a:tr>
              <a:tr h="343586">
                <a:tc vMerge="1">
                  <a:txBody>
                    <a:bodyPr/>
                    <a:lstStyle/>
                    <a:p>
                      <a:endParaRPr lang="fr-BE" dirty="0"/>
                    </a:p>
                  </a:txBody>
                  <a:tcPr>
                    <a:solidFill>
                      <a:srgbClr val="3C82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300" b="1" kern="1200" dirty="0" err="1">
                          <a:solidFill>
                            <a:schemeClr val="bg1"/>
                          </a:solidFill>
                          <a:latin typeface="+mj-lt"/>
                          <a:ea typeface="+mn-ea"/>
                          <a:cs typeface="+mn-cs"/>
                        </a:rPr>
                        <a:t>Vrouwen</a:t>
                      </a:r>
                      <a:endParaRPr lang="fr-BE" sz="1300" b="1" kern="1200" dirty="0">
                        <a:solidFill>
                          <a:schemeClr val="bg1"/>
                        </a:solidFill>
                        <a:latin typeface="+mj-lt"/>
                        <a:ea typeface="+mn-ea"/>
                        <a:cs typeface="+mn-cs"/>
                      </a:endParaRPr>
                    </a:p>
                  </a:txBody>
                  <a:tcPr marL="84720" marR="84720" marT="42360" marB="42360" anchor="ctr">
                    <a:solidFill>
                      <a:srgbClr val="3C8200"/>
                    </a:solidFill>
                  </a:tcPr>
                </a:tc>
                <a:tc>
                  <a:txBody>
                    <a:bodyPr/>
                    <a:lstStyle/>
                    <a:p>
                      <a:pPr marL="0" algn="ctr" defTabSz="914400" rtl="0" eaLnBrk="1" latinLnBrk="0" hangingPunct="1"/>
                      <a:r>
                        <a:rPr lang="fr-BE" sz="1300" b="1" kern="1200" dirty="0">
                          <a:solidFill>
                            <a:schemeClr val="bg1"/>
                          </a:solidFill>
                          <a:latin typeface="+mj-lt"/>
                          <a:ea typeface="+mn-ea"/>
                          <a:cs typeface="+mn-cs"/>
                        </a:rPr>
                        <a:t>5 %</a:t>
                      </a:r>
                    </a:p>
                  </a:txBody>
                  <a:tcPr marL="84720" marR="84720" marT="42360" marB="42360" anchor="ctr">
                    <a:solidFill>
                      <a:srgbClr val="3C8200"/>
                    </a:solidFill>
                  </a:tcPr>
                </a:tc>
                <a:extLst>
                  <a:ext uri="{0D108BD9-81ED-4DB2-BD59-A6C34878D82A}">
                    <a16:rowId xmlns:a16="http://schemas.microsoft.com/office/drawing/2014/main" val="1377647013"/>
                  </a:ext>
                </a:extLst>
              </a:tr>
              <a:tr h="343586">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300" kern="1200" dirty="0">
                          <a:solidFill>
                            <a:schemeClr val="bg1"/>
                          </a:solidFill>
                          <a:latin typeface="+mj-lt"/>
                          <a:ea typeface="+mn-ea"/>
                          <a:cs typeface="+mn-cs"/>
                        </a:rPr>
                        <a:t>LEEFTIJD</a:t>
                      </a:r>
                    </a:p>
                  </a:txBody>
                  <a:tcPr marL="89061" marR="89061" marT="44531" marB="44531" anchor="ctr">
                    <a:solidFill>
                      <a:srgbClr val="EAB818"/>
                    </a:solidFill>
                  </a:tcPr>
                </a:tc>
                <a:tc>
                  <a:txBody>
                    <a:bodyPr/>
                    <a:lstStyle/>
                    <a:p>
                      <a:pPr algn="ctr"/>
                      <a:r>
                        <a:rPr lang="fr-BE" sz="1300" b="1" kern="1200" dirty="0">
                          <a:solidFill>
                            <a:schemeClr val="bg1"/>
                          </a:solidFill>
                          <a:latin typeface="+mj-lt"/>
                          <a:ea typeface="+mn-ea"/>
                          <a:cs typeface="+mn-cs"/>
                        </a:rPr>
                        <a:t>18 - 34</a:t>
                      </a:r>
                    </a:p>
                  </a:txBody>
                  <a:tcPr marL="84720" marR="84720" marT="42360" marB="42360" anchor="ctr">
                    <a:solidFill>
                      <a:srgbClr val="EAB818"/>
                    </a:solidFill>
                  </a:tcPr>
                </a:tc>
                <a:tc>
                  <a:txBody>
                    <a:bodyPr/>
                    <a:lstStyle/>
                    <a:p>
                      <a:pPr marL="0" algn="ctr" defTabSz="914400" rtl="0" eaLnBrk="1" latinLnBrk="0" hangingPunct="1"/>
                      <a:r>
                        <a:rPr lang="fr-BE" sz="1300" b="1" kern="1200" dirty="0">
                          <a:solidFill>
                            <a:schemeClr val="bg1"/>
                          </a:solidFill>
                          <a:latin typeface="+mj-lt"/>
                          <a:ea typeface="+mn-ea"/>
                          <a:cs typeface="+mn-cs"/>
                        </a:rPr>
                        <a:t>19 %</a:t>
                      </a:r>
                    </a:p>
                  </a:txBody>
                  <a:tcPr marL="84720" marR="84720" marT="42360" marB="42360" anchor="ctr">
                    <a:solidFill>
                      <a:srgbClr val="EAB818"/>
                    </a:solidFill>
                  </a:tcPr>
                </a:tc>
                <a:extLst>
                  <a:ext uri="{0D108BD9-81ED-4DB2-BD59-A6C34878D82A}">
                    <a16:rowId xmlns:a16="http://schemas.microsoft.com/office/drawing/2014/main" val="100273393"/>
                  </a:ext>
                </a:extLst>
              </a:tr>
              <a:tr h="343586">
                <a:tc vMerge="1">
                  <a:txBody>
                    <a:bodyPr/>
                    <a:lstStyle/>
                    <a:p>
                      <a:endParaRPr lang="fr-BE" dirty="0"/>
                    </a:p>
                  </a:txBody>
                  <a:tcPr>
                    <a:solidFill>
                      <a:srgbClr val="EAB818"/>
                    </a:solidFill>
                  </a:tcPr>
                </a:tc>
                <a:tc>
                  <a:txBody>
                    <a:bodyPr/>
                    <a:lstStyle/>
                    <a:p>
                      <a:pPr marL="0" algn="ctr" defTabSz="914400" rtl="0" eaLnBrk="1" latinLnBrk="0" hangingPunct="1"/>
                      <a:r>
                        <a:rPr lang="fr-BE" sz="1300" b="1" kern="1200" dirty="0">
                          <a:solidFill>
                            <a:schemeClr val="bg1"/>
                          </a:solidFill>
                          <a:latin typeface="+mj-lt"/>
                          <a:ea typeface="+mn-ea"/>
                          <a:cs typeface="+mn-cs"/>
                        </a:rPr>
                        <a:t>35 - 54</a:t>
                      </a:r>
                    </a:p>
                  </a:txBody>
                  <a:tcPr marL="84720" marR="84720" marT="42360" marB="42360" anchor="ctr">
                    <a:solidFill>
                      <a:srgbClr val="EAB818"/>
                    </a:solidFill>
                  </a:tcPr>
                </a:tc>
                <a:tc>
                  <a:txBody>
                    <a:bodyPr/>
                    <a:lstStyle/>
                    <a:p>
                      <a:pPr marL="0" algn="ctr" defTabSz="914400" rtl="0" eaLnBrk="1" latinLnBrk="0" hangingPunct="1"/>
                      <a:r>
                        <a:rPr lang="fr-BE" sz="1300" b="1" kern="1200" dirty="0">
                          <a:solidFill>
                            <a:schemeClr val="bg1"/>
                          </a:solidFill>
                          <a:latin typeface="+mj-lt"/>
                          <a:ea typeface="+mn-ea"/>
                          <a:cs typeface="+mn-cs"/>
                        </a:rPr>
                        <a:t>7 %</a:t>
                      </a:r>
                    </a:p>
                  </a:txBody>
                  <a:tcPr marL="84720" marR="84720" marT="42360" marB="42360" anchor="ctr">
                    <a:solidFill>
                      <a:srgbClr val="EAB818"/>
                    </a:solidFill>
                  </a:tcPr>
                </a:tc>
                <a:extLst>
                  <a:ext uri="{0D108BD9-81ED-4DB2-BD59-A6C34878D82A}">
                    <a16:rowId xmlns:a16="http://schemas.microsoft.com/office/drawing/2014/main" val="3593923323"/>
                  </a:ext>
                </a:extLst>
              </a:tr>
              <a:tr h="343586">
                <a:tc vMerge="1">
                  <a:txBody>
                    <a:bodyPr/>
                    <a:lstStyle/>
                    <a:p>
                      <a:endParaRPr lang="fr-BE" dirty="0"/>
                    </a:p>
                  </a:txBody>
                  <a:tcPr>
                    <a:solidFill>
                      <a:srgbClr val="EAB818"/>
                    </a:solidFill>
                  </a:tcPr>
                </a:tc>
                <a:tc>
                  <a:txBody>
                    <a:bodyPr/>
                    <a:lstStyle/>
                    <a:p>
                      <a:pPr marL="0" algn="ctr" defTabSz="914400" rtl="0" eaLnBrk="1" latinLnBrk="0" hangingPunct="1"/>
                      <a:r>
                        <a:rPr lang="fr-BE" sz="1300" b="1" kern="1200" dirty="0">
                          <a:solidFill>
                            <a:schemeClr val="bg1"/>
                          </a:solidFill>
                          <a:latin typeface="+mj-lt"/>
                          <a:ea typeface="+mn-ea"/>
                          <a:cs typeface="+mn-cs"/>
                        </a:rPr>
                        <a:t>55+</a:t>
                      </a:r>
                    </a:p>
                  </a:txBody>
                  <a:tcPr marL="84720" marR="84720" marT="42360" marB="42360" anchor="ctr">
                    <a:solidFill>
                      <a:srgbClr val="EAB818"/>
                    </a:solidFill>
                  </a:tcPr>
                </a:tc>
                <a:tc>
                  <a:txBody>
                    <a:bodyPr/>
                    <a:lstStyle/>
                    <a:p>
                      <a:pPr marL="0" algn="ctr" defTabSz="914400" rtl="0" eaLnBrk="1" latinLnBrk="0" hangingPunct="1"/>
                      <a:r>
                        <a:rPr lang="fr-BE" sz="1300" b="1" kern="1200" dirty="0">
                          <a:solidFill>
                            <a:schemeClr val="bg1"/>
                          </a:solidFill>
                          <a:latin typeface="+mj-lt"/>
                          <a:ea typeface="+mn-ea"/>
                          <a:cs typeface="+mn-cs"/>
                        </a:rPr>
                        <a:t>1 %</a:t>
                      </a:r>
                    </a:p>
                  </a:txBody>
                  <a:tcPr marL="84720" marR="84720" marT="42360" marB="42360" anchor="ctr">
                    <a:solidFill>
                      <a:srgbClr val="EAB818"/>
                    </a:solidFill>
                  </a:tcPr>
                </a:tc>
                <a:extLst>
                  <a:ext uri="{0D108BD9-81ED-4DB2-BD59-A6C34878D82A}">
                    <a16:rowId xmlns:a16="http://schemas.microsoft.com/office/drawing/2014/main" val="3125143777"/>
                  </a:ext>
                </a:extLst>
              </a:tr>
            </a:tbl>
          </a:graphicData>
        </a:graphic>
      </p:graphicFrame>
      <p:sp>
        <p:nvSpPr>
          <p:cNvPr id="4" name="ZoneTexte 3">
            <a:extLst>
              <a:ext uri="{FF2B5EF4-FFF2-40B4-BE49-F238E27FC236}">
                <a16:creationId xmlns:a16="http://schemas.microsoft.com/office/drawing/2014/main" id="{89FFDF81-8044-A750-595E-57811C8C1B6B}"/>
              </a:ext>
            </a:extLst>
          </p:cNvPr>
          <p:cNvSpPr txBox="1"/>
          <p:nvPr/>
        </p:nvSpPr>
        <p:spPr>
          <a:xfrm>
            <a:off x="9034821" y="2176949"/>
            <a:ext cx="2518715" cy="2523814"/>
          </a:xfrm>
          <a:prstGeom prst="rect">
            <a:avLst/>
          </a:prstGeom>
          <a:noFill/>
        </p:spPr>
        <p:txBody>
          <a:bodyPr wrap="square" rtlCol="0">
            <a:noAutofit/>
          </a:bodyPr>
          <a:lstStyle/>
          <a:p>
            <a:r>
              <a:rPr lang="nl-BE" sz="1300" b="1" dirty="0">
                <a:solidFill>
                  <a:srgbClr val="3C8200"/>
                </a:solidFill>
                <a:cs typeface="Noto Sans Devanagari"/>
              </a:rPr>
              <a:t>Mannen zijn </a:t>
            </a:r>
            <a:r>
              <a:rPr lang="nl-BE" sz="1300" b="1" dirty="0" err="1">
                <a:solidFill>
                  <a:srgbClr val="3C8200"/>
                </a:solidFill>
                <a:cs typeface="Noto Sans Devanagari"/>
              </a:rPr>
              <a:t>oververtegen-woordigd</a:t>
            </a:r>
            <a:r>
              <a:rPr lang="nl-BE" sz="1300" b="1" dirty="0">
                <a:solidFill>
                  <a:srgbClr val="3C8200"/>
                </a:solidFill>
                <a:cs typeface="Noto Sans Devanagari"/>
              </a:rPr>
              <a:t> in de </a:t>
            </a:r>
            <a:r>
              <a:rPr lang="nl-BE" sz="1300" b="1" dirty="0" err="1">
                <a:solidFill>
                  <a:srgbClr val="3C8200"/>
                </a:solidFill>
                <a:cs typeface="Noto Sans Devanagari"/>
              </a:rPr>
              <a:t>ongevallen-statistieken</a:t>
            </a:r>
            <a:r>
              <a:rPr lang="nl-BE" sz="1300" b="1" dirty="0">
                <a:solidFill>
                  <a:srgbClr val="3C8200"/>
                </a:solidFill>
                <a:cs typeface="Noto Sans Devanagari"/>
              </a:rPr>
              <a:t>. </a:t>
            </a:r>
            <a:r>
              <a:rPr lang="nl-BE" sz="1300" dirty="0">
                <a:solidFill>
                  <a:srgbClr val="3C8200"/>
                </a:solidFill>
                <a:cs typeface="Noto Sans Devanagari"/>
              </a:rPr>
              <a:t>De verklaring hiervoor ligt in de stereotypen die verband houden met de constructie van mannelijkheid. Deze artikel beschrijft dit probleem en kan een discussie openen met uw leerlingen:</a:t>
            </a:r>
            <a:br>
              <a:rPr lang="nl-BE" sz="1300" dirty="0">
                <a:solidFill>
                  <a:srgbClr val="3C8200"/>
                </a:solidFill>
                <a:cs typeface="Noto Sans Devanagari"/>
              </a:rPr>
            </a:br>
            <a:r>
              <a:rPr lang="nl-BE" sz="1300" u="sng" dirty="0">
                <a:solidFill>
                  <a:srgbClr val="7D7D7C"/>
                </a:solidFill>
                <a:cs typeface="Noto Sans Devanagari"/>
              </a:rPr>
              <a:t>https://www.vrt.be/vrtnws/nl/2023/02/08/verkeersveiligheid-campagne-mannen/</a:t>
            </a:r>
          </a:p>
        </p:txBody>
      </p:sp>
      <p:sp>
        <p:nvSpPr>
          <p:cNvPr id="14" name="Rectangle 13">
            <a:extLst>
              <a:ext uri="{FF2B5EF4-FFF2-40B4-BE49-F238E27FC236}">
                <a16:creationId xmlns:a16="http://schemas.microsoft.com/office/drawing/2014/main" id="{4D703010-6B13-B338-B124-829F4D96F333}"/>
              </a:ext>
            </a:extLst>
          </p:cNvPr>
          <p:cNvSpPr/>
          <p:nvPr/>
        </p:nvSpPr>
        <p:spPr>
          <a:xfrm>
            <a:off x="311425" y="149301"/>
            <a:ext cx="11775855" cy="246221"/>
          </a:xfrm>
          <a:prstGeom prst="rect">
            <a:avLst/>
          </a:prstGeom>
        </p:spPr>
        <p:txBody>
          <a:bodyPr wrap="square">
            <a:spAutoFit/>
          </a:bodyPr>
          <a:lstStyle/>
          <a:p>
            <a:pPr algn="r"/>
            <a:r>
              <a:rPr lang="nl-BE" sz="1000" spc="-50" dirty="0">
                <a:solidFill>
                  <a:schemeClr val="bg1"/>
                </a:solidFill>
              </a:rPr>
              <a:t>Een onderzoek over het gebruik van psychotrope drugs en verkeersveiligheid</a:t>
            </a:r>
          </a:p>
        </p:txBody>
      </p:sp>
      <p:pic>
        <p:nvPicPr>
          <p:cNvPr id="15" name="Image 14" descr="Une image contenant texte, Police, capture d’écran, blanc&#10;&#10;Description générée automatiquement">
            <a:extLst>
              <a:ext uri="{FF2B5EF4-FFF2-40B4-BE49-F238E27FC236}">
                <a16:creationId xmlns:a16="http://schemas.microsoft.com/office/drawing/2014/main" id="{3F94991B-F9BC-D497-34B4-135C6F18E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9" y="6287680"/>
            <a:ext cx="1878382" cy="443794"/>
          </a:xfrm>
          <a:prstGeom prst="rect">
            <a:avLst/>
          </a:prstGeom>
        </p:spPr>
      </p:pic>
      <p:sp>
        <p:nvSpPr>
          <p:cNvPr id="17" name="ZoneTexte 16">
            <a:extLst>
              <a:ext uri="{FF2B5EF4-FFF2-40B4-BE49-F238E27FC236}">
                <a16:creationId xmlns:a16="http://schemas.microsoft.com/office/drawing/2014/main" id="{96DC1D62-C780-7065-3E04-F2A5E1482398}"/>
              </a:ext>
            </a:extLst>
          </p:cNvPr>
          <p:cNvSpPr txBox="1"/>
          <p:nvPr/>
        </p:nvSpPr>
        <p:spPr>
          <a:xfrm>
            <a:off x="1092710" y="907564"/>
            <a:ext cx="8775031" cy="461665"/>
          </a:xfrm>
          <a:prstGeom prst="rect">
            <a:avLst/>
          </a:prstGeom>
          <a:noFill/>
        </p:spPr>
        <p:txBody>
          <a:bodyPr wrap="none" rtlCol="0">
            <a:spAutoFit/>
          </a:bodyPr>
          <a:lstStyle/>
          <a:p>
            <a:r>
              <a:rPr lang="fr-BE" sz="2400" b="1" cap="all" dirty="0">
                <a:solidFill>
                  <a:srgbClr val="3C8200"/>
                </a:solidFill>
                <a:latin typeface="+mj-lt"/>
              </a:rPr>
              <a:t>STAP 2: </a:t>
            </a:r>
            <a:r>
              <a:rPr lang="nl-BE" sz="2000" cap="all" dirty="0">
                <a:solidFill>
                  <a:srgbClr val="3C8200"/>
                </a:solidFill>
                <a:cs typeface="Noto Sans Devanagari"/>
              </a:rPr>
              <a:t>BESTAAT HET PROBLEEM? HOEVEEL? WAAR? WANNEER?</a:t>
            </a:r>
            <a:endParaRPr lang="en-US" sz="2000" cap="all" dirty="0">
              <a:solidFill>
                <a:srgbClr val="3C8200"/>
              </a:solidFill>
              <a:cs typeface="Noto Sans Devanagari"/>
            </a:endParaRPr>
          </a:p>
        </p:txBody>
      </p:sp>
      <p:pic>
        <p:nvPicPr>
          <p:cNvPr id="11" name="Image 10" descr="Une image contenant texte, véhicule, Véhicule terrestre, plein air&#10;&#10;Description générée automatiquement">
            <a:extLst>
              <a:ext uri="{FF2B5EF4-FFF2-40B4-BE49-F238E27FC236}">
                <a16:creationId xmlns:a16="http://schemas.microsoft.com/office/drawing/2014/main" id="{E73A8BC8-D0F6-34E3-767F-C1B4D737FE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4712" y="4825310"/>
            <a:ext cx="2173221" cy="1215067"/>
          </a:xfrm>
          <a:prstGeom prst="rect">
            <a:avLst/>
          </a:prstGeom>
        </p:spPr>
      </p:pic>
    </p:spTree>
    <p:extLst>
      <p:ext uri="{BB962C8B-B14F-4D97-AF65-F5344CB8AC3E}">
        <p14:creationId xmlns:p14="http://schemas.microsoft.com/office/powerpoint/2010/main" val="314610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43CD6C-BE83-FFFD-AC46-91730440019A}"/>
              </a:ext>
            </a:extLst>
          </p:cNvPr>
          <p:cNvSpPr/>
          <p:nvPr/>
        </p:nvSpPr>
        <p:spPr>
          <a:xfrm>
            <a:off x="0" y="0"/>
            <a:ext cx="12192000" cy="6858000"/>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3" name="Graphique 2">
            <a:extLst>
              <a:ext uri="{FF2B5EF4-FFF2-40B4-BE49-F238E27FC236}">
                <a16:creationId xmlns:a16="http://schemas.microsoft.com/office/drawing/2014/main" id="{9BAF7997-9795-ECD2-6862-ECFA5D1849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014" y="522314"/>
            <a:ext cx="11135019" cy="5520678"/>
          </a:xfrm>
          <a:prstGeom prst="rect">
            <a:avLst/>
          </a:prstGeom>
        </p:spPr>
      </p:pic>
      <p:pic>
        <p:nvPicPr>
          <p:cNvPr id="17" name="Graphique 16">
            <a:extLst>
              <a:ext uri="{FF2B5EF4-FFF2-40B4-BE49-F238E27FC236}">
                <a16:creationId xmlns:a16="http://schemas.microsoft.com/office/drawing/2014/main" id="{99DE316F-8F4A-5901-C493-3B8C77AE32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16465" y="2398478"/>
            <a:ext cx="5315071" cy="3016662"/>
          </a:xfrm>
          <a:prstGeom prst="rect">
            <a:avLst/>
          </a:prstGeom>
        </p:spPr>
      </p:pic>
      <p:sp>
        <p:nvSpPr>
          <p:cNvPr id="7" name="ZoneTexte 6">
            <a:extLst>
              <a:ext uri="{FF2B5EF4-FFF2-40B4-BE49-F238E27FC236}">
                <a16:creationId xmlns:a16="http://schemas.microsoft.com/office/drawing/2014/main" id="{E901D65C-A115-11E3-B1F5-F0D67CA43865}"/>
              </a:ext>
            </a:extLst>
          </p:cNvPr>
          <p:cNvSpPr txBox="1"/>
          <p:nvPr/>
        </p:nvSpPr>
        <p:spPr>
          <a:xfrm>
            <a:off x="1640208" y="5614151"/>
            <a:ext cx="5216998" cy="294568"/>
          </a:xfrm>
          <a:prstGeom prst="rect">
            <a:avLst/>
          </a:prstGeom>
          <a:noFill/>
        </p:spPr>
        <p:txBody>
          <a:bodyPr wrap="square" rtlCol="0">
            <a:spAutoFit/>
          </a:bodyPr>
          <a:lstStyle/>
          <a:p>
            <a:pPr algn="ctr">
              <a:lnSpc>
                <a:spcPct val="150000"/>
              </a:lnSpc>
            </a:pPr>
            <a:r>
              <a:rPr lang="nl-NL" sz="1000" dirty="0">
                <a:solidFill>
                  <a:srgbClr val="7D7D7C"/>
                </a:solidFill>
                <a:cs typeface="Noto Sans Devanagari"/>
              </a:rPr>
              <a:t>Figuur 1: Teruggevonden stoffen in speekselstalen in 2021 (NICC)</a:t>
            </a:r>
            <a:endParaRPr lang="fr-BE" sz="1000" dirty="0">
              <a:solidFill>
                <a:srgbClr val="7D7D7C"/>
              </a:solidFill>
              <a:cs typeface="Noto Sans Devanagari"/>
            </a:endParaRPr>
          </a:p>
        </p:txBody>
      </p:sp>
      <p:sp>
        <p:nvSpPr>
          <p:cNvPr id="8" name="Espace réservé du numéro de diapositive 1">
            <a:extLst>
              <a:ext uri="{FF2B5EF4-FFF2-40B4-BE49-F238E27FC236}">
                <a16:creationId xmlns:a16="http://schemas.microsoft.com/office/drawing/2014/main" id="{BD9FBCDD-B221-7B29-1B84-2BDE24997E7D}"/>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15</a:t>
            </a:fld>
            <a:endParaRPr lang="en-US" dirty="0">
              <a:solidFill>
                <a:srgbClr val="2F3E8B"/>
              </a:solidFill>
            </a:endParaRPr>
          </a:p>
        </p:txBody>
      </p:sp>
      <p:sp>
        <p:nvSpPr>
          <p:cNvPr id="10" name="Rectangle 9">
            <a:extLst>
              <a:ext uri="{FF2B5EF4-FFF2-40B4-BE49-F238E27FC236}">
                <a16:creationId xmlns:a16="http://schemas.microsoft.com/office/drawing/2014/main" id="{2A7E1F49-653F-8067-2498-7AF8DCAFDC32}"/>
              </a:ext>
            </a:extLst>
          </p:cNvPr>
          <p:cNvSpPr/>
          <p:nvPr/>
        </p:nvSpPr>
        <p:spPr>
          <a:xfrm>
            <a:off x="357602" y="1447967"/>
            <a:ext cx="11320821" cy="584775"/>
          </a:xfrm>
          <a:prstGeom prst="rect">
            <a:avLst/>
          </a:prstGeom>
        </p:spPr>
        <p:txBody>
          <a:bodyPr wrap="square">
            <a:spAutoFit/>
          </a:bodyPr>
          <a:lstStyle/>
          <a:p>
            <a:pPr marL="714375"/>
            <a:r>
              <a:rPr lang="nl-BE" sz="1600" dirty="0">
                <a:solidFill>
                  <a:srgbClr val="2F3E8B"/>
                </a:solidFill>
                <a:latin typeface="+mj-lt"/>
              </a:rPr>
              <a:t>De onderstaande figuur toont de opdeling van de verdovende middelen die in 2021 gevonden werden </a:t>
            </a:r>
            <a:br>
              <a:rPr lang="nl-BE" sz="1600" dirty="0">
                <a:solidFill>
                  <a:srgbClr val="2F3E8B"/>
                </a:solidFill>
                <a:latin typeface="+mj-lt"/>
              </a:rPr>
            </a:br>
            <a:r>
              <a:rPr lang="nl-BE" sz="1600" dirty="0">
                <a:solidFill>
                  <a:srgbClr val="2F3E8B"/>
                </a:solidFill>
                <a:latin typeface="+mj-lt"/>
              </a:rPr>
              <a:t>in speekselstalen bij het Nationaal Instituut voor Criminalistiek en Criminologie.</a:t>
            </a:r>
          </a:p>
        </p:txBody>
      </p:sp>
      <p:sp>
        <p:nvSpPr>
          <p:cNvPr id="11" name="Rectangle 10">
            <a:extLst>
              <a:ext uri="{FF2B5EF4-FFF2-40B4-BE49-F238E27FC236}">
                <a16:creationId xmlns:a16="http://schemas.microsoft.com/office/drawing/2014/main" id="{A9D6816E-BDD4-AC8C-6D26-8A8736F6D8D4}"/>
              </a:ext>
            </a:extLst>
          </p:cNvPr>
          <p:cNvSpPr/>
          <p:nvPr/>
        </p:nvSpPr>
        <p:spPr>
          <a:xfrm>
            <a:off x="3537389" y="3593293"/>
            <a:ext cx="1504950" cy="738664"/>
          </a:xfrm>
          <a:prstGeom prst="rect">
            <a:avLst/>
          </a:prstGeom>
        </p:spPr>
        <p:txBody>
          <a:bodyPr wrap="square">
            <a:spAutoFit/>
          </a:bodyPr>
          <a:lstStyle/>
          <a:p>
            <a:pPr algn="ctr"/>
            <a:r>
              <a:rPr lang="fr-BE" sz="1400" b="1" dirty="0">
                <a:solidFill>
                  <a:srgbClr val="2F3E8B"/>
                </a:solidFill>
                <a:latin typeface="+mj-lt"/>
              </a:rPr>
              <a:t>DRUGS</a:t>
            </a:r>
          </a:p>
          <a:p>
            <a:pPr algn="ctr"/>
            <a:r>
              <a:rPr lang="fr-BE" sz="1400" b="1" dirty="0">
                <a:solidFill>
                  <a:srgbClr val="2F3E8B"/>
                </a:solidFill>
                <a:latin typeface="+mj-lt"/>
              </a:rPr>
              <a:t>AND </a:t>
            </a:r>
          </a:p>
          <a:p>
            <a:pPr algn="ctr"/>
            <a:r>
              <a:rPr lang="fr-BE" sz="1400" b="1" dirty="0">
                <a:solidFill>
                  <a:srgbClr val="2F3E8B"/>
                </a:solidFill>
                <a:latin typeface="+mj-lt"/>
              </a:rPr>
              <a:t>DRIVING</a:t>
            </a:r>
          </a:p>
        </p:txBody>
      </p:sp>
      <p:sp>
        <p:nvSpPr>
          <p:cNvPr id="12" name="Rectangle 11">
            <a:extLst>
              <a:ext uri="{FF2B5EF4-FFF2-40B4-BE49-F238E27FC236}">
                <a16:creationId xmlns:a16="http://schemas.microsoft.com/office/drawing/2014/main" id="{721C73A4-EF31-A36E-58E3-2550B1D75350}"/>
              </a:ext>
            </a:extLst>
          </p:cNvPr>
          <p:cNvSpPr/>
          <p:nvPr/>
        </p:nvSpPr>
        <p:spPr>
          <a:xfrm>
            <a:off x="7593823" y="3009601"/>
            <a:ext cx="3714424" cy="1892826"/>
          </a:xfrm>
          <a:prstGeom prst="rect">
            <a:avLst/>
          </a:prstGeom>
        </p:spPr>
        <p:txBody>
          <a:bodyPr wrap="square">
            <a:spAutoFit/>
          </a:bodyPr>
          <a:lstStyle/>
          <a:p>
            <a:r>
              <a:rPr lang="nl-BE" sz="1300" dirty="0">
                <a:solidFill>
                  <a:srgbClr val="7D7D7C"/>
                </a:solidFill>
                <a:cs typeface="Noto Sans Devanagari"/>
              </a:rPr>
              <a:t>Het aantal speekselanalyses bedraagt </a:t>
            </a:r>
          </a:p>
          <a:p>
            <a:r>
              <a:rPr lang="nl-BE" sz="1300" dirty="0">
                <a:solidFill>
                  <a:srgbClr val="7D7D7C"/>
                </a:solidFill>
                <a:cs typeface="Noto Sans Devanagari"/>
              </a:rPr>
              <a:t>8.970 monsters (NICC, 2021).</a:t>
            </a:r>
          </a:p>
          <a:p>
            <a:endParaRPr lang="fr-BE" sz="1300" dirty="0">
              <a:solidFill>
                <a:srgbClr val="7D7D7C"/>
              </a:solidFill>
              <a:cs typeface="Noto Sans Devanagari"/>
            </a:endParaRPr>
          </a:p>
          <a:p>
            <a:r>
              <a:rPr lang="nl-NL" sz="1300" dirty="0">
                <a:solidFill>
                  <a:srgbClr val="7D7D7C"/>
                </a:solidFill>
                <a:cs typeface="Noto Sans Devanagari"/>
              </a:rPr>
              <a:t>Het soort stof dat in de speekselstalen in </a:t>
            </a:r>
          </a:p>
          <a:p>
            <a:r>
              <a:rPr lang="nl-NL" sz="1300" dirty="0">
                <a:solidFill>
                  <a:srgbClr val="1E671E"/>
                </a:solidFill>
                <a:cs typeface="Noto Sans Devanagari"/>
              </a:rPr>
              <a:t>meer dan de helft van de test (53%) wordt aangetroffen, betreft cannabis</a:t>
            </a:r>
            <a:r>
              <a:rPr lang="nl-NL" sz="1300" dirty="0">
                <a:solidFill>
                  <a:srgbClr val="7D7D7C"/>
                </a:solidFill>
                <a:cs typeface="Noto Sans Devanagari"/>
              </a:rPr>
              <a:t>. </a:t>
            </a:r>
            <a:r>
              <a:rPr lang="nl-NL" sz="1300" dirty="0">
                <a:solidFill>
                  <a:srgbClr val="E42422"/>
                </a:solidFill>
                <a:cs typeface="Noto Sans Devanagari"/>
              </a:rPr>
              <a:t>15% stalen </a:t>
            </a:r>
            <a:r>
              <a:rPr lang="nl-NL" sz="1300" dirty="0" err="1">
                <a:solidFill>
                  <a:srgbClr val="E42422"/>
                </a:solidFill>
                <a:cs typeface="Noto Sans Devanagari"/>
              </a:rPr>
              <a:t>deteceerde</a:t>
            </a:r>
            <a:r>
              <a:rPr lang="nl-NL" sz="1300" dirty="0">
                <a:solidFill>
                  <a:srgbClr val="E42422"/>
                </a:solidFill>
                <a:cs typeface="Noto Sans Devanagari"/>
              </a:rPr>
              <a:t> cocaïne</a:t>
            </a:r>
            <a:r>
              <a:rPr lang="nl-NL" sz="1300" dirty="0">
                <a:solidFill>
                  <a:srgbClr val="7D7D7C"/>
                </a:solidFill>
                <a:cs typeface="Noto Sans Devanagari"/>
              </a:rPr>
              <a:t>, </a:t>
            </a:r>
            <a:r>
              <a:rPr lang="nl-NL" sz="1300" dirty="0">
                <a:solidFill>
                  <a:srgbClr val="FABB00"/>
                </a:solidFill>
                <a:cs typeface="Noto Sans Devanagari"/>
              </a:rPr>
              <a:t>10% amfetamines </a:t>
            </a:r>
          </a:p>
          <a:p>
            <a:r>
              <a:rPr lang="nl-NL" sz="1300" dirty="0">
                <a:solidFill>
                  <a:srgbClr val="7D7D7C"/>
                </a:solidFill>
                <a:cs typeface="Noto Sans Devanagari"/>
              </a:rPr>
              <a:t>en in </a:t>
            </a:r>
            <a:r>
              <a:rPr lang="nl-NL" sz="1300" dirty="0">
                <a:solidFill>
                  <a:srgbClr val="70AD46"/>
                </a:solidFill>
                <a:cs typeface="Noto Sans Devanagari"/>
              </a:rPr>
              <a:t>9% van de stalen was er zowel </a:t>
            </a:r>
          </a:p>
          <a:p>
            <a:r>
              <a:rPr lang="nl-NL" sz="1300" dirty="0">
                <a:solidFill>
                  <a:srgbClr val="70AD46"/>
                </a:solidFill>
                <a:cs typeface="Noto Sans Devanagari"/>
              </a:rPr>
              <a:t>een aanwezigheid van cannabis en cocaïne.</a:t>
            </a:r>
            <a:r>
              <a:rPr lang="fr-BE" sz="1300" dirty="0">
                <a:solidFill>
                  <a:srgbClr val="70AD46"/>
                </a:solidFill>
                <a:cs typeface="Noto Sans Devanagari"/>
              </a:rPr>
              <a:t> </a:t>
            </a:r>
          </a:p>
        </p:txBody>
      </p:sp>
      <p:sp>
        <p:nvSpPr>
          <p:cNvPr id="4" name="Rectangle 3">
            <a:extLst>
              <a:ext uri="{FF2B5EF4-FFF2-40B4-BE49-F238E27FC236}">
                <a16:creationId xmlns:a16="http://schemas.microsoft.com/office/drawing/2014/main" id="{71CBB5F9-3970-8733-62E1-B2B35B1CE715}"/>
              </a:ext>
            </a:extLst>
          </p:cNvPr>
          <p:cNvSpPr/>
          <p:nvPr/>
        </p:nvSpPr>
        <p:spPr>
          <a:xfrm>
            <a:off x="311425" y="149301"/>
            <a:ext cx="11775855" cy="246221"/>
          </a:xfrm>
          <a:prstGeom prst="rect">
            <a:avLst/>
          </a:prstGeom>
        </p:spPr>
        <p:txBody>
          <a:bodyPr wrap="square">
            <a:spAutoFit/>
          </a:bodyPr>
          <a:lstStyle/>
          <a:p>
            <a:pPr algn="r"/>
            <a:r>
              <a:rPr lang="nl-BE" sz="1000" spc="-50" dirty="0">
                <a:solidFill>
                  <a:schemeClr val="bg1"/>
                </a:solidFill>
              </a:rPr>
              <a:t>Een onderzoek over het gebruik van psychotrope drugs en verkeersveiligheid</a:t>
            </a:r>
          </a:p>
        </p:txBody>
      </p:sp>
      <p:pic>
        <p:nvPicPr>
          <p:cNvPr id="14" name="Image 13" descr="Une image contenant texte, Police, capture d’écran, blanc&#10;&#10;Description générée automatiquement">
            <a:extLst>
              <a:ext uri="{FF2B5EF4-FFF2-40B4-BE49-F238E27FC236}">
                <a16:creationId xmlns:a16="http://schemas.microsoft.com/office/drawing/2014/main" id="{A29BCF15-24FD-6754-B4B3-6063B6BC48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1119" y="6287680"/>
            <a:ext cx="1878382" cy="443794"/>
          </a:xfrm>
          <a:prstGeom prst="rect">
            <a:avLst/>
          </a:prstGeom>
        </p:spPr>
      </p:pic>
      <p:sp>
        <p:nvSpPr>
          <p:cNvPr id="15" name="ZoneTexte 14">
            <a:extLst>
              <a:ext uri="{FF2B5EF4-FFF2-40B4-BE49-F238E27FC236}">
                <a16:creationId xmlns:a16="http://schemas.microsoft.com/office/drawing/2014/main" id="{2DC7E4ED-E4E4-AB42-4993-45B3FCF06945}"/>
              </a:ext>
            </a:extLst>
          </p:cNvPr>
          <p:cNvSpPr txBox="1"/>
          <p:nvPr/>
        </p:nvSpPr>
        <p:spPr>
          <a:xfrm>
            <a:off x="1092710" y="907564"/>
            <a:ext cx="8775031" cy="461665"/>
          </a:xfrm>
          <a:prstGeom prst="rect">
            <a:avLst/>
          </a:prstGeom>
          <a:noFill/>
        </p:spPr>
        <p:txBody>
          <a:bodyPr wrap="none" rtlCol="0">
            <a:spAutoFit/>
          </a:bodyPr>
          <a:lstStyle/>
          <a:p>
            <a:r>
              <a:rPr lang="fr-BE" sz="2400" b="1" cap="all" dirty="0">
                <a:solidFill>
                  <a:srgbClr val="3C8200"/>
                </a:solidFill>
                <a:latin typeface="+mj-lt"/>
              </a:rPr>
              <a:t>STAP 2: </a:t>
            </a:r>
            <a:r>
              <a:rPr lang="nl-BE" sz="2000" cap="all" dirty="0">
                <a:solidFill>
                  <a:srgbClr val="3C8200"/>
                </a:solidFill>
                <a:cs typeface="Noto Sans Devanagari"/>
              </a:rPr>
              <a:t>BESTAAT HET PROBLEEM? HOEVEEL? WAAR? WANNEER?</a:t>
            </a:r>
            <a:endParaRPr lang="en-US" sz="2000" cap="all" dirty="0">
              <a:solidFill>
                <a:srgbClr val="3C8200"/>
              </a:solidFill>
              <a:cs typeface="Noto Sans Devanagari"/>
            </a:endParaRPr>
          </a:p>
        </p:txBody>
      </p:sp>
    </p:spTree>
    <p:extLst>
      <p:ext uri="{BB962C8B-B14F-4D97-AF65-F5344CB8AC3E}">
        <p14:creationId xmlns:p14="http://schemas.microsoft.com/office/powerpoint/2010/main" val="2082866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5BFA45-1582-7833-E902-042CE303745D}"/>
              </a:ext>
            </a:extLst>
          </p:cNvPr>
          <p:cNvSpPr/>
          <p:nvPr/>
        </p:nvSpPr>
        <p:spPr>
          <a:xfrm>
            <a:off x="0" y="1378"/>
            <a:ext cx="12192000" cy="6858000"/>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3" name="Graphique 2">
            <a:extLst>
              <a:ext uri="{FF2B5EF4-FFF2-40B4-BE49-F238E27FC236}">
                <a16:creationId xmlns:a16="http://schemas.microsoft.com/office/drawing/2014/main" id="{8B21A041-5299-F304-2358-F9BFAB7D75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057" y="491118"/>
            <a:ext cx="11135019" cy="5520678"/>
          </a:xfrm>
          <a:prstGeom prst="rect">
            <a:avLst/>
          </a:prstGeom>
        </p:spPr>
      </p:pic>
      <p:sp>
        <p:nvSpPr>
          <p:cNvPr id="6" name="ZoneTexte 5">
            <a:extLst>
              <a:ext uri="{FF2B5EF4-FFF2-40B4-BE49-F238E27FC236}">
                <a16:creationId xmlns:a16="http://schemas.microsoft.com/office/drawing/2014/main" id="{5D64D3A7-75EA-E232-3446-65AA1114AC7D}"/>
              </a:ext>
            </a:extLst>
          </p:cNvPr>
          <p:cNvSpPr txBox="1"/>
          <p:nvPr/>
        </p:nvSpPr>
        <p:spPr>
          <a:xfrm>
            <a:off x="357603" y="4144422"/>
            <a:ext cx="5612274" cy="969496"/>
          </a:xfrm>
          <a:prstGeom prst="rect">
            <a:avLst/>
          </a:prstGeom>
          <a:noFill/>
        </p:spPr>
        <p:txBody>
          <a:bodyPr wrap="square" rtlCol="0">
            <a:spAutoFit/>
          </a:bodyPr>
          <a:lstStyle/>
          <a:p>
            <a:pPr marL="717550">
              <a:lnSpc>
                <a:spcPct val="150000"/>
              </a:lnSpc>
            </a:pPr>
            <a:r>
              <a:rPr lang="fr-BE" sz="1200" b="1" dirty="0">
                <a:solidFill>
                  <a:srgbClr val="B4CC04"/>
                </a:solidFill>
                <a:latin typeface="+mj-lt"/>
              </a:rPr>
              <a:t>&gt;&gt; Bron pagina 16</a:t>
            </a:r>
          </a:p>
          <a:p>
            <a:pPr marL="717550"/>
            <a:r>
              <a:rPr lang="en-US" sz="1300" u="sng" dirty="0">
                <a:solidFill>
                  <a:srgbClr val="7D7D7C"/>
                </a:solidFill>
                <a:cs typeface="Noto Sans Devanagari"/>
                <a:hlinkClick r:id="rId4">
                  <a:extLst>
                    <a:ext uri="{A12FA001-AC4F-418D-AE19-62706E023703}">
                      <ahyp:hlinkClr xmlns:ahyp="http://schemas.microsoft.com/office/drawing/2018/hyperlinkcolor" val="tx"/>
                    </a:ext>
                  </a:extLst>
                </a:hlinkClick>
              </a:rPr>
              <a:t>https://www.vias.be/publications/Briefing%20-%20Rijden%20onder%20invloed%20van%20drugs/Briefing%20-%20Conduite%20sous%20influence%20de%20drogues.pdf</a:t>
            </a:r>
            <a:endParaRPr lang="en-US" sz="1300" u="sng" dirty="0">
              <a:solidFill>
                <a:srgbClr val="7D7D7C"/>
              </a:solidFill>
              <a:cs typeface="Noto Sans Devanagari"/>
            </a:endParaRPr>
          </a:p>
        </p:txBody>
      </p:sp>
      <p:sp>
        <p:nvSpPr>
          <p:cNvPr id="7" name="Espace réservé du numéro de diapositive 1">
            <a:extLst>
              <a:ext uri="{FF2B5EF4-FFF2-40B4-BE49-F238E27FC236}">
                <a16:creationId xmlns:a16="http://schemas.microsoft.com/office/drawing/2014/main" id="{0BF1FCBE-1D54-B38F-7E0F-6357273DB116}"/>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16</a:t>
            </a:fld>
            <a:endParaRPr lang="en-US" dirty="0">
              <a:solidFill>
                <a:srgbClr val="2F3E8B"/>
              </a:solidFill>
            </a:endParaRPr>
          </a:p>
        </p:txBody>
      </p:sp>
      <p:sp>
        <p:nvSpPr>
          <p:cNvPr id="12" name="TextBox 11">
            <a:extLst>
              <a:ext uri="{FF2B5EF4-FFF2-40B4-BE49-F238E27FC236}">
                <a16:creationId xmlns:a16="http://schemas.microsoft.com/office/drawing/2014/main" id="{4AE367E7-7F95-2DD4-08ED-811A1B694940}"/>
              </a:ext>
            </a:extLst>
          </p:cNvPr>
          <p:cNvSpPr txBox="1"/>
          <p:nvPr/>
        </p:nvSpPr>
        <p:spPr>
          <a:xfrm>
            <a:off x="5969878" y="5144121"/>
            <a:ext cx="5543696" cy="292388"/>
          </a:xfrm>
          <a:prstGeom prst="rect">
            <a:avLst/>
          </a:prstGeom>
          <a:noFill/>
        </p:spPr>
        <p:txBody>
          <a:bodyPr wrap="square">
            <a:spAutoFit/>
          </a:bodyPr>
          <a:lstStyle/>
          <a:p>
            <a:pPr algn="ctr"/>
            <a:r>
              <a:rPr lang="nl-BE" sz="1300" u="sng" dirty="0">
                <a:solidFill>
                  <a:srgbClr val="7D7D7C"/>
                </a:solidFill>
                <a:cs typeface="Noto Sans Devanagari"/>
                <a:hlinkClick r:id="rId5">
                  <a:extLst>
                    <a:ext uri="{A12FA001-AC4F-418D-AE19-62706E023703}">
                      <ahyp:hlinkClr xmlns:ahyp="http://schemas.microsoft.com/office/drawing/2018/hyperlinkcolor" val="tx"/>
                    </a:ext>
                  </a:extLst>
                </a:hlinkClick>
              </a:rPr>
              <a:t>Verkeersovertredingen grafiek | Statistieken (police.be)</a:t>
            </a:r>
            <a:endParaRPr lang="nl-BE" sz="1300" u="sng" dirty="0">
              <a:solidFill>
                <a:srgbClr val="7D7D7C"/>
              </a:solidFill>
              <a:cs typeface="Noto Sans Devanagari"/>
            </a:endParaRPr>
          </a:p>
        </p:txBody>
      </p:sp>
      <p:pic>
        <p:nvPicPr>
          <p:cNvPr id="18" name="Image 17">
            <a:extLst>
              <a:ext uri="{FF2B5EF4-FFF2-40B4-BE49-F238E27FC236}">
                <a16:creationId xmlns:a16="http://schemas.microsoft.com/office/drawing/2014/main" id="{6C057CE1-C371-6819-D546-37E60BDC389A}"/>
              </a:ext>
            </a:extLst>
          </p:cNvPr>
          <p:cNvPicPr>
            <a:picLocks noChangeAspect="1"/>
          </p:cNvPicPr>
          <p:nvPr/>
        </p:nvPicPr>
        <p:blipFill>
          <a:blip r:embed="rId6"/>
          <a:stretch>
            <a:fillRect/>
          </a:stretch>
        </p:blipFill>
        <p:spPr>
          <a:xfrm>
            <a:off x="5898829" y="1617244"/>
            <a:ext cx="5614745" cy="3357838"/>
          </a:xfrm>
          <a:prstGeom prst="rect">
            <a:avLst/>
          </a:prstGeom>
        </p:spPr>
      </p:pic>
      <p:sp>
        <p:nvSpPr>
          <p:cNvPr id="4" name="Rectangle 3">
            <a:extLst>
              <a:ext uri="{FF2B5EF4-FFF2-40B4-BE49-F238E27FC236}">
                <a16:creationId xmlns:a16="http://schemas.microsoft.com/office/drawing/2014/main" id="{9854A69A-275A-85DF-1770-805AFD2990FB}"/>
              </a:ext>
            </a:extLst>
          </p:cNvPr>
          <p:cNvSpPr/>
          <p:nvPr/>
        </p:nvSpPr>
        <p:spPr>
          <a:xfrm>
            <a:off x="311425" y="149301"/>
            <a:ext cx="11775855" cy="246221"/>
          </a:xfrm>
          <a:prstGeom prst="rect">
            <a:avLst/>
          </a:prstGeom>
        </p:spPr>
        <p:txBody>
          <a:bodyPr wrap="square">
            <a:spAutoFit/>
          </a:bodyPr>
          <a:lstStyle/>
          <a:p>
            <a:pPr algn="r"/>
            <a:r>
              <a:rPr lang="nl-BE" sz="1000" spc="-50" dirty="0">
                <a:solidFill>
                  <a:schemeClr val="bg1"/>
                </a:solidFill>
              </a:rPr>
              <a:t>Een onderzoek over het gebruik van psychotrope drugs en verkeersveiligheid</a:t>
            </a:r>
          </a:p>
        </p:txBody>
      </p:sp>
      <p:pic>
        <p:nvPicPr>
          <p:cNvPr id="13" name="Image 12" descr="Une image contenant texte, Police, capture d’écran, blanc&#10;&#10;Description générée automatiquement">
            <a:extLst>
              <a:ext uri="{FF2B5EF4-FFF2-40B4-BE49-F238E27FC236}">
                <a16:creationId xmlns:a16="http://schemas.microsoft.com/office/drawing/2014/main" id="{525D9430-9AAC-2537-FFEE-491B73B6D6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1119" y="6287680"/>
            <a:ext cx="1878382" cy="443794"/>
          </a:xfrm>
          <a:prstGeom prst="rect">
            <a:avLst/>
          </a:prstGeom>
        </p:spPr>
      </p:pic>
      <p:sp>
        <p:nvSpPr>
          <p:cNvPr id="14" name="ZoneTexte 13">
            <a:extLst>
              <a:ext uri="{FF2B5EF4-FFF2-40B4-BE49-F238E27FC236}">
                <a16:creationId xmlns:a16="http://schemas.microsoft.com/office/drawing/2014/main" id="{7B152525-D873-D4B3-E249-8D82C9379595}"/>
              </a:ext>
            </a:extLst>
          </p:cNvPr>
          <p:cNvSpPr txBox="1"/>
          <p:nvPr/>
        </p:nvSpPr>
        <p:spPr>
          <a:xfrm>
            <a:off x="1092710" y="907564"/>
            <a:ext cx="8775031" cy="461665"/>
          </a:xfrm>
          <a:prstGeom prst="rect">
            <a:avLst/>
          </a:prstGeom>
          <a:noFill/>
        </p:spPr>
        <p:txBody>
          <a:bodyPr wrap="none" rtlCol="0">
            <a:spAutoFit/>
          </a:bodyPr>
          <a:lstStyle/>
          <a:p>
            <a:r>
              <a:rPr lang="fr-BE" sz="2400" b="1" cap="all" dirty="0">
                <a:solidFill>
                  <a:srgbClr val="3C8200"/>
                </a:solidFill>
                <a:latin typeface="+mj-lt"/>
              </a:rPr>
              <a:t>STAP 2: </a:t>
            </a:r>
            <a:r>
              <a:rPr lang="nl-BE" sz="2000" cap="all" dirty="0">
                <a:solidFill>
                  <a:srgbClr val="3C8200"/>
                </a:solidFill>
                <a:cs typeface="Noto Sans Devanagari"/>
              </a:rPr>
              <a:t>BESTAAT HET PROBLEEM? HOEVEEL? WAAR? WANNEER?</a:t>
            </a:r>
            <a:endParaRPr lang="en-US" sz="2000" cap="all" dirty="0">
              <a:solidFill>
                <a:srgbClr val="3C8200"/>
              </a:solidFill>
              <a:cs typeface="Noto Sans Devanagari"/>
            </a:endParaRPr>
          </a:p>
        </p:txBody>
      </p:sp>
      <p:sp>
        <p:nvSpPr>
          <p:cNvPr id="15" name="Rectangle 14">
            <a:extLst>
              <a:ext uri="{FF2B5EF4-FFF2-40B4-BE49-F238E27FC236}">
                <a16:creationId xmlns:a16="http://schemas.microsoft.com/office/drawing/2014/main" id="{D2BE3D40-11D5-19F3-DD2B-1C4F16CE06B1}"/>
              </a:ext>
            </a:extLst>
          </p:cNvPr>
          <p:cNvSpPr/>
          <p:nvPr/>
        </p:nvSpPr>
        <p:spPr>
          <a:xfrm>
            <a:off x="330707" y="2243220"/>
            <a:ext cx="5400000" cy="1692771"/>
          </a:xfrm>
          <a:prstGeom prst="rect">
            <a:avLst/>
          </a:prstGeom>
        </p:spPr>
        <p:txBody>
          <a:bodyPr wrap="square">
            <a:spAutoFit/>
          </a:bodyPr>
          <a:lstStyle/>
          <a:p>
            <a:pPr marL="717550"/>
            <a:r>
              <a:rPr lang="nl-BE" sz="1300" dirty="0">
                <a:solidFill>
                  <a:srgbClr val="7D7D7C"/>
                </a:solidFill>
                <a:cs typeface="Noto Sans Devanagari"/>
              </a:rPr>
              <a:t>De verkeersinbreuken van de politie geven een stijging weer van het aantal vaststellingen ‘drugs in het verkeer’ (DRI/BIPOL, Federale Politie, 2022). Zo waren er in 2012 2602 vaststellingen inzake drugs in het verkeer en in 2021 13185 vaststellingen drugs. Dit betekent dat op een tijdspanne van 10 jaar er meer dan 10000 vaststellingen bijkwamen. Deze grote stijging geeft ook een indicatie voor het aantal toegenomen controles op drugs in verkeer.</a:t>
            </a:r>
          </a:p>
        </p:txBody>
      </p:sp>
      <p:sp>
        <p:nvSpPr>
          <p:cNvPr id="16" name="Rectangle 15">
            <a:extLst>
              <a:ext uri="{FF2B5EF4-FFF2-40B4-BE49-F238E27FC236}">
                <a16:creationId xmlns:a16="http://schemas.microsoft.com/office/drawing/2014/main" id="{C2C4180D-9FAC-BEF0-18C2-26BBC27120A6}"/>
              </a:ext>
            </a:extLst>
          </p:cNvPr>
          <p:cNvSpPr/>
          <p:nvPr/>
        </p:nvSpPr>
        <p:spPr>
          <a:xfrm>
            <a:off x="330707" y="1447967"/>
            <a:ext cx="11320821" cy="584775"/>
          </a:xfrm>
          <a:prstGeom prst="rect">
            <a:avLst/>
          </a:prstGeom>
        </p:spPr>
        <p:txBody>
          <a:bodyPr wrap="square">
            <a:spAutoFit/>
          </a:bodyPr>
          <a:lstStyle/>
          <a:p>
            <a:pPr marL="714375"/>
            <a:endParaRPr lang="nl-BE" sz="1600" dirty="0">
              <a:solidFill>
                <a:srgbClr val="2F3E8B"/>
              </a:solidFill>
              <a:latin typeface="+mj-lt"/>
            </a:endParaRPr>
          </a:p>
          <a:p>
            <a:pPr marL="714375">
              <a:tabLst>
                <a:tab pos="717550" algn="l"/>
              </a:tabLst>
            </a:pPr>
            <a:r>
              <a:rPr lang="nl-BE" sz="1600" dirty="0">
                <a:solidFill>
                  <a:srgbClr val="2F3E8B"/>
                </a:solidFill>
                <a:latin typeface="+mj-lt"/>
              </a:rPr>
              <a:t>Drugsdelicten in het verkeer</a:t>
            </a:r>
            <a:endParaRPr lang="nl-BE" sz="1600" dirty="0">
              <a:solidFill>
                <a:srgbClr val="2F3E8B"/>
              </a:solidFill>
              <a:latin typeface="+mj-lt"/>
              <a:cs typeface="Noto Sans Devanagari"/>
            </a:endParaRPr>
          </a:p>
        </p:txBody>
      </p:sp>
      <p:sp>
        <p:nvSpPr>
          <p:cNvPr id="17" name="Rectangle 16">
            <a:extLst>
              <a:ext uri="{FF2B5EF4-FFF2-40B4-BE49-F238E27FC236}">
                <a16:creationId xmlns:a16="http://schemas.microsoft.com/office/drawing/2014/main" id="{5248323B-1BE4-C82F-3B1B-725D152504AA}"/>
              </a:ext>
            </a:extLst>
          </p:cNvPr>
          <p:cNvSpPr/>
          <p:nvPr/>
        </p:nvSpPr>
        <p:spPr>
          <a:xfrm>
            <a:off x="7602417" y="1593660"/>
            <a:ext cx="2265324" cy="230832"/>
          </a:xfrm>
          <a:prstGeom prst="rect">
            <a:avLst/>
          </a:prstGeom>
          <a:solidFill>
            <a:schemeClr val="bg1"/>
          </a:solidFill>
        </p:spPr>
        <p:txBody>
          <a:bodyPr wrap="square">
            <a:spAutoFit/>
          </a:bodyPr>
          <a:lstStyle/>
          <a:p>
            <a:pPr algn="ctr"/>
            <a:r>
              <a:rPr lang="nl-BE" sz="900" dirty="0">
                <a:solidFill>
                  <a:srgbClr val="7D7D7C"/>
                </a:solidFill>
                <a:cs typeface="Noto Sans Devanagari"/>
              </a:rPr>
              <a:t>Verkeersovertredingen grafiek</a:t>
            </a:r>
          </a:p>
        </p:txBody>
      </p:sp>
    </p:spTree>
    <p:extLst>
      <p:ext uri="{BB962C8B-B14F-4D97-AF65-F5344CB8AC3E}">
        <p14:creationId xmlns:p14="http://schemas.microsoft.com/office/powerpoint/2010/main" val="2276112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70230A-94F8-2F22-31A1-05B55A54A970}"/>
              </a:ext>
            </a:extLst>
          </p:cNvPr>
          <p:cNvSpPr/>
          <p:nvPr/>
        </p:nvSpPr>
        <p:spPr>
          <a:xfrm>
            <a:off x="311425" y="1245513"/>
            <a:ext cx="6937100" cy="1077218"/>
          </a:xfrm>
          <a:prstGeom prst="rect">
            <a:avLst/>
          </a:prstGeom>
        </p:spPr>
        <p:txBody>
          <a:bodyPr wrap="square">
            <a:spAutoFit/>
          </a:bodyPr>
          <a:lstStyle/>
          <a:p>
            <a:pPr>
              <a:spcAft>
                <a:spcPts val="0"/>
              </a:spcAft>
            </a:pPr>
            <a:r>
              <a:rPr lang="nl-BE" sz="3200" b="1" dirty="0">
                <a:solidFill>
                  <a:srgbClr val="3C8200"/>
                </a:solidFill>
                <a:latin typeface="+mj-lt"/>
                <a:cs typeface="Noto Sans Devanagari"/>
              </a:rPr>
              <a:t>Conclusie</a:t>
            </a:r>
            <a:r>
              <a:rPr lang="fr-BE" sz="3200" b="1" dirty="0">
                <a:solidFill>
                  <a:srgbClr val="3C8200"/>
                </a:solidFill>
                <a:latin typeface="+mj-lt"/>
                <a:cs typeface="Noto Sans Devanagari"/>
              </a:rPr>
              <a:t>:</a:t>
            </a:r>
          </a:p>
          <a:p>
            <a:pPr>
              <a:spcAft>
                <a:spcPts val="0"/>
              </a:spcAft>
            </a:pPr>
            <a:r>
              <a:rPr lang="nl-BE" sz="3200" b="1" dirty="0">
                <a:solidFill>
                  <a:srgbClr val="3C8200"/>
                </a:solidFill>
                <a:latin typeface="+mj-lt"/>
                <a:cs typeface="Noto Sans Devanagari"/>
              </a:rPr>
              <a:t>het probleem bestaat!</a:t>
            </a:r>
            <a:endParaRPr lang="en-US" sz="3200" b="1" dirty="0">
              <a:solidFill>
                <a:srgbClr val="3C8200"/>
              </a:solidFill>
              <a:latin typeface="+mj-lt"/>
              <a:cs typeface="Noto Sans Devanagari"/>
            </a:endParaRPr>
          </a:p>
        </p:txBody>
      </p:sp>
      <p:pic>
        <p:nvPicPr>
          <p:cNvPr id="3" name="Image 2">
            <a:extLst>
              <a:ext uri="{FF2B5EF4-FFF2-40B4-BE49-F238E27FC236}">
                <a16:creationId xmlns:a16="http://schemas.microsoft.com/office/drawing/2014/main" id="{08CCE986-79F0-7D3D-4F4C-5CD7133623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0790" y="1325860"/>
            <a:ext cx="6361048" cy="4240699"/>
          </a:xfrm>
          <a:prstGeom prst="rect">
            <a:avLst/>
          </a:prstGeom>
        </p:spPr>
      </p:pic>
      <p:sp>
        <p:nvSpPr>
          <p:cNvPr id="4" name="Rectangle 3">
            <a:extLst>
              <a:ext uri="{FF2B5EF4-FFF2-40B4-BE49-F238E27FC236}">
                <a16:creationId xmlns:a16="http://schemas.microsoft.com/office/drawing/2014/main" id="{9AA78663-A76F-1EE4-8CEA-8996EC71DCF4}"/>
              </a:ext>
            </a:extLst>
          </p:cNvPr>
          <p:cNvSpPr/>
          <p:nvPr/>
        </p:nvSpPr>
        <p:spPr>
          <a:xfrm>
            <a:off x="376652" y="2975934"/>
            <a:ext cx="4052473" cy="692497"/>
          </a:xfrm>
          <a:prstGeom prst="rect">
            <a:avLst/>
          </a:prstGeom>
        </p:spPr>
        <p:txBody>
          <a:bodyPr wrap="square">
            <a:spAutoFit/>
          </a:bodyPr>
          <a:lstStyle/>
          <a:p>
            <a:pPr>
              <a:spcAft>
                <a:spcPts val="0"/>
              </a:spcAft>
            </a:pPr>
            <a:r>
              <a:rPr lang="fr-BE" sz="1300" dirty="0">
                <a:solidFill>
                  <a:srgbClr val="7D7D7C"/>
                </a:solidFill>
                <a:cs typeface="Noto Sans Devanagari"/>
              </a:rPr>
              <a:t>Na </a:t>
            </a:r>
            <a:r>
              <a:rPr lang="nl-BE" sz="1300" dirty="0">
                <a:solidFill>
                  <a:srgbClr val="7D7D7C"/>
                </a:solidFill>
                <a:cs typeface="Noto Sans Devanagari"/>
              </a:rPr>
              <a:t>de presentaties van de verschillende groepen wordt gezamenlijk een synthese gemaakt van de verzamelde gegevens.</a:t>
            </a:r>
            <a:endParaRPr lang="en-US" sz="1300" dirty="0">
              <a:solidFill>
                <a:srgbClr val="7D7D7C"/>
              </a:solidFill>
              <a:cs typeface="Noto Sans Devanagari"/>
            </a:endParaRPr>
          </a:p>
        </p:txBody>
      </p:sp>
      <p:sp>
        <p:nvSpPr>
          <p:cNvPr id="5" name="Rectangle 4">
            <a:extLst>
              <a:ext uri="{FF2B5EF4-FFF2-40B4-BE49-F238E27FC236}">
                <a16:creationId xmlns:a16="http://schemas.microsoft.com/office/drawing/2014/main" id="{6A581D42-F2DE-405C-55EE-57A0576FA2F3}"/>
              </a:ext>
            </a:extLst>
          </p:cNvPr>
          <p:cNvSpPr/>
          <p:nvPr/>
        </p:nvSpPr>
        <p:spPr>
          <a:xfrm>
            <a:off x="357602" y="2550434"/>
            <a:ext cx="11579295" cy="400110"/>
          </a:xfrm>
          <a:prstGeom prst="rect">
            <a:avLst/>
          </a:prstGeom>
        </p:spPr>
        <p:txBody>
          <a:bodyPr wrap="square">
            <a:spAutoFit/>
          </a:bodyPr>
          <a:lstStyle/>
          <a:p>
            <a:pPr>
              <a:spcAft>
                <a:spcPts val="0"/>
              </a:spcAft>
            </a:pPr>
            <a:r>
              <a:rPr lang="fr-BE" sz="2000" dirty="0" err="1">
                <a:solidFill>
                  <a:srgbClr val="2F3E8B"/>
                </a:solidFill>
                <a:cs typeface="Noto Sans Devanagari"/>
              </a:rPr>
              <a:t>Verloop</a:t>
            </a:r>
            <a:endParaRPr lang="en-US" dirty="0">
              <a:solidFill>
                <a:schemeClr val="accent2"/>
              </a:solidFill>
              <a:ea typeface="Noto Sans CJK SC Regular"/>
              <a:cs typeface="Noto Sans Devanagari"/>
            </a:endParaRPr>
          </a:p>
        </p:txBody>
      </p:sp>
      <p:sp>
        <p:nvSpPr>
          <p:cNvPr id="6" name="Espace réservé du numéro de diapositive 1">
            <a:extLst>
              <a:ext uri="{FF2B5EF4-FFF2-40B4-BE49-F238E27FC236}">
                <a16:creationId xmlns:a16="http://schemas.microsoft.com/office/drawing/2014/main" id="{302B6135-213E-49C8-6577-75F67834090E}"/>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17</a:t>
            </a:fld>
            <a:endParaRPr lang="en-US" dirty="0">
              <a:solidFill>
                <a:srgbClr val="2F3E8B"/>
              </a:solidFill>
            </a:endParaRPr>
          </a:p>
        </p:txBody>
      </p:sp>
      <p:pic>
        <p:nvPicPr>
          <p:cNvPr id="8" name="Image 7" descr="Une image contenant texte, Police, logo&#10;&#10;Description générée automatiquement">
            <a:extLst>
              <a:ext uri="{FF2B5EF4-FFF2-40B4-BE49-F238E27FC236}">
                <a16:creationId xmlns:a16="http://schemas.microsoft.com/office/drawing/2014/main" id="{D4AD0E28-3BF0-454B-A45E-72D03D1AB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10" name="Rectangle 9">
            <a:extLst>
              <a:ext uri="{FF2B5EF4-FFF2-40B4-BE49-F238E27FC236}">
                <a16:creationId xmlns:a16="http://schemas.microsoft.com/office/drawing/2014/main" id="{617DA5E2-E247-52A3-C3D5-91D067C9A2CF}"/>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Tree>
    <p:extLst>
      <p:ext uri="{BB962C8B-B14F-4D97-AF65-F5344CB8AC3E}">
        <p14:creationId xmlns:p14="http://schemas.microsoft.com/office/powerpoint/2010/main" val="3185301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62AB94-556C-3C06-072A-80C9A5C061C5}"/>
              </a:ext>
            </a:extLst>
          </p:cNvPr>
          <p:cNvSpPr/>
          <p:nvPr/>
        </p:nvSpPr>
        <p:spPr>
          <a:xfrm>
            <a:off x="0" y="-1"/>
            <a:ext cx="12192000" cy="6858001"/>
          </a:xfrm>
          <a:prstGeom prst="rect">
            <a:avLst/>
          </a:prstGeom>
          <a:solidFill>
            <a:srgbClr val="3C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Graphique 8">
            <a:extLst>
              <a:ext uri="{FF2B5EF4-FFF2-40B4-BE49-F238E27FC236}">
                <a16:creationId xmlns:a16="http://schemas.microsoft.com/office/drawing/2014/main" id="{30EFA776-8A55-0E98-5B83-5690CE8DC8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0" y="0"/>
            <a:ext cx="12204963" cy="1768415"/>
          </a:xfrm>
          <a:prstGeom prst="rect">
            <a:avLst/>
          </a:prstGeom>
        </p:spPr>
      </p:pic>
      <p:sp>
        <p:nvSpPr>
          <p:cNvPr id="10" name="Rectangle 9">
            <a:extLst>
              <a:ext uri="{FF2B5EF4-FFF2-40B4-BE49-F238E27FC236}">
                <a16:creationId xmlns:a16="http://schemas.microsoft.com/office/drawing/2014/main" id="{3D3B554D-4B4E-0E3C-217D-4043ED465C59}"/>
              </a:ext>
            </a:extLst>
          </p:cNvPr>
          <p:cNvSpPr/>
          <p:nvPr/>
        </p:nvSpPr>
        <p:spPr>
          <a:xfrm>
            <a:off x="936644" y="4211974"/>
            <a:ext cx="11268319" cy="1755417"/>
          </a:xfrm>
          <a:prstGeom prst="rect">
            <a:avLst/>
          </a:prstGeom>
        </p:spPr>
        <p:txBody>
          <a:bodyPr wrap="square">
            <a:spAutoFit/>
          </a:bodyPr>
          <a:lstStyle/>
          <a:p>
            <a:pPr>
              <a:lnSpc>
                <a:spcPct val="150000"/>
              </a:lnSpc>
            </a:pPr>
            <a:r>
              <a:rPr lang="fr-BE" sz="4400" b="1" spc="-50" dirty="0" err="1">
                <a:solidFill>
                  <a:schemeClr val="bg1"/>
                </a:solidFill>
                <a:latin typeface="+mj-lt"/>
                <a:ea typeface="+mj-ea"/>
                <a:cs typeface="+mj-cs"/>
              </a:rPr>
              <a:t>Stap</a:t>
            </a:r>
            <a:r>
              <a:rPr lang="fr-BE" sz="4400" b="1" spc="-50" dirty="0">
                <a:solidFill>
                  <a:schemeClr val="bg1"/>
                </a:solidFill>
                <a:latin typeface="+mj-lt"/>
                <a:ea typeface="+mj-ea"/>
                <a:cs typeface="+mj-cs"/>
              </a:rPr>
              <a:t> 3.</a:t>
            </a:r>
          </a:p>
          <a:p>
            <a:pPr>
              <a:lnSpc>
                <a:spcPct val="150000"/>
              </a:lnSpc>
            </a:pPr>
            <a:r>
              <a:rPr lang="nl-BE" sz="3200" spc="-50" dirty="0">
                <a:solidFill>
                  <a:schemeClr val="bg1"/>
                </a:solidFill>
                <a:ea typeface="+mj-ea"/>
                <a:cs typeface="+mj-cs"/>
              </a:rPr>
              <a:t>Welke gevolgen heeft dit?</a:t>
            </a:r>
          </a:p>
        </p:txBody>
      </p:sp>
      <p:sp>
        <p:nvSpPr>
          <p:cNvPr id="3" name="Rectangle 2">
            <a:extLst>
              <a:ext uri="{FF2B5EF4-FFF2-40B4-BE49-F238E27FC236}">
                <a16:creationId xmlns:a16="http://schemas.microsoft.com/office/drawing/2014/main" id="{5AF8AC8E-8396-CECA-549C-F76EA8FAAAF7}"/>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pic>
        <p:nvPicPr>
          <p:cNvPr id="4" name="Image 3" descr="Une image contenant texte, Police, capture d’écran, blanc&#10;&#10;Description générée automatiquement">
            <a:extLst>
              <a:ext uri="{FF2B5EF4-FFF2-40B4-BE49-F238E27FC236}">
                <a16:creationId xmlns:a16="http://schemas.microsoft.com/office/drawing/2014/main" id="{0112B44B-CDEC-F481-56E2-4BA3AFCEBA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9" y="6287680"/>
            <a:ext cx="1878382" cy="443794"/>
          </a:xfrm>
          <a:prstGeom prst="rect">
            <a:avLst/>
          </a:prstGeom>
        </p:spPr>
      </p:pic>
    </p:spTree>
    <p:extLst>
      <p:ext uri="{BB962C8B-B14F-4D97-AF65-F5344CB8AC3E}">
        <p14:creationId xmlns:p14="http://schemas.microsoft.com/office/powerpoint/2010/main" val="1506450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 coins arrondis 12">
            <a:extLst>
              <a:ext uri="{FF2B5EF4-FFF2-40B4-BE49-F238E27FC236}">
                <a16:creationId xmlns:a16="http://schemas.microsoft.com/office/drawing/2014/main" id="{3AEA1835-C292-BF67-C27B-6C8242F449DE}"/>
              </a:ext>
            </a:extLst>
          </p:cNvPr>
          <p:cNvSpPr/>
          <p:nvPr/>
        </p:nvSpPr>
        <p:spPr>
          <a:xfrm>
            <a:off x="476250" y="3707628"/>
            <a:ext cx="4382622" cy="2257312"/>
          </a:xfrm>
          <a:prstGeom prst="round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ZoneTexte 13">
            <a:extLst>
              <a:ext uri="{FF2B5EF4-FFF2-40B4-BE49-F238E27FC236}">
                <a16:creationId xmlns:a16="http://schemas.microsoft.com/office/drawing/2014/main" id="{CF194205-4174-04B3-CD12-CFB8A13CCD3C}"/>
              </a:ext>
            </a:extLst>
          </p:cNvPr>
          <p:cNvSpPr txBox="1"/>
          <p:nvPr/>
        </p:nvSpPr>
        <p:spPr>
          <a:xfrm>
            <a:off x="357602" y="907564"/>
            <a:ext cx="11629171" cy="461665"/>
          </a:xfrm>
          <a:prstGeom prst="rect">
            <a:avLst/>
          </a:prstGeom>
          <a:noFill/>
        </p:spPr>
        <p:txBody>
          <a:bodyPr wrap="square" rtlCol="0">
            <a:spAutoFit/>
          </a:bodyPr>
          <a:lstStyle/>
          <a:p>
            <a:r>
              <a:rPr lang="fr-BE" sz="2400" b="1" cap="all" dirty="0">
                <a:solidFill>
                  <a:srgbClr val="3C8200"/>
                </a:solidFill>
                <a:latin typeface="+mj-lt"/>
              </a:rPr>
              <a:t>STAP 3: </a:t>
            </a:r>
            <a:r>
              <a:rPr lang="nl-BE" sz="2000" cap="all" dirty="0">
                <a:solidFill>
                  <a:srgbClr val="3C8200"/>
                </a:solidFill>
                <a:cs typeface="Noto Sans Devanagari"/>
              </a:rPr>
              <a:t>WELKE GEVOLGEN HEEFT HET PROBLEEM? </a:t>
            </a:r>
            <a:endParaRPr lang="en-US" sz="2000" cap="all" dirty="0">
              <a:solidFill>
                <a:srgbClr val="3C8200"/>
              </a:solidFill>
              <a:cs typeface="Noto Sans Devanagari"/>
            </a:endParaRPr>
          </a:p>
        </p:txBody>
      </p:sp>
      <p:sp>
        <p:nvSpPr>
          <p:cNvPr id="15" name="Espace réservé du numéro de diapositive 1">
            <a:extLst>
              <a:ext uri="{FF2B5EF4-FFF2-40B4-BE49-F238E27FC236}">
                <a16:creationId xmlns:a16="http://schemas.microsoft.com/office/drawing/2014/main" id="{64B5D5B8-6CB7-7CFA-C1DB-B27DE0856D7A}"/>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19</a:t>
            </a:fld>
            <a:endParaRPr lang="en-US" dirty="0">
              <a:solidFill>
                <a:srgbClr val="2F3E8B"/>
              </a:solidFill>
            </a:endParaRPr>
          </a:p>
        </p:txBody>
      </p:sp>
      <p:sp>
        <p:nvSpPr>
          <p:cNvPr id="19" name="ZoneTexte 18">
            <a:extLst>
              <a:ext uri="{FF2B5EF4-FFF2-40B4-BE49-F238E27FC236}">
                <a16:creationId xmlns:a16="http://schemas.microsoft.com/office/drawing/2014/main" id="{CD88075F-76B8-C6C6-3212-C4DD2E2770D7}"/>
              </a:ext>
            </a:extLst>
          </p:cNvPr>
          <p:cNvSpPr txBox="1"/>
          <p:nvPr/>
        </p:nvSpPr>
        <p:spPr>
          <a:xfrm>
            <a:off x="357602" y="2891730"/>
            <a:ext cx="6050137" cy="615553"/>
          </a:xfrm>
          <a:prstGeom prst="rect">
            <a:avLst/>
          </a:prstGeom>
          <a:noFill/>
        </p:spPr>
        <p:txBody>
          <a:bodyPr wrap="square" rtlCol="0">
            <a:spAutoFit/>
          </a:bodyPr>
          <a:lstStyle/>
          <a:p>
            <a:r>
              <a:rPr lang="nl-BE" sz="2000" dirty="0">
                <a:solidFill>
                  <a:srgbClr val="B4CC04"/>
                </a:solidFill>
                <a:latin typeface="+mj-lt"/>
                <a:cs typeface="Noto Sans Devanagari"/>
              </a:rPr>
              <a:t>Les gegeven door de leerkracht</a:t>
            </a:r>
            <a:r>
              <a:rPr lang="fr-BE" sz="2000" dirty="0">
                <a:solidFill>
                  <a:srgbClr val="B4CC04"/>
                </a:solidFill>
                <a:latin typeface="+mj-lt"/>
                <a:cs typeface="Noto Sans Devanagari"/>
              </a:rPr>
              <a:t>:</a:t>
            </a:r>
          </a:p>
          <a:p>
            <a:r>
              <a:rPr lang="nl-BE" sz="1400" b="1" dirty="0">
                <a:solidFill>
                  <a:srgbClr val="B4CC04"/>
                </a:solidFill>
                <a:latin typeface="+mj-lt"/>
              </a:rPr>
              <a:t>Zenuwstelsel, reflexen, zenuwoverbrenging</a:t>
            </a:r>
          </a:p>
        </p:txBody>
      </p:sp>
      <p:sp>
        <p:nvSpPr>
          <p:cNvPr id="20" name="Rectangle 19">
            <a:extLst>
              <a:ext uri="{FF2B5EF4-FFF2-40B4-BE49-F238E27FC236}">
                <a16:creationId xmlns:a16="http://schemas.microsoft.com/office/drawing/2014/main" id="{B6F6EB63-A295-BF3B-B5C8-FAFCAB76C478}"/>
              </a:ext>
            </a:extLst>
          </p:cNvPr>
          <p:cNvSpPr/>
          <p:nvPr/>
        </p:nvSpPr>
        <p:spPr>
          <a:xfrm>
            <a:off x="626165" y="3857456"/>
            <a:ext cx="4098235" cy="2143344"/>
          </a:xfrm>
          <a:prstGeom prst="rect">
            <a:avLst/>
          </a:prstGeom>
        </p:spPr>
        <p:txBody>
          <a:bodyPr wrap="square">
            <a:spAutoFit/>
          </a:bodyPr>
          <a:lstStyle/>
          <a:p>
            <a:pPr>
              <a:lnSpc>
                <a:spcPct val="115000"/>
              </a:lnSpc>
              <a:spcAft>
                <a:spcPts val="0"/>
              </a:spcAft>
            </a:pPr>
            <a:r>
              <a:rPr lang="nl-BE" sz="1300" b="1" dirty="0">
                <a:solidFill>
                  <a:schemeClr val="bg1"/>
                </a:solidFill>
                <a:latin typeface="+mj-lt"/>
                <a:cs typeface="Noto Sans Devanagari"/>
              </a:rPr>
              <a:t>LEEFTIJDEN DOELGROEP:</a:t>
            </a:r>
          </a:p>
          <a:p>
            <a:pPr>
              <a:lnSpc>
                <a:spcPct val="115000"/>
              </a:lnSpc>
              <a:spcAft>
                <a:spcPts val="0"/>
              </a:spcAft>
            </a:pPr>
            <a:r>
              <a:rPr lang="nl-BE" sz="1300" b="1" dirty="0">
                <a:solidFill>
                  <a:schemeClr val="bg1"/>
                </a:solidFill>
                <a:latin typeface="+mj-lt"/>
                <a:cs typeface="Noto Sans Devanagari"/>
              </a:rPr>
              <a:t>In het secundair onderwijs, 2e graad doorstroom (eindtermen 06.25 – zenuwstelsel en hormonen en 01.02 – gezondheidsvaardigheden) en dubbele finaliteit (eindtermen 6.20 – hormonen en 01.02 – gezondheidsvaardigheden) – </a:t>
            </a:r>
          </a:p>
          <a:p>
            <a:pPr>
              <a:lnSpc>
                <a:spcPct val="115000"/>
              </a:lnSpc>
              <a:spcAft>
                <a:spcPts val="0"/>
              </a:spcAft>
            </a:pPr>
            <a:r>
              <a:rPr lang="nl-BE" sz="1300" b="1" dirty="0">
                <a:solidFill>
                  <a:schemeClr val="bg1"/>
                </a:solidFill>
                <a:latin typeface="+mj-lt"/>
                <a:cs typeface="Noto Sans Devanagari"/>
              </a:rPr>
              <a:t>2e graad arbeidsmarktfinaliteit (eindterm 01.02 – gezondheidsvaardigheden</a:t>
            </a:r>
            <a:r>
              <a:rPr lang="fr-BE" sz="1300" b="1" dirty="0">
                <a:solidFill>
                  <a:schemeClr val="bg1"/>
                </a:solidFill>
                <a:latin typeface="+mj-lt"/>
                <a:cs typeface="Noto Sans Devanagari"/>
              </a:rPr>
              <a:t>)</a:t>
            </a:r>
            <a:endParaRPr lang="en-US" sz="1300" b="1" dirty="0">
              <a:solidFill>
                <a:schemeClr val="bg1"/>
              </a:solidFill>
              <a:latin typeface="+mj-lt"/>
              <a:cs typeface="Noto Sans Devanagari"/>
            </a:endParaRPr>
          </a:p>
          <a:p>
            <a:pPr>
              <a:lnSpc>
                <a:spcPct val="115000"/>
              </a:lnSpc>
              <a:spcAft>
                <a:spcPts val="0"/>
              </a:spcAft>
            </a:pPr>
            <a:endParaRPr lang="fr-FR" sz="1300" dirty="0">
              <a:solidFill>
                <a:srgbClr val="B4CC04"/>
              </a:solidFill>
              <a:latin typeface="+mj-lt"/>
              <a:cs typeface="Noto Sans Devanagari"/>
            </a:endParaRPr>
          </a:p>
        </p:txBody>
      </p:sp>
      <p:pic>
        <p:nvPicPr>
          <p:cNvPr id="21" name="Image 20">
            <a:extLst>
              <a:ext uri="{FF2B5EF4-FFF2-40B4-BE49-F238E27FC236}">
                <a16:creationId xmlns:a16="http://schemas.microsoft.com/office/drawing/2014/main" id="{63FC5F07-7AAC-6464-6F4F-70A75CFA8E93}"/>
              </a:ext>
            </a:extLst>
          </p:cNvPr>
          <p:cNvPicPr>
            <a:picLocks noChangeAspect="1"/>
          </p:cNvPicPr>
          <p:nvPr/>
        </p:nvPicPr>
        <p:blipFill>
          <a:blip r:embed="rId2"/>
          <a:stretch>
            <a:fillRect/>
          </a:stretch>
        </p:blipFill>
        <p:spPr>
          <a:xfrm>
            <a:off x="6478306" y="2247900"/>
            <a:ext cx="5508467" cy="3672311"/>
          </a:xfrm>
          <a:prstGeom prst="rect">
            <a:avLst/>
          </a:prstGeom>
        </p:spPr>
      </p:pic>
      <p:sp>
        <p:nvSpPr>
          <p:cNvPr id="23" name="Rectangle 22">
            <a:extLst>
              <a:ext uri="{FF2B5EF4-FFF2-40B4-BE49-F238E27FC236}">
                <a16:creationId xmlns:a16="http://schemas.microsoft.com/office/drawing/2014/main" id="{C2AF1F15-28AE-0E07-7F98-DECA4C55AA3A}"/>
              </a:ext>
            </a:extLst>
          </p:cNvPr>
          <p:cNvSpPr/>
          <p:nvPr/>
        </p:nvSpPr>
        <p:spPr>
          <a:xfrm>
            <a:off x="357602" y="2285866"/>
            <a:ext cx="5630822" cy="400110"/>
          </a:xfrm>
          <a:prstGeom prst="rect">
            <a:avLst/>
          </a:prstGeom>
        </p:spPr>
        <p:txBody>
          <a:bodyPr wrap="square">
            <a:spAutoFit/>
          </a:bodyPr>
          <a:lstStyle/>
          <a:p>
            <a:r>
              <a:rPr lang="nl-BE" sz="2000" dirty="0">
                <a:solidFill>
                  <a:srgbClr val="2F3E8B"/>
                </a:solidFill>
                <a:cs typeface="Noto Sans Devanagari"/>
              </a:rPr>
              <a:t>Welke effecten heeft dit op het zenuwstelsel?</a:t>
            </a:r>
          </a:p>
        </p:txBody>
      </p:sp>
      <p:sp>
        <p:nvSpPr>
          <p:cNvPr id="24" name="Rectangle 23">
            <a:extLst>
              <a:ext uri="{FF2B5EF4-FFF2-40B4-BE49-F238E27FC236}">
                <a16:creationId xmlns:a16="http://schemas.microsoft.com/office/drawing/2014/main" id="{17FADC6F-16F6-8A8D-B23E-6B58E6E2FE6F}"/>
              </a:ext>
            </a:extLst>
          </p:cNvPr>
          <p:cNvSpPr/>
          <p:nvPr/>
        </p:nvSpPr>
        <p:spPr>
          <a:xfrm>
            <a:off x="357602" y="1686918"/>
            <a:ext cx="11320821" cy="307777"/>
          </a:xfrm>
          <a:prstGeom prst="rect">
            <a:avLst/>
          </a:prstGeom>
        </p:spPr>
        <p:txBody>
          <a:bodyPr wrap="square">
            <a:spAutoFit/>
          </a:bodyPr>
          <a:lstStyle/>
          <a:p>
            <a:r>
              <a:rPr lang="nl-BE" sz="1400" b="1" dirty="0">
                <a:solidFill>
                  <a:srgbClr val="2F3E8B"/>
                </a:solidFill>
                <a:latin typeface="+mj-lt"/>
              </a:rPr>
              <a:t>In deze stap kunnen verbanden worden gelegd met wetenschappelijke kennis. </a:t>
            </a:r>
          </a:p>
        </p:txBody>
      </p:sp>
      <p:pic>
        <p:nvPicPr>
          <p:cNvPr id="3" name="Image 2" descr="Une image contenant texte, Police, logo&#10;&#10;Description générée automatiquement">
            <a:extLst>
              <a:ext uri="{FF2B5EF4-FFF2-40B4-BE49-F238E27FC236}">
                <a16:creationId xmlns:a16="http://schemas.microsoft.com/office/drawing/2014/main" id="{B6CF5B99-16EE-8366-91EA-9C5BFC7D6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4" name="Rectangle 3">
            <a:extLst>
              <a:ext uri="{FF2B5EF4-FFF2-40B4-BE49-F238E27FC236}">
                <a16:creationId xmlns:a16="http://schemas.microsoft.com/office/drawing/2014/main" id="{C3C54C1A-0CD9-CF62-594C-EFE8DCD07A0C}"/>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Tree>
    <p:extLst>
      <p:ext uri="{BB962C8B-B14F-4D97-AF65-F5344CB8AC3E}">
        <p14:creationId xmlns:p14="http://schemas.microsoft.com/office/powerpoint/2010/main" val="59892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Police, logo&#10;&#10;Description générée automatiquement">
            <a:extLst>
              <a:ext uri="{FF2B5EF4-FFF2-40B4-BE49-F238E27FC236}">
                <a16:creationId xmlns:a16="http://schemas.microsoft.com/office/drawing/2014/main" id="{12DDEBF3-E59D-4472-C2EA-934DAE96F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4" name="Espace réservé du numéro de diapositive 1">
            <a:extLst>
              <a:ext uri="{FF2B5EF4-FFF2-40B4-BE49-F238E27FC236}">
                <a16:creationId xmlns:a16="http://schemas.microsoft.com/office/drawing/2014/main" id="{D3E72824-02C4-ED19-313B-5C81503E3824}"/>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2</a:t>
            </a:fld>
            <a:endParaRPr lang="en-US" dirty="0">
              <a:solidFill>
                <a:srgbClr val="2F3E8B"/>
              </a:solidFill>
            </a:endParaRPr>
          </a:p>
        </p:txBody>
      </p:sp>
      <p:sp>
        <p:nvSpPr>
          <p:cNvPr id="5" name="ZoneTexte 4">
            <a:extLst>
              <a:ext uri="{FF2B5EF4-FFF2-40B4-BE49-F238E27FC236}">
                <a16:creationId xmlns:a16="http://schemas.microsoft.com/office/drawing/2014/main" id="{C61EBBDC-CB4A-A3FD-F870-C9A2F577382B}"/>
              </a:ext>
            </a:extLst>
          </p:cNvPr>
          <p:cNvSpPr txBox="1"/>
          <p:nvPr/>
        </p:nvSpPr>
        <p:spPr>
          <a:xfrm>
            <a:off x="357602" y="907564"/>
            <a:ext cx="6841057" cy="461665"/>
          </a:xfrm>
          <a:prstGeom prst="rect">
            <a:avLst/>
          </a:prstGeom>
          <a:noFill/>
        </p:spPr>
        <p:txBody>
          <a:bodyPr wrap="square" rtlCol="0">
            <a:spAutoFit/>
          </a:bodyPr>
          <a:lstStyle/>
          <a:p>
            <a:r>
              <a:rPr lang="nl-BE" sz="2400" b="1" cap="all" dirty="0">
                <a:solidFill>
                  <a:srgbClr val="3C8200"/>
                </a:solidFill>
                <a:latin typeface="+mj-lt"/>
              </a:rPr>
              <a:t>Informatie voor de leerkracht</a:t>
            </a:r>
            <a:endParaRPr lang="en-US" sz="2400" b="1" cap="all" dirty="0">
              <a:solidFill>
                <a:srgbClr val="3C8200"/>
              </a:solidFill>
              <a:latin typeface="+mj-lt"/>
            </a:endParaRPr>
          </a:p>
        </p:txBody>
      </p:sp>
      <p:sp>
        <p:nvSpPr>
          <p:cNvPr id="7" name="Rectangle 6">
            <a:extLst>
              <a:ext uri="{FF2B5EF4-FFF2-40B4-BE49-F238E27FC236}">
                <a16:creationId xmlns:a16="http://schemas.microsoft.com/office/drawing/2014/main" id="{35DF71F5-4512-482A-4873-13CA01B62B1D}"/>
              </a:ext>
            </a:extLst>
          </p:cNvPr>
          <p:cNvSpPr/>
          <p:nvPr/>
        </p:nvSpPr>
        <p:spPr>
          <a:xfrm>
            <a:off x="6297474" y="1881271"/>
            <a:ext cx="5400000" cy="2908489"/>
          </a:xfrm>
          <a:prstGeom prst="rect">
            <a:avLst/>
          </a:prstGeom>
        </p:spPr>
        <p:txBody>
          <a:bodyPr wrap="square">
            <a:spAutoFit/>
          </a:bodyPr>
          <a:lstStyle/>
          <a:p>
            <a:pPr algn="just">
              <a:spcAft>
                <a:spcPts val="0"/>
              </a:spcAft>
            </a:pPr>
            <a:r>
              <a:rPr lang="nl-BE" sz="2000" dirty="0">
                <a:solidFill>
                  <a:srgbClr val="2F3E8B"/>
                </a:solidFill>
                <a:cs typeface="Noto Sans Devanagari"/>
              </a:rPr>
              <a:t>Houding van de leerkracht</a:t>
            </a:r>
          </a:p>
          <a:p>
            <a:pPr algn="just">
              <a:spcAft>
                <a:spcPts val="0"/>
              </a:spcAft>
            </a:pPr>
            <a:endParaRPr lang="en-US" sz="2000" dirty="0">
              <a:solidFill>
                <a:srgbClr val="2F3E8B"/>
              </a:solidFill>
              <a:cs typeface="Noto Sans Devanagari"/>
            </a:endParaRPr>
          </a:p>
          <a:p>
            <a:pPr algn="just">
              <a:spcAft>
                <a:spcPts val="0"/>
              </a:spcAft>
            </a:pPr>
            <a:r>
              <a:rPr lang="nl-BE" sz="1300" dirty="0">
                <a:solidFill>
                  <a:srgbClr val="7D7D7C"/>
                </a:solidFill>
                <a:cs typeface="Noto Sans Devanagari"/>
              </a:rPr>
              <a:t>De rol van de leerkracht is om de deelnemers door het proces te leiden. De leerkracht fungeert als bron door de biologieles over het zenuwstelsel bij de benadering te betrekken. De leerkracht staat ook garant voor het kritisch denkproces. </a:t>
            </a:r>
          </a:p>
          <a:p>
            <a:pPr algn="just">
              <a:spcAft>
                <a:spcPts val="0"/>
              </a:spcAft>
            </a:pPr>
            <a:endParaRPr lang="fr-BE" sz="1300" dirty="0">
              <a:solidFill>
                <a:srgbClr val="7D7D7C"/>
              </a:solidFill>
              <a:cs typeface="Noto Sans Devanagari"/>
            </a:endParaRPr>
          </a:p>
          <a:p>
            <a:pPr algn="just">
              <a:spcAft>
                <a:spcPts val="0"/>
              </a:spcAft>
            </a:pPr>
            <a:r>
              <a:rPr lang="nl-BE" sz="1300" dirty="0">
                <a:solidFill>
                  <a:srgbClr val="7D7D7C"/>
                </a:solidFill>
                <a:cs typeface="Noto Sans Devanagari"/>
              </a:rPr>
              <a:t>De leerkracht mag de eigen denkwijze niet opdringen en geen voorschrijvende of belijdende houding aannemen tijdens de gesprekken, maar moet ervoor zorgen dat de ingenomen standpunten gestaafd worden met betrouwbare bronnen. Indien nodig moet de leerkracht wijzen op aspecten die niet vermeld worden in de presentaties van de leerlingen.</a:t>
            </a:r>
          </a:p>
        </p:txBody>
      </p:sp>
      <p:sp>
        <p:nvSpPr>
          <p:cNvPr id="8" name="Rectangle 7">
            <a:extLst>
              <a:ext uri="{FF2B5EF4-FFF2-40B4-BE49-F238E27FC236}">
                <a16:creationId xmlns:a16="http://schemas.microsoft.com/office/drawing/2014/main" id="{D2912EAB-2E21-960E-484F-8B8CFB233F77}"/>
              </a:ext>
            </a:extLst>
          </p:cNvPr>
          <p:cNvSpPr/>
          <p:nvPr/>
        </p:nvSpPr>
        <p:spPr>
          <a:xfrm>
            <a:off x="357602" y="1881270"/>
            <a:ext cx="5400000" cy="3108543"/>
          </a:xfrm>
          <a:prstGeom prst="rect">
            <a:avLst/>
          </a:prstGeom>
        </p:spPr>
        <p:txBody>
          <a:bodyPr wrap="square">
            <a:spAutoFit/>
          </a:bodyPr>
          <a:lstStyle/>
          <a:p>
            <a:pPr algn="just"/>
            <a:r>
              <a:rPr lang="nl-BE" sz="2000" dirty="0">
                <a:solidFill>
                  <a:srgbClr val="2F3E8B"/>
                </a:solidFill>
                <a:cs typeface="Noto Sans Devanagari"/>
              </a:rPr>
              <a:t>Pedagogische doelstellingen</a:t>
            </a:r>
            <a:endParaRPr lang="fr-BE" sz="2000" dirty="0">
              <a:solidFill>
                <a:srgbClr val="2F3E8B"/>
              </a:solidFill>
              <a:cs typeface="Noto Sans Devanagari"/>
            </a:endParaRPr>
          </a:p>
          <a:p>
            <a:pPr algn="just">
              <a:spcAft>
                <a:spcPts val="0"/>
              </a:spcAft>
            </a:pPr>
            <a:endParaRPr lang="en-US" sz="2000" b="1" dirty="0">
              <a:solidFill>
                <a:schemeClr val="accent2"/>
              </a:solidFill>
              <a:ea typeface="Noto Sans CJK SC Regular"/>
              <a:cs typeface="Noto Sans Devanagari"/>
            </a:endParaRPr>
          </a:p>
          <a:p>
            <a:pPr marL="285750" indent="-285750" algn="just">
              <a:spcAft>
                <a:spcPts val="0"/>
              </a:spcAft>
              <a:buFontTx/>
              <a:buChar char="-"/>
            </a:pPr>
            <a:r>
              <a:rPr lang="nl-BE" sz="1300" dirty="0">
                <a:solidFill>
                  <a:srgbClr val="7D7D7C"/>
                </a:solidFill>
                <a:cs typeface="Noto Sans Devanagari"/>
              </a:rPr>
              <a:t>Bewust worden van de vele dimensies van een probleem met de volksgezondheid</a:t>
            </a:r>
          </a:p>
          <a:p>
            <a:pPr marL="285750" indent="-285750" algn="just">
              <a:spcAft>
                <a:spcPts val="0"/>
              </a:spcAft>
              <a:buFontTx/>
              <a:buChar char="-"/>
            </a:pPr>
            <a:r>
              <a:rPr lang="nl-BE" sz="1300" dirty="0">
                <a:solidFill>
                  <a:srgbClr val="7D7D7C"/>
                </a:solidFill>
                <a:cs typeface="Noto Sans Devanagari"/>
              </a:rPr>
              <a:t>Een onderzoek voeren door bronnen te raadplegen en een spontaan standpunt over een gevoelige gezondheid gerelateerde maatschappijvraag te onderbouwen</a:t>
            </a:r>
          </a:p>
          <a:p>
            <a:pPr marL="285750" indent="-285750" algn="just">
              <a:spcAft>
                <a:spcPts val="0"/>
              </a:spcAft>
              <a:buFontTx/>
              <a:buChar char="-"/>
            </a:pPr>
            <a:r>
              <a:rPr lang="nl-BE" sz="1300" dirty="0">
                <a:solidFill>
                  <a:srgbClr val="7D7D7C"/>
                </a:solidFill>
                <a:cs typeface="Noto Sans Devanagari"/>
              </a:rPr>
              <a:t>Een beargumenteerde samenvatting presenteren van het onderzochte vraagstuk</a:t>
            </a:r>
          </a:p>
          <a:p>
            <a:pPr marL="285750" indent="-285750" algn="just">
              <a:spcAft>
                <a:spcPts val="0"/>
              </a:spcAft>
              <a:buFontTx/>
              <a:buChar char="-"/>
            </a:pPr>
            <a:r>
              <a:rPr lang="nl-BE" sz="1300" dirty="0">
                <a:solidFill>
                  <a:srgbClr val="7D7D7C"/>
                </a:solidFill>
                <a:cs typeface="Noto Sans Devanagari"/>
              </a:rPr>
              <a:t>De effecten van psychotrope stoffen op de werking van het zenuwstelsel begrijpen</a:t>
            </a:r>
          </a:p>
          <a:p>
            <a:pPr marL="285750" indent="-285750" algn="just">
              <a:spcAft>
                <a:spcPts val="0"/>
              </a:spcAft>
              <a:buFontTx/>
              <a:buChar char="-"/>
            </a:pPr>
            <a:r>
              <a:rPr lang="nl-BE" sz="1300" dirty="0">
                <a:solidFill>
                  <a:srgbClr val="7D7D7C"/>
                </a:solidFill>
                <a:cs typeface="Noto Sans Devanagari"/>
              </a:rPr>
              <a:t>Meer te weten komen over volksgezondheidsinitiatieven in verband met verkeersongevallen</a:t>
            </a:r>
          </a:p>
          <a:p>
            <a:pPr marL="285750" indent="-285750" algn="just">
              <a:spcAft>
                <a:spcPts val="0"/>
              </a:spcAft>
              <a:buFontTx/>
              <a:buChar char="-"/>
            </a:pPr>
            <a:r>
              <a:rPr lang="nl-BE" sz="1300" dirty="0">
                <a:solidFill>
                  <a:srgbClr val="7D7D7C"/>
                </a:solidFill>
                <a:cs typeface="Noto Sans Devanagari"/>
              </a:rPr>
              <a:t>Een veranderingsagent zijn voor de onderzochte problematiek</a:t>
            </a:r>
          </a:p>
        </p:txBody>
      </p:sp>
      <p:sp>
        <p:nvSpPr>
          <p:cNvPr id="9" name="Rectangle 8">
            <a:extLst>
              <a:ext uri="{FF2B5EF4-FFF2-40B4-BE49-F238E27FC236}">
                <a16:creationId xmlns:a16="http://schemas.microsoft.com/office/drawing/2014/main" id="{57270CD7-FAB4-C84D-008B-417BC5C167CE}"/>
              </a:ext>
            </a:extLst>
          </p:cNvPr>
          <p:cNvSpPr/>
          <p:nvPr/>
        </p:nvSpPr>
        <p:spPr>
          <a:xfrm>
            <a:off x="7818672" y="5095802"/>
            <a:ext cx="4981684" cy="677108"/>
          </a:xfrm>
          <a:prstGeom prst="rect">
            <a:avLst/>
          </a:prstGeom>
        </p:spPr>
        <p:txBody>
          <a:bodyPr wrap="square">
            <a:spAutoFit/>
          </a:bodyPr>
          <a:lstStyle/>
          <a:p>
            <a:pPr algn="just"/>
            <a:r>
              <a:rPr lang="nl-BE" sz="1200" b="1" dirty="0">
                <a:solidFill>
                  <a:srgbClr val="B4CC04"/>
                </a:solidFill>
                <a:latin typeface="+mj-lt"/>
                <a:cs typeface="Noto Sans Devanagari"/>
              </a:rPr>
              <a:t>De documenten voorzien van een sterretje</a:t>
            </a:r>
          </a:p>
          <a:p>
            <a:pPr algn="just"/>
            <a:r>
              <a:rPr lang="nl-BE" sz="1200" b="1" dirty="0">
                <a:solidFill>
                  <a:srgbClr val="B4CC04"/>
                </a:solidFill>
                <a:latin typeface="+mj-lt"/>
                <a:cs typeface="Noto Sans Devanagari"/>
              </a:rPr>
              <a:t>zijn bestemd voor de leerlingen</a:t>
            </a:r>
            <a:r>
              <a:rPr lang="fr-BE" sz="1200" b="1" dirty="0">
                <a:solidFill>
                  <a:srgbClr val="B4CC04"/>
                </a:solidFill>
                <a:latin typeface="+mj-lt"/>
                <a:cs typeface="Noto Sans Devanagari"/>
              </a:rPr>
              <a:t>.</a:t>
            </a:r>
            <a:endParaRPr lang="en-US" sz="1200" b="1" dirty="0">
              <a:solidFill>
                <a:srgbClr val="B4CC04"/>
              </a:solidFill>
              <a:latin typeface="+mj-lt"/>
              <a:cs typeface="Noto Sans Devanagari"/>
            </a:endParaRPr>
          </a:p>
          <a:p>
            <a:pPr algn="just">
              <a:spcAft>
                <a:spcPts val="0"/>
              </a:spcAft>
            </a:pPr>
            <a:r>
              <a:rPr lang="fr-BE" sz="1400" dirty="0">
                <a:solidFill>
                  <a:srgbClr val="64C1C7"/>
                </a:solidFill>
                <a:latin typeface="Mercury Regular" panose="02000603000000020004" pitchFamily="50" charset="0"/>
                <a:ea typeface="Noto Sans CJK SC Regular"/>
                <a:cs typeface="Noto Sans Devanagari"/>
              </a:rPr>
              <a:t> </a:t>
            </a:r>
            <a:endParaRPr lang="en-US" sz="1400" dirty="0">
              <a:solidFill>
                <a:srgbClr val="64C1C7"/>
              </a:solidFill>
              <a:latin typeface="Mercury Regular" panose="02000603000000020004" pitchFamily="50" charset="0"/>
              <a:ea typeface="Noto Sans CJK SC Regular"/>
              <a:cs typeface="Noto Sans Devanagari"/>
            </a:endParaRPr>
          </a:p>
        </p:txBody>
      </p:sp>
      <p:sp>
        <p:nvSpPr>
          <p:cNvPr id="10" name="Rectangle 9">
            <a:extLst>
              <a:ext uri="{FF2B5EF4-FFF2-40B4-BE49-F238E27FC236}">
                <a16:creationId xmlns:a16="http://schemas.microsoft.com/office/drawing/2014/main" id="{635733BB-B368-106E-DC97-3ECCAF58BEDA}"/>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
        <p:nvSpPr>
          <p:cNvPr id="2" name="Rectangle 1">
            <a:extLst>
              <a:ext uri="{FF2B5EF4-FFF2-40B4-BE49-F238E27FC236}">
                <a16:creationId xmlns:a16="http://schemas.microsoft.com/office/drawing/2014/main" id="{47080FD0-6B26-79F7-0B3B-76F986190358}"/>
              </a:ext>
            </a:extLst>
          </p:cNvPr>
          <p:cNvSpPr/>
          <p:nvPr/>
        </p:nvSpPr>
        <p:spPr>
          <a:xfrm>
            <a:off x="6637937" y="5042274"/>
            <a:ext cx="1080000" cy="568800"/>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3" name="Rectangle : coins arrondis 12">
            <a:extLst>
              <a:ext uri="{FF2B5EF4-FFF2-40B4-BE49-F238E27FC236}">
                <a16:creationId xmlns:a16="http://schemas.microsoft.com/office/drawing/2014/main" id="{33FD0458-4A25-E2F4-7194-9F02003FC403}"/>
              </a:ext>
            </a:extLst>
          </p:cNvPr>
          <p:cNvSpPr/>
          <p:nvPr/>
        </p:nvSpPr>
        <p:spPr>
          <a:xfrm>
            <a:off x="6711773" y="5118872"/>
            <a:ext cx="932329" cy="41560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3516159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7DC383B-8924-9353-7F87-A897A8F3B73B}"/>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20</a:t>
            </a:fld>
            <a:endParaRPr lang="en-US" dirty="0">
              <a:solidFill>
                <a:srgbClr val="2F3E8B"/>
              </a:solidFill>
            </a:endParaRPr>
          </a:p>
        </p:txBody>
      </p:sp>
      <p:sp>
        <p:nvSpPr>
          <p:cNvPr id="7" name="Rectangle 6">
            <a:extLst>
              <a:ext uri="{FF2B5EF4-FFF2-40B4-BE49-F238E27FC236}">
                <a16:creationId xmlns:a16="http://schemas.microsoft.com/office/drawing/2014/main" id="{5314BC03-604B-30D0-33A7-04D66418C3F2}"/>
              </a:ext>
            </a:extLst>
          </p:cNvPr>
          <p:cNvSpPr/>
          <p:nvPr/>
        </p:nvSpPr>
        <p:spPr>
          <a:xfrm>
            <a:off x="5954465" y="2285866"/>
            <a:ext cx="5879932" cy="3616375"/>
          </a:xfrm>
          <a:prstGeom prst="rect">
            <a:avLst/>
          </a:prstGeom>
        </p:spPr>
        <p:txBody>
          <a:bodyPr wrap="square">
            <a:spAutoFit/>
          </a:bodyPr>
          <a:lstStyle/>
          <a:p>
            <a:r>
              <a:rPr lang="nl-BE" sz="1600" dirty="0">
                <a:solidFill>
                  <a:srgbClr val="3C8200"/>
                </a:solidFill>
                <a:latin typeface="+mj-lt"/>
                <a:cs typeface="Noto Sans Devanagari"/>
              </a:rPr>
              <a:t>Documentatie voor de </a:t>
            </a:r>
            <a:r>
              <a:rPr lang="nl-BE" sz="1600" dirty="0" err="1">
                <a:solidFill>
                  <a:srgbClr val="3C8200"/>
                </a:solidFill>
                <a:latin typeface="+mj-lt"/>
                <a:cs typeface="Noto Sans Devanagari"/>
              </a:rPr>
              <a:t>leerkacht</a:t>
            </a:r>
            <a:endParaRPr lang="fr-FR" sz="1600" dirty="0">
              <a:solidFill>
                <a:srgbClr val="3C8200"/>
              </a:solidFill>
              <a:latin typeface="+mj-lt"/>
              <a:cs typeface="Noto Sans Devanagari"/>
            </a:endParaRPr>
          </a:p>
          <a:p>
            <a:endParaRPr lang="fr-FR" sz="1300" u="sng" dirty="0">
              <a:solidFill>
                <a:srgbClr val="7D7D7C"/>
              </a:solidFill>
              <a:latin typeface="+mj-lt"/>
              <a:cs typeface="Noto Sans Devanagari"/>
            </a:endParaRPr>
          </a:p>
          <a:p>
            <a:r>
              <a:rPr lang="nl-BE" sz="1600" b="1" dirty="0">
                <a:solidFill>
                  <a:srgbClr val="2F3E8B"/>
                </a:solidFill>
              </a:rPr>
              <a:t>Effecten van alcohol op het zenuwstelsel:</a:t>
            </a:r>
          </a:p>
          <a:p>
            <a:endParaRPr lang="fr-FR" sz="1600" dirty="0">
              <a:solidFill>
                <a:srgbClr val="2F3E8B"/>
              </a:solidFill>
              <a:latin typeface="+mj-lt"/>
            </a:endParaRPr>
          </a:p>
          <a:p>
            <a:r>
              <a:rPr lang="nl-BE" sz="1300" b="1" dirty="0">
                <a:solidFill>
                  <a:srgbClr val="3C8200"/>
                </a:solidFill>
                <a:latin typeface="+mj-lt"/>
              </a:rPr>
              <a:t>Effecten van alcohol</a:t>
            </a:r>
            <a:endParaRPr lang="fr-FR" sz="1300" b="1" dirty="0">
              <a:solidFill>
                <a:srgbClr val="3C8200"/>
              </a:solidFill>
              <a:latin typeface="+mj-lt"/>
            </a:endParaRPr>
          </a:p>
          <a:p>
            <a:r>
              <a:rPr lang="nl-BE" sz="1300" u="sng" dirty="0">
                <a:solidFill>
                  <a:srgbClr val="7D7D7C"/>
                </a:solidFill>
                <a:cs typeface="Noto Sans Devanagari"/>
                <a:hlinkClick r:id="rId2">
                  <a:extLst>
                    <a:ext uri="{A12FA001-AC4F-418D-AE19-62706E023703}">
                      <ahyp:hlinkClr xmlns:ahyp="http://schemas.microsoft.com/office/drawing/2018/hyperlinkcolor" val="tx"/>
                    </a:ext>
                  </a:extLst>
                </a:hlinkClick>
              </a:rPr>
              <a:t>alcoholhulp.be/effecten-van-alcohol</a:t>
            </a:r>
            <a:r>
              <a:rPr lang="fr-FR" sz="1300" u="sng" dirty="0">
                <a:solidFill>
                  <a:srgbClr val="7D7D7C"/>
                </a:solidFill>
                <a:cs typeface="Noto Sans Devanagari"/>
              </a:rPr>
              <a:t> </a:t>
            </a:r>
            <a:br>
              <a:rPr lang="fr-FR" sz="1300" u="sng" dirty="0">
                <a:solidFill>
                  <a:srgbClr val="7D7D7C"/>
                </a:solidFill>
                <a:latin typeface="+mj-lt"/>
                <a:cs typeface="Noto Sans Devanagari"/>
              </a:rPr>
            </a:br>
            <a:endParaRPr lang="fr-FR" sz="1300" u="sng" dirty="0">
              <a:solidFill>
                <a:srgbClr val="7D7D7C"/>
              </a:solidFill>
              <a:latin typeface="+mj-lt"/>
              <a:cs typeface="Noto Sans Devanagari"/>
            </a:endParaRPr>
          </a:p>
          <a:p>
            <a:r>
              <a:rPr lang="nl-BE" sz="1300" b="1" dirty="0">
                <a:solidFill>
                  <a:srgbClr val="3C8200"/>
                </a:solidFill>
                <a:latin typeface="+mj-lt"/>
              </a:rPr>
              <a:t>Werking op de hersenen rechtstreeks, op korte en op lange termijn </a:t>
            </a:r>
          </a:p>
          <a:p>
            <a:r>
              <a:rPr lang="nl-BE" sz="1300" u="sng" dirty="0">
                <a:solidFill>
                  <a:srgbClr val="7D7D7C"/>
                </a:solidFill>
                <a:cs typeface="Noto Sans Devanagari"/>
                <a:hlinkClick r:id="rId3">
                  <a:extLst>
                    <a:ext uri="{A12FA001-AC4F-418D-AE19-62706E023703}">
                      <ahyp:hlinkClr xmlns:ahyp="http://schemas.microsoft.com/office/drawing/2018/hyperlinkcolor" val="tx"/>
                    </a:ext>
                  </a:extLst>
                </a:hlinkClick>
              </a:rPr>
              <a:t>www.alcoholhulp.be/probleemgebruik-risicos</a:t>
            </a:r>
            <a:endParaRPr lang="nl-BE" sz="1300" u="sng" dirty="0">
              <a:solidFill>
                <a:srgbClr val="7D7D7C"/>
              </a:solidFill>
              <a:cs typeface="Noto Sans Devanagari"/>
            </a:endParaRPr>
          </a:p>
          <a:p>
            <a:endParaRPr lang="fr-FR" sz="1200" dirty="0">
              <a:solidFill>
                <a:srgbClr val="3C8200"/>
              </a:solidFill>
              <a:latin typeface="+mj-lt"/>
            </a:endParaRPr>
          </a:p>
          <a:p>
            <a:pPr>
              <a:lnSpc>
                <a:spcPct val="150000"/>
              </a:lnSpc>
            </a:pPr>
            <a:r>
              <a:rPr lang="nl-BE" sz="1300" b="1" dirty="0">
                <a:solidFill>
                  <a:srgbClr val="3C8200"/>
                </a:solidFill>
                <a:latin typeface="+mj-lt"/>
              </a:rPr>
              <a:t>Werking op synapsniveau: (Voorkennis: synaptische transmissie</a:t>
            </a:r>
            <a:r>
              <a:rPr lang="fr-FR" sz="1300" b="1" dirty="0">
                <a:solidFill>
                  <a:srgbClr val="3C8200"/>
                </a:solidFill>
                <a:latin typeface="+mj-lt"/>
              </a:rPr>
              <a:t>)</a:t>
            </a:r>
          </a:p>
          <a:p>
            <a:r>
              <a:rPr lang="nl-BE" sz="1300" u="sng" dirty="0">
                <a:solidFill>
                  <a:srgbClr val="7D7D7C"/>
                </a:solidFill>
                <a:cs typeface="Noto Sans Devanagari"/>
                <a:hlinkClick r:id="rId4">
                  <a:extLst>
                    <a:ext uri="{A12FA001-AC4F-418D-AE19-62706E023703}">
                      <ahyp:hlinkClr xmlns:ahyp="http://schemas.microsoft.com/office/drawing/2018/hyperlinkcolor" val="tx"/>
                    </a:ext>
                  </a:extLst>
                </a:hlinkClick>
              </a:rPr>
              <a:t>https://youtu.be/qtkE6kVACQM</a:t>
            </a:r>
            <a:br>
              <a:rPr lang="fr-FR" sz="1300" u="sng" dirty="0">
                <a:solidFill>
                  <a:srgbClr val="7D7D7C"/>
                </a:solidFill>
                <a:cs typeface="Noto Sans Devanagari"/>
              </a:rPr>
            </a:br>
            <a:endParaRPr lang="fr-FR" sz="1300" u="sng" dirty="0">
              <a:solidFill>
                <a:srgbClr val="7D7D7C"/>
              </a:solidFill>
              <a:cs typeface="Noto Sans Devanagari"/>
            </a:endParaRPr>
          </a:p>
          <a:p>
            <a:pPr>
              <a:lnSpc>
                <a:spcPct val="150000"/>
              </a:lnSpc>
            </a:pPr>
            <a:r>
              <a:rPr lang="nl-BE" sz="1300" b="1" dirty="0">
                <a:solidFill>
                  <a:srgbClr val="3C8200"/>
                </a:solidFill>
                <a:latin typeface="+mj-lt"/>
              </a:rPr>
              <a:t>Effecten van alcohol op het gedrag: </a:t>
            </a:r>
          </a:p>
          <a:p>
            <a:r>
              <a:rPr lang="nl-BE" sz="1300" u="sng" dirty="0">
                <a:solidFill>
                  <a:srgbClr val="7D7D7C"/>
                </a:solidFill>
                <a:cs typeface="Noto Sans Devanagari"/>
                <a:hlinkClick r:id="rId5">
                  <a:extLst>
                    <a:ext uri="{A12FA001-AC4F-418D-AE19-62706E023703}">
                      <ahyp:hlinkClr xmlns:ahyp="http://schemas.microsoft.com/office/drawing/2018/hyperlinkcolor" val="tx"/>
                    </a:ext>
                  </a:extLst>
                </a:hlinkClick>
              </a:rPr>
              <a:t>https://youtu.be/bpv8Dtw255w</a:t>
            </a:r>
            <a:br>
              <a:rPr lang="fr-FR" sz="1300" u="sng" dirty="0">
                <a:solidFill>
                  <a:srgbClr val="7D7D7C"/>
                </a:solidFill>
                <a:latin typeface="+mj-lt"/>
                <a:cs typeface="Noto Sans Devanagari"/>
              </a:rPr>
            </a:br>
            <a:endParaRPr lang="fr-FR" sz="1300" u="sng" dirty="0">
              <a:solidFill>
                <a:srgbClr val="7D7D7C"/>
              </a:solidFill>
              <a:latin typeface="+mj-lt"/>
              <a:cs typeface="Noto Sans Devanagari"/>
            </a:endParaRPr>
          </a:p>
        </p:txBody>
      </p:sp>
      <p:sp>
        <p:nvSpPr>
          <p:cNvPr id="9" name="Rectangle 8">
            <a:extLst>
              <a:ext uri="{FF2B5EF4-FFF2-40B4-BE49-F238E27FC236}">
                <a16:creationId xmlns:a16="http://schemas.microsoft.com/office/drawing/2014/main" id="{8A606A21-7025-D2EA-0272-98BB0F76609E}"/>
              </a:ext>
            </a:extLst>
          </p:cNvPr>
          <p:cNvSpPr/>
          <p:nvPr/>
        </p:nvSpPr>
        <p:spPr>
          <a:xfrm>
            <a:off x="357602" y="1686918"/>
            <a:ext cx="11320821" cy="307777"/>
          </a:xfrm>
          <a:prstGeom prst="rect">
            <a:avLst/>
          </a:prstGeom>
        </p:spPr>
        <p:txBody>
          <a:bodyPr wrap="square">
            <a:spAutoFit/>
          </a:bodyPr>
          <a:lstStyle/>
          <a:p>
            <a:r>
              <a:rPr lang="nl-BE" sz="1400" b="1" dirty="0">
                <a:solidFill>
                  <a:srgbClr val="2F3E8B"/>
                </a:solidFill>
                <a:latin typeface="+mj-lt"/>
              </a:rPr>
              <a:t>In deze stap kunnen verbanden worden gelegd met wetenschappelijke kennis.</a:t>
            </a:r>
            <a:endParaRPr lang="fr-FR" sz="1400" b="1" dirty="0">
              <a:solidFill>
                <a:srgbClr val="2F3E8B"/>
              </a:solidFill>
              <a:latin typeface="+mj-lt"/>
            </a:endParaRPr>
          </a:p>
        </p:txBody>
      </p:sp>
      <p:pic>
        <p:nvPicPr>
          <p:cNvPr id="4" name="Image 3" descr="Une image contenant texte, Police, logo&#10;&#10;Description générée automatiquement">
            <a:extLst>
              <a:ext uri="{FF2B5EF4-FFF2-40B4-BE49-F238E27FC236}">
                <a16:creationId xmlns:a16="http://schemas.microsoft.com/office/drawing/2014/main" id="{71FD8532-BF5B-C09F-6379-4D0EA58700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11" name="Rectangle 10">
            <a:extLst>
              <a:ext uri="{FF2B5EF4-FFF2-40B4-BE49-F238E27FC236}">
                <a16:creationId xmlns:a16="http://schemas.microsoft.com/office/drawing/2014/main" id="{5F1C88F6-DF0D-29AC-E469-60966C27F575}"/>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
        <p:nvSpPr>
          <p:cNvPr id="12" name="ZoneTexte 11">
            <a:extLst>
              <a:ext uri="{FF2B5EF4-FFF2-40B4-BE49-F238E27FC236}">
                <a16:creationId xmlns:a16="http://schemas.microsoft.com/office/drawing/2014/main" id="{9AA558C2-8D0B-EA46-D44C-06A0D15223B0}"/>
              </a:ext>
            </a:extLst>
          </p:cNvPr>
          <p:cNvSpPr txBox="1"/>
          <p:nvPr/>
        </p:nvSpPr>
        <p:spPr>
          <a:xfrm>
            <a:off x="357602" y="907564"/>
            <a:ext cx="11629171" cy="461665"/>
          </a:xfrm>
          <a:prstGeom prst="rect">
            <a:avLst/>
          </a:prstGeom>
          <a:noFill/>
        </p:spPr>
        <p:txBody>
          <a:bodyPr wrap="square" rtlCol="0">
            <a:spAutoFit/>
          </a:bodyPr>
          <a:lstStyle/>
          <a:p>
            <a:r>
              <a:rPr lang="fr-BE" sz="2400" b="1" cap="all" dirty="0">
                <a:solidFill>
                  <a:srgbClr val="3C8200"/>
                </a:solidFill>
                <a:latin typeface="+mj-lt"/>
              </a:rPr>
              <a:t>STAP 3: </a:t>
            </a:r>
            <a:r>
              <a:rPr lang="nl-BE" sz="2000" cap="all" dirty="0">
                <a:solidFill>
                  <a:srgbClr val="3C8200"/>
                </a:solidFill>
                <a:cs typeface="Noto Sans Devanagari"/>
              </a:rPr>
              <a:t>WELKE GEVOLGEN HEEFT HET PROBLEEM? </a:t>
            </a:r>
            <a:endParaRPr lang="en-US" sz="2000" cap="all" dirty="0">
              <a:solidFill>
                <a:srgbClr val="3C8200"/>
              </a:solidFill>
              <a:cs typeface="Noto Sans Devanagari"/>
            </a:endParaRPr>
          </a:p>
        </p:txBody>
      </p:sp>
      <p:sp>
        <p:nvSpPr>
          <p:cNvPr id="13" name="ZoneTexte 12">
            <a:extLst>
              <a:ext uri="{FF2B5EF4-FFF2-40B4-BE49-F238E27FC236}">
                <a16:creationId xmlns:a16="http://schemas.microsoft.com/office/drawing/2014/main" id="{1B750863-31E8-882F-083F-0FDFC044E4CC}"/>
              </a:ext>
            </a:extLst>
          </p:cNvPr>
          <p:cNvSpPr txBox="1"/>
          <p:nvPr/>
        </p:nvSpPr>
        <p:spPr>
          <a:xfrm>
            <a:off x="357602" y="3214457"/>
            <a:ext cx="4832963" cy="1261884"/>
          </a:xfrm>
          <a:prstGeom prst="rect">
            <a:avLst/>
          </a:prstGeom>
          <a:noFill/>
        </p:spPr>
        <p:txBody>
          <a:bodyPr wrap="square" rtlCol="0">
            <a:spAutoFit/>
          </a:bodyPr>
          <a:lstStyle/>
          <a:p>
            <a:r>
              <a:rPr lang="nl-BE" sz="2000" dirty="0">
                <a:solidFill>
                  <a:srgbClr val="B4CC04"/>
                </a:solidFill>
                <a:latin typeface="+mj-lt"/>
                <a:cs typeface="Noto Sans Devanagari"/>
              </a:rPr>
              <a:t>Les gegeven door de leerkracht</a:t>
            </a:r>
            <a:r>
              <a:rPr lang="fr-BE" sz="2000" dirty="0">
                <a:solidFill>
                  <a:srgbClr val="B4CC04"/>
                </a:solidFill>
                <a:latin typeface="+mj-lt"/>
                <a:cs typeface="Noto Sans Devanagari"/>
              </a:rPr>
              <a:t>:</a:t>
            </a:r>
          </a:p>
          <a:p>
            <a:r>
              <a:rPr lang="nl-BE" sz="1400" b="1" dirty="0">
                <a:solidFill>
                  <a:srgbClr val="B4CC04"/>
                </a:solidFill>
                <a:latin typeface="+mj-lt"/>
              </a:rPr>
              <a:t>Zenuwstelsel, vervolg: effecten van alcohol en drugs op de aandacht, tijd, reflexen, het gezichtsvermogen, de risicoperceptie enz.</a:t>
            </a:r>
          </a:p>
          <a:p>
            <a:endParaRPr lang="nl-BE" sz="1400" b="1" dirty="0">
              <a:solidFill>
                <a:srgbClr val="B4CC04"/>
              </a:solidFill>
              <a:latin typeface="+mj-lt"/>
            </a:endParaRPr>
          </a:p>
        </p:txBody>
      </p:sp>
      <p:sp>
        <p:nvSpPr>
          <p:cNvPr id="14" name="Rectangle 13">
            <a:extLst>
              <a:ext uri="{FF2B5EF4-FFF2-40B4-BE49-F238E27FC236}">
                <a16:creationId xmlns:a16="http://schemas.microsoft.com/office/drawing/2014/main" id="{B87AB1D9-ACC2-93EC-46FC-299EAA7851AE}"/>
              </a:ext>
            </a:extLst>
          </p:cNvPr>
          <p:cNvSpPr/>
          <p:nvPr/>
        </p:nvSpPr>
        <p:spPr>
          <a:xfrm>
            <a:off x="357602" y="2285866"/>
            <a:ext cx="5317057" cy="707886"/>
          </a:xfrm>
          <a:prstGeom prst="rect">
            <a:avLst/>
          </a:prstGeom>
        </p:spPr>
        <p:txBody>
          <a:bodyPr wrap="square">
            <a:spAutoFit/>
          </a:bodyPr>
          <a:lstStyle/>
          <a:p>
            <a:r>
              <a:rPr lang="nl-BE" sz="2000" dirty="0">
                <a:solidFill>
                  <a:srgbClr val="2F3E8B"/>
                </a:solidFill>
                <a:cs typeface="Noto Sans Devanagari"/>
              </a:rPr>
              <a:t>Welke effecten heeft het op het zenuwstelsel en hoe wordt het rijgedrag beïnvloed?</a:t>
            </a:r>
          </a:p>
        </p:txBody>
      </p:sp>
    </p:spTree>
    <p:extLst>
      <p:ext uri="{BB962C8B-B14F-4D97-AF65-F5344CB8AC3E}">
        <p14:creationId xmlns:p14="http://schemas.microsoft.com/office/powerpoint/2010/main" val="2400779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D7D92-8F5F-4D66-BB13-AB32865CB21A}"/>
              </a:ext>
            </a:extLst>
          </p:cNvPr>
          <p:cNvSpPr/>
          <p:nvPr/>
        </p:nvSpPr>
        <p:spPr>
          <a:xfrm>
            <a:off x="0" y="0"/>
            <a:ext cx="12192000" cy="6858000"/>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1" name="Graphique 10">
            <a:extLst>
              <a:ext uri="{FF2B5EF4-FFF2-40B4-BE49-F238E27FC236}">
                <a16:creationId xmlns:a16="http://schemas.microsoft.com/office/drawing/2014/main" id="{1B0352B1-35EB-4FB6-5094-93EA4371BE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014" y="522314"/>
            <a:ext cx="11135019" cy="5638586"/>
          </a:xfrm>
          <a:prstGeom prst="rect">
            <a:avLst/>
          </a:prstGeom>
        </p:spPr>
      </p:pic>
      <p:pic>
        <p:nvPicPr>
          <p:cNvPr id="31" name="Image 30">
            <a:extLst>
              <a:ext uri="{FF2B5EF4-FFF2-40B4-BE49-F238E27FC236}">
                <a16:creationId xmlns:a16="http://schemas.microsoft.com/office/drawing/2014/main" id="{77739B00-A1D5-59E9-7943-90927D6F5A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709" y="3880354"/>
            <a:ext cx="11135019" cy="1150931"/>
          </a:xfrm>
          <a:prstGeom prst="rect">
            <a:avLst/>
          </a:prstGeom>
        </p:spPr>
      </p:pic>
      <p:sp>
        <p:nvSpPr>
          <p:cNvPr id="14" name="Espace réservé du numéro de diapositive 1">
            <a:extLst>
              <a:ext uri="{FF2B5EF4-FFF2-40B4-BE49-F238E27FC236}">
                <a16:creationId xmlns:a16="http://schemas.microsoft.com/office/drawing/2014/main" id="{84D0C581-B0E8-1F3C-3992-A0F42F8C174E}"/>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21</a:t>
            </a:fld>
            <a:endParaRPr lang="en-US" dirty="0">
              <a:solidFill>
                <a:srgbClr val="2F3E8B"/>
              </a:solidFill>
            </a:endParaRPr>
          </a:p>
        </p:txBody>
      </p:sp>
      <p:sp>
        <p:nvSpPr>
          <p:cNvPr id="17" name="Rectangle 16">
            <a:extLst>
              <a:ext uri="{FF2B5EF4-FFF2-40B4-BE49-F238E27FC236}">
                <a16:creationId xmlns:a16="http://schemas.microsoft.com/office/drawing/2014/main" id="{B747C448-9675-CDA7-82E4-B014540F184B}"/>
              </a:ext>
            </a:extLst>
          </p:cNvPr>
          <p:cNvSpPr/>
          <p:nvPr/>
        </p:nvSpPr>
        <p:spPr>
          <a:xfrm>
            <a:off x="357602" y="1686920"/>
            <a:ext cx="11320821" cy="400110"/>
          </a:xfrm>
          <a:prstGeom prst="rect">
            <a:avLst/>
          </a:prstGeom>
        </p:spPr>
        <p:txBody>
          <a:bodyPr wrap="square">
            <a:spAutoFit/>
          </a:bodyPr>
          <a:lstStyle/>
          <a:p>
            <a:pPr marL="714375">
              <a:tabLst>
                <a:tab pos="717550" algn="l"/>
              </a:tabLst>
            </a:pPr>
            <a:r>
              <a:rPr lang="nl-BE" sz="2000" dirty="0">
                <a:solidFill>
                  <a:srgbClr val="2F3E8B"/>
                </a:solidFill>
                <a:latin typeface="+mj-lt"/>
              </a:rPr>
              <a:t>Drugsdelicten in het verkeer</a:t>
            </a:r>
            <a:endParaRPr lang="nl-BE" sz="2000" dirty="0">
              <a:solidFill>
                <a:srgbClr val="2F3E8B"/>
              </a:solidFill>
              <a:latin typeface="+mj-lt"/>
              <a:cs typeface="Noto Sans Devanagari"/>
            </a:endParaRPr>
          </a:p>
        </p:txBody>
      </p:sp>
      <p:sp>
        <p:nvSpPr>
          <p:cNvPr id="18" name="ZoneTexte 17">
            <a:extLst>
              <a:ext uri="{FF2B5EF4-FFF2-40B4-BE49-F238E27FC236}">
                <a16:creationId xmlns:a16="http://schemas.microsoft.com/office/drawing/2014/main" id="{563902DE-7F7E-B8A5-F97A-60D5899E7E4A}"/>
              </a:ext>
            </a:extLst>
          </p:cNvPr>
          <p:cNvSpPr txBox="1"/>
          <p:nvPr/>
        </p:nvSpPr>
        <p:spPr>
          <a:xfrm>
            <a:off x="357602" y="2221085"/>
            <a:ext cx="11294041" cy="1938992"/>
          </a:xfrm>
          <a:prstGeom prst="rect">
            <a:avLst/>
          </a:prstGeom>
          <a:noFill/>
        </p:spPr>
        <p:txBody>
          <a:bodyPr wrap="square" rtlCol="0">
            <a:spAutoFit/>
          </a:bodyPr>
          <a:lstStyle/>
          <a:p>
            <a:pPr marL="717550"/>
            <a:r>
              <a:rPr lang="nl-BE" sz="1200" cap="all" dirty="0">
                <a:solidFill>
                  <a:srgbClr val="3C8200"/>
                </a:solidFill>
              </a:rPr>
              <a:t>BELANGRIJK:</a:t>
            </a:r>
            <a:r>
              <a:rPr lang="fr-BE" sz="1200" cap="all" dirty="0">
                <a:solidFill>
                  <a:srgbClr val="3C8200"/>
                </a:solidFill>
              </a:rPr>
              <a:t> 	</a:t>
            </a:r>
            <a:r>
              <a:rPr lang="nl-BE" sz="1600" b="1" dirty="0">
                <a:solidFill>
                  <a:srgbClr val="3C8200"/>
                </a:solidFill>
                <a:latin typeface="+mj-lt"/>
              </a:rPr>
              <a:t>De hoeveelheid alcohol die wordt geabsorbeerd, blijft hetzelfde, of deze nu verdund is of niet 		</a:t>
            </a:r>
            <a:r>
              <a:rPr lang="fr-BE" sz="1300" dirty="0">
                <a:solidFill>
                  <a:srgbClr val="7D7D7C"/>
                </a:solidFill>
                <a:cs typeface="Noto Sans Devanagari"/>
              </a:rPr>
              <a:t>	</a:t>
            </a:r>
            <a:r>
              <a:rPr lang="nl-BE" sz="1300" dirty="0">
                <a:solidFill>
                  <a:srgbClr val="7D7D7C"/>
                </a:solidFill>
                <a:cs typeface="Noto Sans Devanagari"/>
              </a:rPr>
              <a:t>(frisdrank, sap, </a:t>
            </a:r>
            <a:r>
              <a:rPr lang="nl-BE" sz="1300" dirty="0" err="1">
                <a:solidFill>
                  <a:srgbClr val="7D7D7C"/>
                </a:solidFill>
                <a:cs typeface="Noto Sans Devanagari"/>
              </a:rPr>
              <a:t>energiedrank</a:t>
            </a:r>
            <a:r>
              <a:rPr lang="nl-BE" sz="1300" dirty="0">
                <a:solidFill>
                  <a:srgbClr val="7D7D7C"/>
                </a:solidFill>
                <a:cs typeface="Noto Sans Devanagari"/>
              </a:rPr>
              <a:t>, ijsblokjes, enz.): ongeveer 10 g alcohol per "bar maat".</a:t>
            </a:r>
            <a:r>
              <a:rPr lang="nl-BE" sz="1800" dirty="0">
                <a:effectLst/>
                <a:latin typeface="Calibri" panose="020F0502020204030204" pitchFamily="34" charset="0"/>
                <a:ea typeface="Calibri" panose="020F0502020204030204" pitchFamily="34" charset="0"/>
              </a:rPr>
              <a:t> </a:t>
            </a:r>
            <a:r>
              <a:rPr lang="fr-BE" sz="1300" dirty="0">
                <a:solidFill>
                  <a:srgbClr val="7D7D7C"/>
                </a:solidFill>
                <a:cs typeface="Noto Sans Devanagari"/>
              </a:rPr>
              <a:t> </a:t>
            </a:r>
          </a:p>
          <a:p>
            <a:pPr marL="1612900"/>
            <a:r>
              <a:rPr lang="fr-BE" sz="1600" dirty="0">
                <a:solidFill>
                  <a:srgbClr val="3C8200"/>
                </a:solidFill>
                <a:latin typeface="+mj-lt"/>
              </a:rPr>
              <a:t>	</a:t>
            </a:r>
            <a:r>
              <a:rPr lang="nl-BE" sz="1600" b="1" dirty="0">
                <a:solidFill>
                  <a:srgbClr val="3C8200"/>
                </a:solidFill>
                <a:latin typeface="+mj-lt"/>
              </a:rPr>
              <a:t>Elk gedronken glas verhoogt uw alcoholpromillage gemiddeld van 0,20‰ tot 0,25‰.</a:t>
            </a:r>
            <a:endParaRPr lang="fr-BE" sz="1600" b="1" dirty="0">
              <a:solidFill>
                <a:srgbClr val="3C8200"/>
              </a:solidFill>
              <a:latin typeface="+mj-lt"/>
            </a:endParaRPr>
          </a:p>
          <a:p>
            <a:pPr marL="1612900"/>
            <a:r>
              <a:rPr lang="fr-BE" sz="1600" dirty="0">
                <a:solidFill>
                  <a:srgbClr val="3C8200"/>
                </a:solidFill>
                <a:latin typeface="+mj-lt"/>
              </a:rPr>
              <a:t>	</a:t>
            </a:r>
            <a:r>
              <a:rPr lang="nl-BE" sz="1600" dirty="0">
                <a:solidFill>
                  <a:srgbClr val="3C8200"/>
                </a:solidFill>
                <a:latin typeface="+mj-lt"/>
              </a:rPr>
              <a:t>Het alcoholpromillage bereikt zijn hoogste niveau pas één uur na het laatste glas.</a:t>
            </a:r>
            <a:endParaRPr lang="fr-BE" sz="1600" dirty="0">
              <a:solidFill>
                <a:srgbClr val="3C8200"/>
              </a:solidFill>
              <a:latin typeface="+mj-lt"/>
            </a:endParaRPr>
          </a:p>
          <a:p>
            <a:pPr marL="717550"/>
            <a:endParaRPr lang="fr-BE" sz="1200" cap="all" dirty="0">
              <a:solidFill>
                <a:srgbClr val="3C8200"/>
              </a:solidFill>
            </a:endParaRPr>
          </a:p>
          <a:p>
            <a:pPr marL="717550"/>
            <a:r>
              <a:rPr lang="fr-BE" sz="1200" cap="all" dirty="0">
                <a:solidFill>
                  <a:srgbClr val="3C8200"/>
                </a:solidFill>
              </a:rPr>
              <a:t>LET OP : 	</a:t>
            </a:r>
            <a:r>
              <a:rPr lang="nl-BE" sz="1600" b="1" dirty="0">
                <a:solidFill>
                  <a:srgbClr val="3C8200"/>
                </a:solidFill>
                <a:latin typeface="+mj-lt"/>
              </a:rPr>
              <a:t>Het suiker in frisdrank of sap maskeert de smaak van alcohol </a:t>
            </a:r>
            <a:r>
              <a:rPr lang="nl-BE" sz="1300" dirty="0">
                <a:solidFill>
                  <a:srgbClr val="3C8200"/>
                </a:solidFill>
                <a:cs typeface="Noto Sans Devanagari"/>
              </a:rPr>
              <a:t>en kan ertoe leiden dat u in grotere 			hoeveelheden drinkt.</a:t>
            </a:r>
            <a:endParaRPr lang="fr-BE" sz="1300" dirty="0">
              <a:solidFill>
                <a:srgbClr val="3C8200"/>
              </a:solidFill>
              <a:cs typeface="Noto Sans Devanagari"/>
            </a:endParaRPr>
          </a:p>
          <a:p>
            <a:pPr marL="717550"/>
            <a:endParaRPr lang="fr-BE" sz="1300" dirty="0">
              <a:solidFill>
                <a:srgbClr val="7D7D7C"/>
              </a:solidFill>
              <a:latin typeface="+mj-lt"/>
              <a:cs typeface="Noto Sans Devanagari"/>
            </a:endParaRPr>
          </a:p>
        </p:txBody>
      </p:sp>
      <p:sp>
        <p:nvSpPr>
          <p:cNvPr id="19" name="ZoneTexte 18">
            <a:extLst>
              <a:ext uri="{FF2B5EF4-FFF2-40B4-BE49-F238E27FC236}">
                <a16:creationId xmlns:a16="http://schemas.microsoft.com/office/drawing/2014/main" id="{46953150-5EC9-14F5-B68D-B7BF39ACEE5F}"/>
              </a:ext>
            </a:extLst>
          </p:cNvPr>
          <p:cNvSpPr txBox="1"/>
          <p:nvPr/>
        </p:nvSpPr>
        <p:spPr>
          <a:xfrm>
            <a:off x="2204521" y="5033093"/>
            <a:ext cx="843321" cy="986745"/>
          </a:xfrm>
          <a:prstGeom prst="rect">
            <a:avLst/>
          </a:prstGeom>
          <a:noFill/>
        </p:spPr>
        <p:txBody>
          <a:bodyPr wrap="square" rtlCol="0">
            <a:spAutoFit/>
          </a:bodyPr>
          <a:lstStyle/>
          <a:p>
            <a:pPr algn="ctr"/>
            <a:r>
              <a:rPr lang="en-US" sz="1300" dirty="0">
                <a:solidFill>
                  <a:srgbClr val="7D7D7C"/>
                </a:solidFill>
                <a:cs typeface="Noto Sans Devanagari"/>
              </a:rPr>
              <a:t>25 cl</a:t>
            </a:r>
          </a:p>
          <a:p>
            <a:pPr algn="ctr"/>
            <a:r>
              <a:rPr lang="en-US" sz="1300" dirty="0">
                <a:solidFill>
                  <a:srgbClr val="7D7D7C"/>
                </a:solidFill>
                <a:cs typeface="Noto Sans Devanagari"/>
              </a:rPr>
              <a:t>bier</a:t>
            </a:r>
          </a:p>
          <a:p>
            <a:pPr algn="ctr">
              <a:lnSpc>
                <a:spcPct val="150000"/>
              </a:lnSpc>
            </a:pPr>
            <a:r>
              <a:rPr lang="en-US" sz="2400" b="1" dirty="0">
                <a:solidFill>
                  <a:srgbClr val="2F3E8B"/>
                </a:solidFill>
                <a:latin typeface="+mj-lt"/>
                <a:cs typeface="Noto Sans Devanagari"/>
              </a:rPr>
              <a:t>5°</a:t>
            </a:r>
            <a:endParaRPr lang="fr-BE" sz="2400" b="1" dirty="0">
              <a:solidFill>
                <a:srgbClr val="2F3E8B"/>
              </a:solidFill>
              <a:latin typeface="+mj-lt"/>
              <a:cs typeface="Noto Sans Devanagari"/>
            </a:endParaRPr>
          </a:p>
        </p:txBody>
      </p:sp>
      <p:sp>
        <p:nvSpPr>
          <p:cNvPr id="20" name="ZoneTexte 19">
            <a:extLst>
              <a:ext uri="{FF2B5EF4-FFF2-40B4-BE49-F238E27FC236}">
                <a16:creationId xmlns:a16="http://schemas.microsoft.com/office/drawing/2014/main" id="{2340D3C6-002A-B5A4-F1CA-CABFB8636972}"/>
              </a:ext>
            </a:extLst>
          </p:cNvPr>
          <p:cNvSpPr txBox="1"/>
          <p:nvPr/>
        </p:nvSpPr>
        <p:spPr>
          <a:xfrm>
            <a:off x="3410168" y="5033093"/>
            <a:ext cx="1381125" cy="986745"/>
          </a:xfrm>
          <a:prstGeom prst="rect">
            <a:avLst/>
          </a:prstGeom>
          <a:noFill/>
        </p:spPr>
        <p:txBody>
          <a:bodyPr wrap="square" rtlCol="0">
            <a:spAutoFit/>
          </a:bodyPr>
          <a:lstStyle/>
          <a:p>
            <a:pPr algn="ctr"/>
            <a:r>
              <a:rPr lang="en-US" sz="1300" dirty="0">
                <a:solidFill>
                  <a:srgbClr val="7D7D7C"/>
                </a:solidFill>
                <a:cs typeface="Noto Sans Devanagari"/>
              </a:rPr>
              <a:t>10 cl</a:t>
            </a:r>
          </a:p>
          <a:p>
            <a:pPr algn="ctr"/>
            <a:r>
              <a:rPr lang="en-US" sz="1300" dirty="0">
                <a:solidFill>
                  <a:srgbClr val="7D7D7C"/>
                </a:solidFill>
                <a:cs typeface="Noto Sans Devanagari"/>
              </a:rPr>
              <a:t>champagne</a:t>
            </a:r>
          </a:p>
          <a:p>
            <a:pPr algn="ctr">
              <a:lnSpc>
                <a:spcPct val="150000"/>
              </a:lnSpc>
            </a:pPr>
            <a:r>
              <a:rPr lang="en-US" sz="2400" b="1" dirty="0">
                <a:solidFill>
                  <a:srgbClr val="2F3E8B"/>
                </a:solidFill>
                <a:latin typeface="+mj-lt"/>
                <a:cs typeface="Noto Sans Devanagari"/>
              </a:rPr>
              <a:t>12°</a:t>
            </a:r>
            <a:endParaRPr lang="fr-BE" sz="2400" b="1" dirty="0">
              <a:solidFill>
                <a:srgbClr val="2F3E8B"/>
              </a:solidFill>
              <a:latin typeface="+mj-lt"/>
              <a:cs typeface="Noto Sans Devanagari"/>
            </a:endParaRPr>
          </a:p>
        </p:txBody>
      </p:sp>
      <p:sp>
        <p:nvSpPr>
          <p:cNvPr id="21" name="ZoneTexte 20">
            <a:extLst>
              <a:ext uri="{FF2B5EF4-FFF2-40B4-BE49-F238E27FC236}">
                <a16:creationId xmlns:a16="http://schemas.microsoft.com/office/drawing/2014/main" id="{126D0106-C749-4788-57B0-F0B52EF160B7}"/>
              </a:ext>
            </a:extLst>
          </p:cNvPr>
          <p:cNvSpPr txBox="1"/>
          <p:nvPr/>
        </p:nvSpPr>
        <p:spPr>
          <a:xfrm>
            <a:off x="7925018" y="5033093"/>
            <a:ext cx="1657350" cy="925253"/>
          </a:xfrm>
          <a:prstGeom prst="rect">
            <a:avLst/>
          </a:prstGeom>
          <a:noFill/>
        </p:spPr>
        <p:txBody>
          <a:bodyPr wrap="square" rtlCol="0">
            <a:spAutoFit/>
          </a:bodyPr>
          <a:lstStyle/>
          <a:p>
            <a:pPr algn="ctr"/>
            <a:r>
              <a:rPr lang="en-US" sz="1300" dirty="0">
                <a:solidFill>
                  <a:srgbClr val="7D7D7C"/>
                </a:solidFill>
                <a:cs typeface="Noto Sans Devanagari"/>
              </a:rPr>
              <a:t>3 cl </a:t>
            </a:r>
            <a:r>
              <a:rPr lang="nl-BE" sz="1300" dirty="0">
                <a:solidFill>
                  <a:srgbClr val="7D7D7C"/>
                </a:solidFill>
                <a:cs typeface="Noto Sans Devanagari"/>
              </a:rPr>
              <a:t>sterke drank</a:t>
            </a:r>
            <a:endParaRPr lang="en-US" sz="1300" dirty="0">
              <a:solidFill>
                <a:srgbClr val="7D7D7C"/>
              </a:solidFill>
              <a:cs typeface="Noto Sans Devanagari"/>
            </a:endParaRPr>
          </a:p>
          <a:p>
            <a:pPr algn="ctr"/>
            <a:r>
              <a:rPr lang="en-US" sz="900" dirty="0">
                <a:solidFill>
                  <a:srgbClr val="7D7D7C"/>
                </a:solidFill>
                <a:cs typeface="Noto Sans Devanagari"/>
              </a:rPr>
              <a:t>(whisky, vodka, rhum, gin…)</a:t>
            </a:r>
          </a:p>
          <a:p>
            <a:pPr algn="ctr">
              <a:lnSpc>
                <a:spcPct val="150000"/>
              </a:lnSpc>
            </a:pPr>
            <a:r>
              <a:rPr lang="en-US" sz="2400" b="1" dirty="0">
                <a:solidFill>
                  <a:srgbClr val="2F3E8B"/>
                </a:solidFill>
                <a:latin typeface="+mj-lt"/>
                <a:cs typeface="Noto Sans Devanagari"/>
              </a:rPr>
              <a:t>40°</a:t>
            </a:r>
            <a:endParaRPr lang="fr-BE" sz="2400" b="1" dirty="0">
              <a:solidFill>
                <a:srgbClr val="2F3E8B"/>
              </a:solidFill>
              <a:latin typeface="+mj-lt"/>
              <a:cs typeface="Noto Sans Devanagari"/>
            </a:endParaRPr>
          </a:p>
        </p:txBody>
      </p:sp>
      <p:sp>
        <p:nvSpPr>
          <p:cNvPr id="22" name="ZoneTexte 21">
            <a:extLst>
              <a:ext uri="{FF2B5EF4-FFF2-40B4-BE49-F238E27FC236}">
                <a16:creationId xmlns:a16="http://schemas.microsoft.com/office/drawing/2014/main" id="{7A8042F7-6B3E-2001-3643-9652B9FEC20B}"/>
              </a:ext>
            </a:extLst>
          </p:cNvPr>
          <p:cNvSpPr txBox="1"/>
          <p:nvPr/>
        </p:nvSpPr>
        <p:spPr>
          <a:xfrm>
            <a:off x="6364782" y="5033093"/>
            <a:ext cx="1657350" cy="925253"/>
          </a:xfrm>
          <a:prstGeom prst="rect">
            <a:avLst/>
          </a:prstGeom>
          <a:noFill/>
        </p:spPr>
        <p:txBody>
          <a:bodyPr wrap="square" rtlCol="0">
            <a:spAutoFit/>
          </a:bodyPr>
          <a:lstStyle/>
          <a:p>
            <a:pPr algn="ctr"/>
            <a:r>
              <a:rPr lang="en-US" sz="1300" dirty="0">
                <a:solidFill>
                  <a:srgbClr val="7D7D7C"/>
                </a:solidFill>
                <a:cs typeface="Noto Sans Devanagari"/>
              </a:rPr>
              <a:t>7 cl </a:t>
            </a:r>
            <a:r>
              <a:rPr lang="nl-BE" sz="1300" dirty="0">
                <a:solidFill>
                  <a:srgbClr val="7D7D7C"/>
                </a:solidFill>
                <a:cs typeface="Noto Sans Devanagari"/>
              </a:rPr>
              <a:t>aperitief</a:t>
            </a:r>
            <a:endParaRPr lang="en-US" sz="1300" dirty="0">
              <a:solidFill>
                <a:srgbClr val="7D7D7C"/>
              </a:solidFill>
              <a:cs typeface="Noto Sans Devanagari"/>
            </a:endParaRPr>
          </a:p>
          <a:p>
            <a:pPr algn="ctr"/>
            <a:r>
              <a:rPr lang="en-US" sz="900" dirty="0">
                <a:solidFill>
                  <a:srgbClr val="7D7D7C"/>
                </a:solidFill>
                <a:cs typeface="Noto Sans Devanagari"/>
              </a:rPr>
              <a:t>(Porto, Vermouth, </a:t>
            </a:r>
            <a:r>
              <a:rPr lang="en-US" sz="900" dirty="0" err="1">
                <a:solidFill>
                  <a:srgbClr val="7D7D7C"/>
                </a:solidFill>
                <a:cs typeface="Noto Sans Devanagari"/>
              </a:rPr>
              <a:t>Pineau</a:t>
            </a:r>
            <a:r>
              <a:rPr lang="en-US" sz="900" dirty="0">
                <a:solidFill>
                  <a:srgbClr val="7D7D7C"/>
                </a:solidFill>
                <a:cs typeface="Noto Sans Devanagari"/>
              </a:rPr>
              <a:t>…)</a:t>
            </a:r>
          </a:p>
          <a:p>
            <a:pPr algn="ctr">
              <a:lnSpc>
                <a:spcPct val="150000"/>
              </a:lnSpc>
            </a:pPr>
            <a:r>
              <a:rPr lang="en-US" sz="2400" b="1" dirty="0">
                <a:solidFill>
                  <a:srgbClr val="2F3E8B"/>
                </a:solidFill>
                <a:latin typeface="+mj-lt"/>
                <a:cs typeface="Noto Sans Devanagari"/>
              </a:rPr>
              <a:t>18°</a:t>
            </a:r>
            <a:endParaRPr lang="fr-BE" sz="2400" b="1" dirty="0">
              <a:solidFill>
                <a:srgbClr val="2F3E8B"/>
              </a:solidFill>
              <a:latin typeface="+mj-lt"/>
              <a:cs typeface="Noto Sans Devanagari"/>
            </a:endParaRPr>
          </a:p>
        </p:txBody>
      </p:sp>
      <p:sp>
        <p:nvSpPr>
          <p:cNvPr id="23" name="ZoneTexte 22">
            <a:extLst>
              <a:ext uri="{FF2B5EF4-FFF2-40B4-BE49-F238E27FC236}">
                <a16:creationId xmlns:a16="http://schemas.microsoft.com/office/drawing/2014/main" id="{766BD6EA-278E-7B2B-AF2D-4ECFB51B2A6E}"/>
              </a:ext>
            </a:extLst>
          </p:cNvPr>
          <p:cNvSpPr txBox="1"/>
          <p:nvPr/>
        </p:nvSpPr>
        <p:spPr>
          <a:xfrm>
            <a:off x="4876680" y="5033093"/>
            <a:ext cx="1657350" cy="986745"/>
          </a:xfrm>
          <a:prstGeom prst="rect">
            <a:avLst/>
          </a:prstGeom>
          <a:noFill/>
        </p:spPr>
        <p:txBody>
          <a:bodyPr wrap="square" rtlCol="0">
            <a:spAutoFit/>
          </a:bodyPr>
          <a:lstStyle/>
          <a:p>
            <a:pPr algn="ctr"/>
            <a:r>
              <a:rPr lang="en-US" sz="1300" dirty="0">
                <a:solidFill>
                  <a:srgbClr val="7D7D7C"/>
                </a:solidFill>
                <a:cs typeface="Noto Sans Devanagari"/>
              </a:rPr>
              <a:t>10 cl </a:t>
            </a:r>
          </a:p>
          <a:p>
            <a:pPr algn="ctr"/>
            <a:r>
              <a:rPr lang="en-US" sz="1300" dirty="0" err="1">
                <a:solidFill>
                  <a:srgbClr val="7D7D7C"/>
                </a:solidFill>
                <a:cs typeface="Noto Sans Devanagari"/>
              </a:rPr>
              <a:t>wijn</a:t>
            </a:r>
            <a:endParaRPr lang="en-US" sz="1300" dirty="0">
              <a:solidFill>
                <a:srgbClr val="7D7D7C"/>
              </a:solidFill>
              <a:cs typeface="Noto Sans Devanagari"/>
            </a:endParaRPr>
          </a:p>
          <a:p>
            <a:pPr algn="ctr">
              <a:lnSpc>
                <a:spcPct val="150000"/>
              </a:lnSpc>
            </a:pPr>
            <a:r>
              <a:rPr lang="en-US" sz="2400" b="1" dirty="0">
                <a:solidFill>
                  <a:srgbClr val="2F3E8B"/>
                </a:solidFill>
                <a:latin typeface="+mj-lt"/>
                <a:cs typeface="Noto Sans Devanagari"/>
              </a:rPr>
              <a:t>12°</a:t>
            </a:r>
            <a:endParaRPr lang="fr-BE" sz="2400" b="1" dirty="0">
              <a:solidFill>
                <a:srgbClr val="2F3E8B"/>
              </a:solidFill>
              <a:latin typeface="+mj-lt"/>
              <a:cs typeface="Noto Sans Devanagari"/>
            </a:endParaRPr>
          </a:p>
        </p:txBody>
      </p:sp>
      <p:sp>
        <p:nvSpPr>
          <p:cNvPr id="24" name="ZoneTexte 23">
            <a:extLst>
              <a:ext uri="{FF2B5EF4-FFF2-40B4-BE49-F238E27FC236}">
                <a16:creationId xmlns:a16="http://schemas.microsoft.com/office/drawing/2014/main" id="{962E5FC4-3D0A-82D3-3DB8-E781AC687765}"/>
              </a:ext>
            </a:extLst>
          </p:cNvPr>
          <p:cNvSpPr txBox="1"/>
          <p:nvPr/>
        </p:nvSpPr>
        <p:spPr>
          <a:xfrm>
            <a:off x="2719605" y="4075812"/>
            <a:ext cx="1381125" cy="835934"/>
          </a:xfrm>
          <a:prstGeom prst="rect">
            <a:avLst/>
          </a:prstGeom>
          <a:noFill/>
        </p:spPr>
        <p:txBody>
          <a:bodyPr wrap="square" rtlCol="0">
            <a:spAutoFit/>
          </a:bodyPr>
          <a:lstStyle/>
          <a:p>
            <a:pPr algn="ctr">
              <a:lnSpc>
                <a:spcPct val="150000"/>
              </a:lnSpc>
            </a:pPr>
            <a:r>
              <a:rPr lang="en-US" sz="3600" dirty="0">
                <a:solidFill>
                  <a:srgbClr val="2F3E8B"/>
                </a:solidFill>
                <a:latin typeface="+mj-lt"/>
                <a:cs typeface="Noto Sans Devanagari"/>
              </a:rPr>
              <a:t>=</a:t>
            </a:r>
            <a:endParaRPr lang="fr-BE" sz="3600" dirty="0">
              <a:solidFill>
                <a:srgbClr val="2F3E8B"/>
              </a:solidFill>
              <a:latin typeface="+mj-lt"/>
              <a:cs typeface="Noto Sans Devanagari"/>
            </a:endParaRPr>
          </a:p>
        </p:txBody>
      </p:sp>
      <p:sp>
        <p:nvSpPr>
          <p:cNvPr id="25" name="ZoneTexte 24">
            <a:extLst>
              <a:ext uri="{FF2B5EF4-FFF2-40B4-BE49-F238E27FC236}">
                <a16:creationId xmlns:a16="http://schemas.microsoft.com/office/drawing/2014/main" id="{876AE80D-C716-5113-D023-7B7C4B60398E}"/>
              </a:ext>
            </a:extLst>
          </p:cNvPr>
          <p:cNvSpPr txBox="1"/>
          <p:nvPr/>
        </p:nvSpPr>
        <p:spPr>
          <a:xfrm>
            <a:off x="4186117" y="4075812"/>
            <a:ext cx="1381125" cy="835934"/>
          </a:xfrm>
          <a:prstGeom prst="rect">
            <a:avLst/>
          </a:prstGeom>
          <a:noFill/>
        </p:spPr>
        <p:txBody>
          <a:bodyPr wrap="square" rtlCol="0">
            <a:spAutoFit/>
          </a:bodyPr>
          <a:lstStyle/>
          <a:p>
            <a:pPr algn="ctr">
              <a:lnSpc>
                <a:spcPct val="150000"/>
              </a:lnSpc>
            </a:pPr>
            <a:r>
              <a:rPr lang="en-US" sz="3600" dirty="0">
                <a:solidFill>
                  <a:srgbClr val="2F3E8B"/>
                </a:solidFill>
                <a:latin typeface="+mj-lt"/>
                <a:cs typeface="Noto Sans Devanagari"/>
              </a:rPr>
              <a:t>=</a:t>
            </a:r>
            <a:endParaRPr lang="fr-BE" sz="3600" dirty="0">
              <a:solidFill>
                <a:srgbClr val="2F3E8B"/>
              </a:solidFill>
              <a:latin typeface="+mj-lt"/>
              <a:cs typeface="Noto Sans Devanagari"/>
            </a:endParaRPr>
          </a:p>
        </p:txBody>
      </p:sp>
      <p:sp>
        <p:nvSpPr>
          <p:cNvPr id="26" name="ZoneTexte 25">
            <a:extLst>
              <a:ext uri="{FF2B5EF4-FFF2-40B4-BE49-F238E27FC236}">
                <a16:creationId xmlns:a16="http://schemas.microsoft.com/office/drawing/2014/main" id="{CF64C61F-A804-42BC-84CD-752779F91037}"/>
              </a:ext>
            </a:extLst>
          </p:cNvPr>
          <p:cNvSpPr txBox="1"/>
          <p:nvPr/>
        </p:nvSpPr>
        <p:spPr>
          <a:xfrm>
            <a:off x="5767943" y="4075812"/>
            <a:ext cx="1381125" cy="835934"/>
          </a:xfrm>
          <a:prstGeom prst="rect">
            <a:avLst/>
          </a:prstGeom>
          <a:noFill/>
        </p:spPr>
        <p:txBody>
          <a:bodyPr wrap="square" rtlCol="0">
            <a:spAutoFit/>
          </a:bodyPr>
          <a:lstStyle/>
          <a:p>
            <a:pPr algn="ctr">
              <a:lnSpc>
                <a:spcPct val="150000"/>
              </a:lnSpc>
            </a:pPr>
            <a:r>
              <a:rPr lang="en-US" sz="3600" dirty="0">
                <a:solidFill>
                  <a:srgbClr val="2F3E8B"/>
                </a:solidFill>
                <a:latin typeface="+mj-lt"/>
                <a:cs typeface="Noto Sans Devanagari"/>
              </a:rPr>
              <a:t>=</a:t>
            </a:r>
            <a:endParaRPr lang="fr-BE" sz="3600" dirty="0">
              <a:solidFill>
                <a:srgbClr val="2F3E8B"/>
              </a:solidFill>
              <a:latin typeface="+mj-lt"/>
              <a:cs typeface="Noto Sans Devanagari"/>
            </a:endParaRPr>
          </a:p>
        </p:txBody>
      </p:sp>
      <p:sp>
        <p:nvSpPr>
          <p:cNvPr id="27" name="ZoneTexte 26">
            <a:extLst>
              <a:ext uri="{FF2B5EF4-FFF2-40B4-BE49-F238E27FC236}">
                <a16:creationId xmlns:a16="http://schemas.microsoft.com/office/drawing/2014/main" id="{4ADF9ECA-2DCE-E76D-95D5-CC132737DEB5}"/>
              </a:ext>
            </a:extLst>
          </p:cNvPr>
          <p:cNvSpPr txBox="1"/>
          <p:nvPr/>
        </p:nvSpPr>
        <p:spPr>
          <a:xfrm>
            <a:off x="7234455" y="4075812"/>
            <a:ext cx="1381125" cy="835934"/>
          </a:xfrm>
          <a:prstGeom prst="rect">
            <a:avLst/>
          </a:prstGeom>
          <a:noFill/>
        </p:spPr>
        <p:txBody>
          <a:bodyPr wrap="square" rtlCol="0">
            <a:spAutoFit/>
          </a:bodyPr>
          <a:lstStyle/>
          <a:p>
            <a:pPr algn="ctr">
              <a:lnSpc>
                <a:spcPct val="150000"/>
              </a:lnSpc>
            </a:pPr>
            <a:r>
              <a:rPr lang="en-US" sz="3600" dirty="0">
                <a:solidFill>
                  <a:srgbClr val="2F3E8B"/>
                </a:solidFill>
                <a:latin typeface="+mj-lt"/>
                <a:cs typeface="Noto Sans Devanagari"/>
              </a:rPr>
              <a:t>=</a:t>
            </a:r>
            <a:endParaRPr lang="fr-BE" sz="3600" dirty="0">
              <a:solidFill>
                <a:srgbClr val="2F3E8B"/>
              </a:solidFill>
              <a:latin typeface="+mj-lt"/>
              <a:cs typeface="Noto Sans Devanagari"/>
            </a:endParaRPr>
          </a:p>
        </p:txBody>
      </p:sp>
      <p:sp>
        <p:nvSpPr>
          <p:cNvPr id="28" name="Rectangle 27">
            <a:extLst>
              <a:ext uri="{FF2B5EF4-FFF2-40B4-BE49-F238E27FC236}">
                <a16:creationId xmlns:a16="http://schemas.microsoft.com/office/drawing/2014/main" id="{59704865-DE02-4D91-DFF6-C9078BA927A2}"/>
              </a:ext>
            </a:extLst>
          </p:cNvPr>
          <p:cNvSpPr/>
          <p:nvPr/>
        </p:nvSpPr>
        <p:spPr>
          <a:xfrm>
            <a:off x="526966" y="913374"/>
            <a:ext cx="11135019" cy="400110"/>
          </a:xfrm>
          <a:prstGeom prst="rect">
            <a:avLst/>
          </a:prstGeom>
        </p:spPr>
        <p:txBody>
          <a:bodyPr wrap="square">
            <a:spAutoFit/>
          </a:bodyPr>
          <a:lstStyle/>
          <a:p>
            <a:pPr algn="ctr"/>
            <a:r>
              <a:rPr lang="nl-BE" sz="2000" b="1" dirty="0">
                <a:solidFill>
                  <a:srgbClr val="B4CC04"/>
                </a:solidFill>
                <a:cs typeface="Noto Sans Devanagari"/>
              </a:rPr>
              <a:t>Voorbeeld van informatie die aan de leerlingen kan worden verstrekt</a:t>
            </a:r>
            <a:endParaRPr lang="fr-BE" sz="2000" b="1" dirty="0">
              <a:solidFill>
                <a:srgbClr val="B4CC04"/>
              </a:solidFill>
              <a:cs typeface="Noto Sans Devanagari"/>
            </a:endParaRPr>
          </a:p>
        </p:txBody>
      </p:sp>
      <p:sp>
        <p:nvSpPr>
          <p:cNvPr id="3" name="Rectangle 2">
            <a:extLst>
              <a:ext uri="{FF2B5EF4-FFF2-40B4-BE49-F238E27FC236}">
                <a16:creationId xmlns:a16="http://schemas.microsoft.com/office/drawing/2014/main" id="{7DCD3F73-48EE-3569-A5BF-615BE289559F}"/>
              </a:ext>
            </a:extLst>
          </p:cNvPr>
          <p:cNvSpPr/>
          <p:nvPr/>
        </p:nvSpPr>
        <p:spPr>
          <a:xfrm>
            <a:off x="311425" y="149301"/>
            <a:ext cx="11775855" cy="246221"/>
          </a:xfrm>
          <a:prstGeom prst="rect">
            <a:avLst/>
          </a:prstGeom>
        </p:spPr>
        <p:txBody>
          <a:bodyPr wrap="square">
            <a:spAutoFit/>
          </a:bodyPr>
          <a:lstStyle/>
          <a:p>
            <a:pPr algn="r"/>
            <a:r>
              <a:rPr lang="nl-BE" sz="1000" spc="-50" dirty="0">
                <a:solidFill>
                  <a:schemeClr val="bg1"/>
                </a:solidFill>
              </a:rPr>
              <a:t>Een onderzoek over het gebruik van psychotrope drugs en verkeersveiligheid</a:t>
            </a:r>
          </a:p>
        </p:txBody>
      </p:sp>
      <p:pic>
        <p:nvPicPr>
          <p:cNvPr id="4" name="Image 3" descr="Une image contenant texte, Police, capture d’écran, blanc&#10;&#10;Description générée automatiquement">
            <a:extLst>
              <a:ext uri="{FF2B5EF4-FFF2-40B4-BE49-F238E27FC236}">
                <a16:creationId xmlns:a16="http://schemas.microsoft.com/office/drawing/2014/main" id="{0A10ECF1-6073-AAE2-4A5E-8D42B9348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1119" y="6287680"/>
            <a:ext cx="1878382" cy="443794"/>
          </a:xfrm>
          <a:prstGeom prst="rect">
            <a:avLst/>
          </a:prstGeom>
        </p:spPr>
      </p:pic>
    </p:spTree>
    <p:extLst>
      <p:ext uri="{BB962C8B-B14F-4D97-AF65-F5344CB8AC3E}">
        <p14:creationId xmlns:p14="http://schemas.microsoft.com/office/powerpoint/2010/main" val="2807068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hlinkClick r:id="rId2"/>
            <a:extLst>
              <a:ext uri="{FF2B5EF4-FFF2-40B4-BE49-F238E27FC236}">
                <a16:creationId xmlns:a16="http://schemas.microsoft.com/office/drawing/2014/main" id="{8A1D3C6E-7F69-123E-5C81-09520F935A86}"/>
              </a:ext>
            </a:extLst>
          </p:cNvPr>
          <p:cNvPicPr>
            <a:picLocks noChangeAspect="1"/>
          </p:cNvPicPr>
          <p:nvPr/>
        </p:nvPicPr>
        <p:blipFill>
          <a:blip r:embed="rId3"/>
          <a:stretch>
            <a:fillRect/>
          </a:stretch>
        </p:blipFill>
        <p:spPr>
          <a:xfrm>
            <a:off x="6642838" y="1561721"/>
            <a:ext cx="3097968" cy="4388715"/>
          </a:xfrm>
          <a:prstGeom prst="rect">
            <a:avLst/>
          </a:prstGeom>
          <a:effectLst>
            <a:outerShdw blurRad="50800" dist="38100" dir="2700000" algn="tl" rotWithShape="0">
              <a:prstClr val="black">
                <a:alpha val="40000"/>
              </a:prstClr>
            </a:outerShdw>
          </a:effectLst>
        </p:spPr>
      </p:pic>
      <p:sp>
        <p:nvSpPr>
          <p:cNvPr id="2" name="Espace réservé du numéro de diapositive 1">
            <a:extLst>
              <a:ext uri="{FF2B5EF4-FFF2-40B4-BE49-F238E27FC236}">
                <a16:creationId xmlns:a16="http://schemas.microsoft.com/office/drawing/2014/main" id="{96D3086C-492A-4308-A0AF-9BD628DD53D0}"/>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22</a:t>
            </a:fld>
            <a:endParaRPr lang="en-US" dirty="0">
              <a:solidFill>
                <a:srgbClr val="2F3E8B"/>
              </a:solidFill>
            </a:endParaRPr>
          </a:p>
        </p:txBody>
      </p:sp>
      <p:sp>
        <p:nvSpPr>
          <p:cNvPr id="5" name="Rectangle 4">
            <a:extLst>
              <a:ext uri="{FF2B5EF4-FFF2-40B4-BE49-F238E27FC236}">
                <a16:creationId xmlns:a16="http://schemas.microsoft.com/office/drawing/2014/main" id="{1080FDC9-B821-048F-FA9E-7F48D71C4175}"/>
              </a:ext>
            </a:extLst>
          </p:cNvPr>
          <p:cNvSpPr/>
          <p:nvPr/>
        </p:nvSpPr>
        <p:spPr>
          <a:xfrm>
            <a:off x="357602" y="1643948"/>
            <a:ext cx="6177670" cy="1046440"/>
          </a:xfrm>
          <a:prstGeom prst="rect">
            <a:avLst/>
          </a:prstGeom>
        </p:spPr>
        <p:txBody>
          <a:bodyPr wrap="square">
            <a:spAutoFit/>
          </a:bodyPr>
          <a:lstStyle/>
          <a:p>
            <a:r>
              <a:rPr lang="nl-BE" sz="1600" dirty="0">
                <a:solidFill>
                  <a:srgbClr val="3C8200"/>
                </a:solidFill>
                <a:cs typeface="Noto Sans Devanagari"/>
              </a:rPr>
              <a:t>Documentatie voor de leerkracht (vervolg):</a:t>
            </a:r>
          </a:p>
          <a:p>
            <a:endParaRPr lang="nl-BE" sz="1300" u="sng" dirty="0">
              <a:solidFill>
                <a:srgbClr val="7D7D7C"/>
              </a:solidFill>
              <a:cs typeface="Noto Sans Devanagari"/>
            </a:endParaRPr>
          </a:p>
          <a:p>
            <a:r>
              <a:rPr lang="nl-BE" sz="2000" dirty="0">
                <a:solidFill>
                  <a:srgbClr val="2F3E8B"/>
                </a:solidFill>
                <a:latin typeface="+mj-lt"/>
              </a:rPr>
              <a:t>Effecten van cannabis op het besturen van een auto</a:t>
            </a:r>
          </a:p>
          <a:p>
            <a:r>
              <a:rPr lang="nl-BE" sz="1300" u="sng" dirty="0">
                <a:solidFill>
                  <a:srgbClr val="7D7D7C"/>
                </a:solidFill>
                <a:cs typeface="Noto Sans Devanagari"/>
                <a:hlinkClick r:id="rId2">
                  <a:extLst>
                    <a:ext uri="{A12FA001-AC4F-418D-AE19-62706E023703}">
                      <ahyp:hlinkClr xmlns:ahyp="http://schemas.microsoft.com/office/drawing/2018/hyperlinkcolor" val="tx"/>
                    </a:ext>
                  </a:extLst>
                </a:hlinkClick>
              </a:rPr>
              <a:t>https://www.vad.be/catalogus/detail/dossier-middelengebruik-en-verkeer</a:t>
            </a:r>
            <a:r>
              <a:rPr lang="nl-BE" sz="1300" u="sng" dirty="0">
                <a:solidFill>
                  <a:srgbClr val="7D7D7C"/>
                </a:solidFill>
                <a:cs typeface="Noto Sans Devanagari"/>
              </a:rPr>
              <a:t> </a:t>
            </a:r>
          </a:p>
        </p:txBody>
      </p:sp>
      <p:pic>
        <p:nvPicPr>
          <p:cNvPr id="4" name="Image 3" descr="Une image contenant texte, Police, logo&#10;&#10;Description générée automatiquement">
            <a:extLst>
              <a:ext uri="{FF2B5EF4-FFF2-40B4-BE49-F238E27FC236}">
                <a16:creationId xmlns:a16="http://schemas.microsoft.com/office/drawing/2014/main" id="{74C34128-5F55-F601-9767-8ED2A3844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10" name="Rectangle 9">
            <a:extLst>
              <a:ext uri="{FF2B5EF4-FFF2-40B4-BE49-F238E27FC236}">
                <a16:creationId xmlns:a16="http://schemas.microsoft.com/office/drawing/2014/main" id="{29A03E51-C814-E28D-54D3-9EBF2FC58A06}"/>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
        <p:nvSpPr>
          <p:cNvPr id="11" name="ZoneTexte 10">
            <a:extLst>
              <a:ext uri="{FF2B5EF4-FFF2-40B4-BE49-F238E27FC236}">
                <a16:creationId xmlns:a16="http://schemas.microsoft.com/office/drawing/2014/main" id="{7E9BE4CE-D4E1-DB12-8C4F-B2757E4FDED2}"/>
              </a:ext>
            </a:extLst>
          </p:cNvPr>
          <p:cNvSpPr txBox="1"/>
          <p:nvPr/>
        </p:nvSpPr>
        <p:spPr>
          <a:xfrm>
            <a:off x="357602" y="907564"/>
            <a:ext cx="11629171" cy="461665"/>
          </a:xfrm>
          <a:prstGeom prst="rect">
            <a:avLst/>
          </a:prstGeom>
          <a:noFill/>
        </p:spPr>
        <p:txBody>
          <a:bodyPr wrap="square" rtlCol="0">
            <a:spAutoFit/>
          </a:bodyPr>
          <a:lstStyle/>
          <a:p>
            <a:r>
              <a:rPr lang="fr-BE" sz="2400" b="1" cap="all" dirty="0">
                <a:solidFill>
                  <a:srgbClr val="3C8200"/>
                </a:solidFill>
                <a:latin typeface="+mj-lt"/>
              </a:rPr>
              <a:t>STAP 3: </a:t>
            </a:r>
            <a:r>
              <a:rPr lang="nl-BE" sz="2000" cap="all" dirty="0">
                <a:solidFill>
                  <a:srgbClr val="3C8200"/>
                </a:solidFill>
                <a:cs typeface="Noto Sans Devanagari"/>
              </a:rPr>
              <a:t>WELKE GEVOLGEN HEEFT HET PROBLEEM? </a:t>
            </a:r>
            <a:endParaRPr lang="en-US" sz="2000" cap="all" dirty="0">
              <a:solidFill>
                <a:srgbClr val="3C8200"/>
              </a:solidFill>
              <a:cs typeface="Noto Sans Devanagari"/>
            </a:endParaRPr>
          </a:p>
        </p:txBody>
      </p:sp>
    </p:spTree>
    <p:extLst>
      <p:ext uri="{BB962C8B-B14F-4D97-AF65-F5344CB8AC3E}">
        <p14:creationId xmlns:p14="http://schemas.microsoft.com/office/powerpoint/2010/main" val="2827513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a:extLst>
              <a:ext uri="{FF2B5EF4-FFF2-40B4-BE49-F238E27FC236}">
                <a16:creationId xmlns:a16="http://schemas.microsoft.com/office/drawing/2014/main" id="{C0B84309-8B84-ECB6-136A-67CBB09A8937}"/>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23</a:t>
            </a:fld>
            <a:endParaRPr lang="en-US" dirty="0">
              <a:solidFill>
                <a:srgbClr val="2F3E8B"/>
              </a:solidFill>
            </a:endParaRPr>
          </a:p>
        </p:txBody>
      </p:sp>
      <p:pic>
        <p:nvPicPr>
          <p:cNvPr id="5" name="Image 4">
            <a:extLst>
              <a:ext uri="{FF2B5EF4-FFF2-40B4-BE49-F238E27FC236}">
                <a16:creationId xmlns:a16="http://schemas.microsoft.com/office/drawing/2014/main" id="{17109FCE-2509-A12F-9564-5988977E7F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308"/>
          <a:stretch/>
        </p:blipFill>
        <p:spPr>
          <a:xfrm>
            <a:off x="7600138" y="1818519"/>
            <a:ext cx="4381555" cy="3676443"/>
          </a:xfrm>
          <a:prstGeom prst="rect">
            <a:avLst/>
          </a:prstGeom>
        </p:spPr>
      </p:pic>
      <p:sp>
        <p:nvSpPr>
          <p:cNvPr id="7" name="Rectangle 6">
            <a:extLst>
              <a:ext uri="{FF2B5EF4-FFF2-40B4-BE49-F238E27FC236}">
                <a16:creationId xmlns:a16="http://schemas.microsoft.com/office/drawing/2014/main" id="{1878AEB7-3694-91FE-F343-5C3B05F760FE}"/>
              </a:ext>
            </a:extLst>
          </p:cNvPr>
          <p:cNvSpPr/>
          <p:nvPr/>
        </p:nvSpPr>
        <p:spPr>
          <a:xfrm>
            <a:off x="357601" y="1643948"/>
            <a:ext cx="6518328" cy="3262432"/>
          </a:xfrm>
          <a:prstGeom prst="rect">
            <a:avLst/>
          </a:prstGeom>
        </p:spPr>
        <p:txBody>
          <a:bodyPr wrap="square">
            <a:spAutoFit/>
          </a:bodyPr>
          <a:lstStyle/>
          <a:p>
            <a:r>
              <a:rPr lang="fr-FR" sz="1600" dirty="0">
                <a:solidFill>
                  <a:srgbClr val="3C8200"/>
                </a:solidFill>
                <a:cs typeface="Noto Sans Devanagari"/>
              </a:rPr>
              <a:t>Do</a:t>
            </a:r>
            <a:r>
              <a:rPr lang="nl-BE" sz="1600" dirty="0" err="1">
                <a:solidFill>
                  <a:srgbClr val="3C8200"/>
                </a:solidFill>
                <a:cs typeface="Noto Sans Devanagari"/>
              </a:rPr>
              <a:t>cumentatie</a:t>
            </a:r>
            <a:r>
              <a:rPr lang="nl-BE" sz="1600" dirty="0">
                <a:solidFill>
                  <a:srgbClr val="3C8200"/>
                </a:solidFill>
                <a:cs typeface="Noto Sans Devanagari"/>
              </a:rPr>
              <a:t> voor de </a:t>
            </a:r>
            <a:r>
              <a:rPr lang="nl-BE" sz="1600" dirty="0" err="1">
                <a:solidFill>
                  <a:srgbClr val="3C8200"/>
                </a:solidFill>
                <a:cs typeface="Noto Sans Devanagari"/>
              </a:rPr>
              <a:t>leerkacht</a:t>
            </a:r>
            <a:r>
              <a:rPr lang="nl-BE" sz="1600" dirty="0">
                <a:solidFill>
                  <a:srgbClr val="3C8200"/>
                </a:solidFill>
                <a:cs typeface="Noto Sans Devanagari"/>
              </a:rPr>
              <a:t>:</a:t>
            </a:r>
          </a:p>
          <a:p>
            <a:endParaRPr lang="fr-FR" sz="1300" u="sng" dirty="0">
              <a:solidFill>
                <a:srgbClr val="7D7D7C"/>
              </a:solidFill>
              <a:cs typeface="Noto Sans Devanagari"/>
            </a:endParaRPr>
          </a:p>
          <a:p>
            <a:r>
              <a:rPr lang="nl-BE" sz="2000" dirty="0">
                <a:solidFill>
                  <a:srgbClr val="2F3E8B"/>
                </a:solidFill>
                <a:latin typeface="+mj-lt"/>
              </a:rPr>
              <a:t>Effecten van cannabis op het besturen van een auto</a:t>
            </a:r>
          </a:p>
          <a:p>
            <a:endParaRPr lang="fr-FR" sz="1600" dirty="0">
              <a:solidFill>
                <a:srgbClr val="2F3E8B"/>
              </a:solidFill>
            </a:endParaRPr>
          </a:p>
          <a:p>
            <a:r>
              <a:rPr lang="nl-BE" sz="1200" b="1" dirty="0">
                <a:solidFill>
                  <a:srgbClr val="3C8200"/>
                </a:solidFill>
                <a:latin typeface="+mj-lt"/>
              </a:rPr>
              <a:t>Federale politie, Rapport Verkeersovertredingen - Brussels Hoofdstedelijk Gewest</a:t>
            </a:r>
            <a:endParaRPr lang="fr-BE" sz="1200" b="1" dirty="0">
              <a:solidFill>
                <a:srgbClr val="3C8200"/>
              </a:solidFill>
              <a:latin typeface="+mj-lt"/>
            </a:endParaRPr>
          </a:p>
          <a:p>
            <a:pPr marL="0" lvl="1"/>
            <a:r>
              <a:rPr lang="nl-BE" sz="1300" u="sng" dirty="0">
                <a:solidFill>
                  <a:srgbClr val="7D7D7C"/>
                </a:solidFill>
                <a:cs typeface="Noto Sans Devanagari"/>
                <a:hlinkClick r:id="rId3">
                  <a:extLst>
                    <a:ext uri="{A12FA001-AC4F-418D-AE19-62706E023703}">
                      <ahyp:hlinkClr xmlns:ahyp="http://schemas.microsoft.com/office/drawing/2018/hyperlinkcolor" val="tx"/>
                    </a:ext>
                  </a:extLst>
                </a:hlinkClick>
              </a:rPr>
              <a:t>https://www.politie.be/statistieken/nl/verkeer</a:t>
            </a:r>
            <a:endParaRPr lang="nl-BE" sz="1300" u="sng" dirty="0">
              <a:solidFill>
                <a:srgbClr val="7D7D7C"/>
              </a:solidFill>
              <a:cs typeface="Noto Sans Devanagari"/>
            </a:endParaRPr>
          </a:p>
          <a:p>
            <a:pPr marL="0" lvl="1"/>
            <a:endParaRPr lang="fr-BE" sz="1300" u="sng" dirty="0">
              <a:solidFill>
                <a:srgbClr val="7D7D7C"/>
              </a:solidFill>
              <a:latin typeface="Mercury Regular" panose="02000603000000020004" pitchFamily="50" charset="0"/>
              <a:cs typeface="Noto Sans Devanagari"/>
            </a:endParaRPr>
          </a:p>
          <a:p>
            <a:r>
              <a:rPr lang="fr-BE" sz="1200" b="1" dirty="0">
                <a:solidFill>
                  <a:srgbClr val="3C8200"/>
                </a:solidFill>
              </a:rPr>
              <a:t>Vias, </a:t>
            </a:r>
            <a:r>
              <a:rPr lang="nl-BE" sz="1200" b="1" dirty="0">
                <a:solidFill>
                  <a:srgbClr val="3C8200"/>
                </a:solidFill>
                <a:latin typeface="+mj-lt"/>
              </a:rPr>
              <a:t>Nationale gedragsmeting “Rijden onder invloed van alcohol” </a:t>
            </a:r>
            <a:r>
              <a:rPr lang="fr-FR" sz="1000" dirty="0">
                <a:solidFill>
                  <a:srgbClr val="3C8200"/>
                </a:solidFill>
              </a:rPr>
              <a:t>2021</a:t>
            </a:r>
            <a:r>
              <a:rPr lang="fr-FR" sz="1200" dirty="0">
                <a:solidFill>
                  <a:srgbClr val="3C8200"/>
                </a:solidFill>
              </a:rPr>
              <a:t> </a:t>
            </a:r>
            <a:r>
              <a:rPr lang="nl-BE" sz="1300" u="sng" dirty="0">
                <a:solidFill>
                  <a:srgbClr val="7D7D7C"/>
                </a:solidFill>
                <a:cs typeface="Noto Sans Devanagari"/>
              </a:rPr>
              <a:t>https://www.vias.be/nl/onderzoek/onze-publicaties/nationale-gedragsmeting-rijden-onder-invloed-van-alcohol-2021/</a:t>
            </a:r>
            <a:endParaRPr lang="fr-BE" sz="1300" u="sng" dirty="0">
              <a:solidFill>
                <a:srgbClr val="7D7D7C"/>
              </a:solidFill>
              <a:cs typeface="Noto Sans Devanagari"/>
            </a:endParaRPr>
          </a:p>
          <a:p>
            <a:pPr>
              <a:spcAft>
                <a:spcPts val="0"/>
              </a:spcAft>
            </a:pPr>
            <a:endParaRPr lang="en-GB" sz="1300" u="sng" dirty="0">
              <a:solidFill>
                <a:srgbClr val="7D7D7C"/>
              </a:solidFill>
              <a:cs typeface="Noto Sans Devanagari"/>
            </a:endParaRPr>
          </a:p>
          <a:p>
            <a:pPr>
              <a:spcAft>
                <a:spcPts val="0"/>
              </a:spcAft>
            </a:pPr>
            <a:r>
              <a:rPr lang="en-GB" sz="1200" dirty="0">
                <a:solidFill>
                  <a:srgbClr val="3C8200"/>
                </a:solidFill>
              </a:rPr>
              <a:t>SCHULZE H., SCHUMACHER M., URMEEW R., AUERBACH K., DRUID</a:t>
            </a:r>
          </a:p>
          <a:p>
            <a:pPr>
              <a:spcAft>
                <a:spcPts val="0"/>
              </a:spcAft>
            </a:pPr>
            <a:r>
              <a:rPr lang="en-GB" sz="1200" b="1" dirty="0">
                <a:solidFill>
                  <a:srgbClr val="3C8200"/>
                </a:solidFill>
                <a:latin typeface="+mj-lt"/>
              </a:rPr>
              <a:t>Final Report : Work performed, main results and recommendations </a:t>
            </a:r>
            <a:r>
              <a:rPr lang="en-GB" sz="1000" dirty="0">
                <a:solidFill>
                  <a:srgbClr val="3C8200"/>
                </a:solidFill>
              </a:rPr>
              <a:t>01/08/2012 (EN)</a:t>
            </a:r>
          </a:p>
          <a:p>
            <a:pPr>
              <a:spcAft>
                <a:spcPts val="0"/>
              </a:spcAft>
            </a:pPr>
            <a:r>
              <a:rPr lang="en-GB" sz="1300" u="sng" dirty="0">
                <a:solidFill>
                  <a:srgbClr val="7D7D7C"/>
                </a:solidFill>
                <a:cs typeface="Noto Sans Devanagari"/>
                <a:hlinkClick r:id="rId4">
                  <a:extLst>
                    <a:ext uri="{A12FA001-AC4F-418D-AE19-62706E023703}">
                      <ahyp:hlinkClr xmlns:ahyp="http://schemas.microsoft.com/office/drawing/2018/hyperlinkcolor" val="tx"/>
                    </a:ext>
                  </a:extLst>
                </a:hlinkClick>
              </a:rPr>
              <a:t>www.vias.be/fr/recherche/publications/druid-final-report-work-performed-main-results-and-recommendations</a:t>
            </a:r>
            <a:endParaRPr lang="en-GB" sz="1300" u="sng" dirty="0">
              <a:solidFill>
                <a:srgbClr val="7D7D7C"/>
              </a:solidFill>
              <a:cs typeface="Noto Sans Devanagari"/>
            </a:endParaRPr>
          </a:p>
        </p:txBody>
      </p:sp>
      <p:pic>
        <p:nvPicPr>
          <p:cNvPr id="4" name="Image 3" descr="Une image contenant texte, Police, logo&#10;&#10;Description générée automatiquement">
            <a:extLst>
              <a:ext uri="{FF2B5EF4-FFF2-40B4-BE49-F238E27FC236}">
                <a16:creationId xmlns:a16="http://schemas.microsoft.com/office/drawing/2014/main" id="{96F0E93E-1228-4CB6-A522-7DBF2DC397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6" name="Rectangle 5">
            <a:extLst>
              <a:ext uri="{FF2B5EF4-FFF2-40B4-BE49-F238E27FC236}">
                <a16:creationId xmlns:a16="http://schemas.microsoft.com/office/drawing/2014/main" id="{F3C8F6D5-5E59-05AF-C628-2D0672364807}"/>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
        <p:nvSpPr>
          <p:cNvPr id="11" name="ZoneTexte 10">
            <a:extLst>
              <a:ext uri="{FF2B5EF4-FFF2-40B4-BE49-F238E27FC236}">
                <a16:creationId xmlns:a16="http://schemas.microsoft.com/office/drawing/2014/main" id="{C9723A4B-218E-7C10-682D-1D17AD705222}"/>
              </a:ext>
            </a:extLst>
          </p:cNvPr>
          <p:cNvSpPr txBox="1"/>
          <p:nvPr/>
        </p:nvSpPr>
        <p:spPr>
          <a:xfrm>
            <a:off x="357602" y="907564"/>
            <a:ext cx="11629171" cy="461665"/>
          </a:xfrm>
          <a:prstGeom prst="rect">
            <a:avLst/>
          </a:prstGeom>
          <a:noFill/>
        </p:spPr>
        <p:txBody>
          <a:bodyPr wrap="square" rtlCol="0">
            <a:spAutoFit/>
          </a:bodyPr>
          <a:lstStyle/>
          <a:p>
            <a:r>
              <a:rPr lang="fr-BE" sz="2400" b="1" cap="all" dirty="0">
                <a:solidFill>
                  <a:srgbClr val="3C8200"/>
                </a:solidFill>
                <a:latin typeface="+mj-lt"/>
              </a:rPr>
              <a:t>STAP 3: </a:t>
            </a:r>
            <a:r>
              <a:rPr lang="nl-BE" sz="2000" cap="all" dirty="0">
                <a:solidFill>
                  <a:srgbClr val="3C8200"/>
                </a:solidFill>
                <a:cs typeface="Noto Sans Devanagari"/>
              </a:rPr>
              <a:t>WELKE GEVOLGEN HEEFT HET PROBLEEM? </a:t>
            </a:r>
            <a:endParaRPr lang="en-US" sz="2000" cap="all" dirty="0">
              <a:solidFill>
                <a:srgbClr val="3C8200"/>
              </a:solidFill>
              <a:cs typeface="Noto Sans Devanagari"/>
            </a:endParaRPr>
          </a:p>
        </p:txBody>
      </p:sp>
    </p:spTree>
    <p:extLst>
      <p:ext uri="{BB962C8B-B14F-4D97-AF65-F5344CB8AC3E}">
        <p14:creationId xmlns:p14="http://schemas.microsoft.com/office/powerpoint/2010/main" val="695120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A9AECF-E4FC-EA3D-5545-A288DD78F572}"/>
              </a:ext>
            </a:extLst>
          </p:cNvPr>
          <p:cNvSpPr/>
          <p:nvPr/>
        </p:nvSpPr>
        <p:spPr>
          <a:xfrm>
            <a:off x="0" y="-1"/>
            <a:ext cx="12192000" cy="6858001"/>
          </a:xfrm>
          <a:prstGeom prst="rect">
            <a:avLst/>
          </a:prstGeom>
          <a:solidFill>
            <a:srgbClr val="3C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Graphique 2">
            <a:extLst>
              <a:ext uri="{FF2B5EF4-FFF2-40B4-BE49-F238E27FC236}">
                <a16:creationId xmlns:a16="http://schemas.microsoft.com/office/drawing/2014/main" id="{E4961436-FAEF-2FA6-FD74-DF80443BCE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0" y="0"/>
            <a:ext cx="12204963" cy="1768415"/>
          </a:xfrm>
          <a:prstGeom prst="rect">
            <a:avLst/>
          </a:prstGeom>
        </p:spPr>
      </p:pic>
      <p:sp>
        <p:nvSpPr>
          <p:cNvPr id="4" name="Rectangle 3">
            <a:extLst>
              <a:ext uri="{FF2B5EF4-FFF2-40B4-BE49-F238E27FC236}">
                <a16:creationId xmlns:a16="http://schemas.microsoft.com/office/drawing/2014/main" id="{9D3BCFB1-799F-8077-622F-CE54E53ECF0E}"/>
              </a:ext>
            </a:extLst>
          </p:cNvPr>
          <p:cNvSpPr/>
          <p:nvPr/>
        </p:nvSpPr>
        <p:spPr>
          <a:xfrm>
            <a:off x="936644" y="4211974"/>
            <a:ext cx="11268319" cy="1755417"/>
          </a:xfrm>
          <a:prstGeom prst="rect">
            <a:avLst/>
          </a:prstGeom>
        </p:spPr>
        <p:txBody>
          <a:bodyPr wrap="square">
            <a:spAutoFit/>
          </a:bodyPr>
          <a:lstStyle/>
          <a:p>
            <a:pPr>
              <a:lnSpc>
                <a:spcPct val="150000"/>
              </a:lnSpc>
            </a:pPr>
            <a:r>
              <a:rPr lang="fr-BE" sz="4400" b="1" spc="-50" dirty="0" err="1">
                <a:solidFill>
                  <a:schemeClr val="bg1"/>
                </a:solidFill>
                <a:latin typeface="+mj-lt"/>
                <a:ea typeface="+mj-ea"/>
                <a:cs typeface="+mj-cs"/>
              </a:rPr>
              <a:t>Stap</a:t>
            </a:r>
            <a:r>
              <a:rPr lang="fr-BE" sz="4400" b="1" spc="-50" dirty="0">
                <a:solidFill>
                  <a:schemeClr val="bg1"/>
                </a:solidFill>
                <a:latin typeface="+mj-lt"/>
                <a:ea typeface="+mj-ea"/>
                <a:cs typeface="+mj-cs"/>
              </a:rPr>
              <a:t> 4.</a:t>
            </a:r>
          </a:p>
          <a:p>
            <a:pPr>
              <a:lnSpc>
                <a:spcPct val="150000"/>
              </a:lnSpc>
            </a:pPr>
            <a:r>
              <a:rPr lang="fr-BE" sz="3200" spc="-50" dirty="0">
                <a:solidFill>
                  <a:schemeClr val="bg1"/>
                </a:solidFill>
                <a:ea typeface="+mj-ea"/>
                <a:cs typeface="+mj-cs"/>
              </a:rPr>
              <a:t>Wat </a:t>
            </a:r>
            <a:r>
              <a:rPr lang="fr-BE" sz="3200" spc="-50" dirty="0" err="1">
                <a:solidFill>
                  <a:schemeClr val="bg1"/>
                </a:solidFill>
                <a:ea typeface="+mj-ea"/>
                <a:cs typeface="+mj-cs"/>
              </a:rPr>
              <a:t>zegt</a:t>
            </a:r>
            <a:r>
              <a:rPr lang="fr-BE" sz="3200" spc="-50" dirty="0">
                <a:solidFill>
                  <a:schemeClr val="bg1"/>
                </a:solidFill>
                <a:ea typeface="+mj-ea"/>
                <a:cs typeface="+mj-cs"/>
              </a:rPr>
              <a:t> de </a:t>
            </a:r>
            <a:r>
              <a:rPr lang="fr-BE" sz="3200" spc="-50" dirty="0" err="1">
                <a:solidFill>
                  <a:schemeClr val="bg1"/>
                </a:solidFill>
                <a:ea typeface="+mj-ea"/>
                <a:cs typeface="+mj-cs"/>
              </a:rPr>
              <a:t>wet</a:t>
            </a:r>
            <a:r>
              <a:rPr lang="fr-BE" sz="3200" spc="-50" dirty="0">
                <a:solidFill>
                  <a:schemeClr val="bg1"/>
                </a:solidFill>
                <a:ea typeface="+mj-ea"/>
                <a:cs typeface="+mj-cs"/>
              </a:rPr>
              <a:t>?</a:t>
            </a:r>
            <a:endParaRPr lang="nl-BE" sz="3200" dirty="0">
              <a:solidFill>
                <a:schemeClr val="bg1"/>
              </a:solidFill>
            </a:endParaRPr>
          </a:p>
        </p:txBody>
      </p:sp>
      <p:sp>
        <p:nvSpPr>
          <p:cNvPr id="6" name="Rectangle 5">
            <a:extLst>
              <a:ext uri="{FF2B5EF4-FFF2-40B4-BE49-F238E27FC236}">
                <a16:creationId xmlns:a16="http://schemas.microsoft.com/office/drawing/2014/main" id="{5CB2055E-9A75-4788-0E4B-B1BA9DDC5926}"/>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pic>
        <p:nvPicPr>
          <p:cNvPr id="8" name="Image 7" descr="Une image contenant texte, Police, capture d’écran, blanc&#10;&#10;Description générée automatiquement">
            <a:extLst>
              <a:ext uri="{FF2B5EF4-FFF2-40B4-BE49-F238E27FC236}">
                <a16:creationId xmlns:a16="http://schemas.microsoft.com/office/drawing/2014/main" id="{A6E43124-344F-9FF4-F530-86F85713C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9" y="6287680"/>
            <a:ext cx="1878382" cy="443794"/>
          </a:xfrm>
          <a:prstGeom prst="rect">
            <a:avLst/>
          </a:prstGeom>
        </p:spPr>
      </p:pic>
    </p:spTree>
    <p:extLst>
      <p:ext uri="{BB962C8B-B14F-4D97-AF65-F5344CB8AC3E}">
        <p14:creationId xmlns:p14="http://schemas.microsoft.com/office/powerpoint/2010/main" val="3338295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C3EC44D-311B-0A35-FB8A-D6D52AD53D5A}"/>
              </a:ext>
            </a:extLst>
          </p:cNvPr>
          <p:cNvSpPr txBox="1"/>
          <p:nvPr/>
        </p:nvSpPr>
        <p:spPr>
          <a:xfrm>
            <a:off x="357602" y="907564"/>
            <a:ext cx="11045504" cy="769441"/>
          </a:xfrm>
          <a:prstGeom prst="rect">
            <a:avLst/>
          </a:prstGeom>
          <a:noFill/>
        </p:spPr>
        <p:txBody>
          <a:bodyPr wrap="square" rtlCol="0">
            <a:spAutoFit/>
          </a:bodyPr>
          <a:lstStyle/>
          <a:p>
            <a:r>
              <a:rPr lang="fr-BE" sz="2400" b="1" cap="all" dirty="0">
                <a:solidFill>
                  <a:srgbClr val="3C8200"/>
                </a:solidFill>
                <a:latin typeface="+mj-lt"/>
              </a:rPr>
              <a:t>STAP 4: </a:t>
            </a:r>
            <a:r>
              <a:rPr lang="nl-BE" sz="2000" cap="all" dirty="0">
                <a:solidFill>
                  <a:srgbClr val="3C8200"/>
                </a:solidFill>
                <a:cs typeface="Noto Sans Devanagari"/>
              </a:rPr>
              <a:t>Wat zegt de wet over het gebruik van alcohol en drugs achter het stuur?</a:t>
            </a:r>
            <a:endParaRPr lang="en-US" sz="2000" cap="all" dirty="0">
              <a:solidFill>
                <a:srgbClr val="3C8200"/>
              </a:solidFill>
              <a:cs typeface="Noto Sans Devanagari"/>
            </a:endParaRPr>
          </a:p>
        </p:txBody>
      </p:sp>
      <p:sp>
        <p:nvSpPr>
          <p:cNvPr id="3" name="Rectangle 2">
            <a:extLst>
              <a:ext uri="{FF2B5EF4-FFF2-40B4-BE49-F238E27FC236}">
                <a16:creationId xmlns:a16="http://schemas.microsoft.com/office/drawing/2014/main" id="{499BC6EF-A3F7-F234-4673-C4938CCAA1D6}"/>
              </a:ext>
            </a:extLst>
          </p:cNvPr>
          <p:cNvSpPr/>
          <p:nvPr/>
        </p:nvSpPr>
        <p:spPr>
          <a:xfrm>
            <a:off x="6278423" y="3129046"/>
            <a:ext cx="5400000" cy="1923604"/>
          </a:xfrm>
          <a:prstGeom prst="rect">
            <a:avLst/>
          </a:prstGeom>
        </p:spPr>
        <p:txBody>
          <a:bodyPr wrap="square">
            <a:spAutoFit/>
          </a:bodyPr>
          <a:lstStyle/>
          <a:p>
            <a:r>
              <a:rPr lang="nl-BE" sz="1300" dirty="0">
                <a:solidFill>
                  <a:srgbClr val="7D7D7C"/>
                </a:solidFill>
                <a:cs typeface="Noto Sans Devanagari"/>
              </a:rPr>
              <a:t>(2) wetgeving gebaseerd op de overschrijding van een vastgestelde limiet voor psychoactieve stoffen in het lichaam; en (3) wetgeving die overeenkomt met nultolerantie.</a:t>
            </a:r>
          </a:p>
          <a:p>
            <a:endParaRPr lang="fr-FR" sz="1300" dirty="0">
              <a:solidFill>
                <a:srgbClr val="7D7D7C"/>
              </a:solidFill>
              <a:cs typeface="Noto Sans Devanagari"/>
            </a:endParaRPr>
          </a:p>
          <a:p>
            <a:pPr algn="just"/>
            <a:r>
              <a:rPr lang="nl-BE" sz="1300" dirty="0">
                <a:solidFill>
                  <a:srgbClr val="7D7D7C"/>
                </a:solidFill>
                <a:cs typeface="Noto Sans Devanagari"/>
              </a:rPr>
              <a:t>Er zijn ook meerdere gecombineerde benaderingen mogelijk.</a:t>
            </a:r>
            <a:endParaRPr lang="fr-FR" sz="1300" dirty="0">
              <a:solidFill>
                <a:srgbClr val="7D7D7C"/>
              </a:solidFill>
              <a:cs typeface="Noto Sans Devanagari"/>
            </a:endParaRPr>
          </a:p>
          <a:p>
            <a:endParaRPr lang="fr-FR" sz="1300" dirty="0">
              <a:solidFill>
                <a:srgbClr val="7D7D7C"/>
              </a:solidFill>
              <a:cs typeface="Noto Sans Devanagari"/>
            </a:endParaRPr>
          </a:p>
          <a:p>
            <a:pPr algn="just"/>
            <a:r>
              <a:rPr lang="fr-FR" sz="1300" dirty="0">
                <a:solidFill>
                  <a:srgbClr val="B4CC04"/>
                </a:solidFill>
                <a:latin typeface="+mj-lt"/>
              </a:rPr>
              <a:t> </a:t>
            </a:r>
            <a:r>
              <a:rPr lang="fr-BE" sz="1300" b="1" dirty="0">
                <a:solidFill>
                  <a:srgbClr val="B4CC04"/>
                </a:solidFill>
                <a:latin typeface="+mj-lt"/>
              </a:rPr>
              <a:t>&gt;&gt; </a:t>
            </a:r>
            <a:r>
              <a:rPr lang="nl-BE" sz="1300" b="1" dirty="0">
                <a:solidFill>
                  <a:srgbClr val="B4CC04"/>
                </a:solidFill>
                <a:latin typeface="+mj-lt"/>
              </a:rPr>
              <a:t>Voor meer informatie</a:t>
            </a:r>
            <a:r>
              <a:rPr lang="fr-FR" sz="1300" b="1" dirty="0">
                <a:solidFill>
                  <a:srgbClr val="B4CC04"/>
                </a:solidFill>
                <a:latin typeface="+mj-lt"/>
              </a:rPr>
              <a:t>: </a:t>
            </a:r>
            <a:r>
              <a:rPr lang="fr-FR" sz="1300" b="1" dirty="0" err="1">
                <a:solidFill>
                  <a:srgbClr val="B4CC04"/>
                </a:solidFill>
                <a:latin typeface="+mj-lt"/>
              </a:rPr>
              <a:t>lees</a:t>
            </a:r>
            <a:r>
              <a:rPr lang="fr-FR" sz="1300" b="1" dirty="0">
                <a:solidFill>
                  <a:srgbClr val="B4CC04"/>
                </a:solidFill>
                <a:latin typeface="+mj-lt"/>
              </a:rPr>
              <a:t> p.10-11 </a:t>
            </a:r>
            <a:endParaRPr lang="fr-FR" sz="1300" b="1" dirty="0">
              <a:solidFill>
                <a:srgbClr val="7D7D7C"/>
              </a:solidFill>
              <a:latin typeface="+mj-lt"/>
              <a:cs typeface="Noto Sans Devanagari"/>
            </a:endParaRPr>
          </a:p>
          <a:p>
            <a:r>
              <a:rPr lang="nl-BE" sz="1300" u="sng" dirty="0">
                <a:solidFill>
                  <a:srgbClr val="7D7D7C"/>
                </a:solidFill>
                <a:cs typeface="Noto Sans Devanagari"/>
                <a:hlinkClick r:id="rId2">
                  <a:extLst>
                    <a:ext uri="{A12FA001-AC4F-418D-AE19-62706E023703}">
                      <ahyp:hlinkClr xmlns:ahyp="http://schemas.microsoft.com/office/drawing/2018/hyperlinkcolor" val="tx"/>
                    </a:ext>
                  </a:extLst>
                </a:hlinkClick>
              </a:rPr>
              <a:t>https://www.vias.be/nl/onderzoek/onze-publicaties/rijden-onder-invloed-van-drugs</a:t>
            </a:r>
          </a:p>
        </p:txBody>
      </p:sp>
      <p:sp>
        <p:nvSpPr>
          <p:cNvPr id="4" name="Rectangle 3">
            <a:extLst>
              <a:ext uri="{FF2B5EF4-FFF2-40B4-BE49-F238E27FC236}">
                <a16:creationId xmlns:a16="http://schemas.microsoft.com/office/drawing/2014/main" id="{9CECB3E1-4841-23EE-1BD1-1A1B961097B7}"/>
              </a:ext>
            </a:extLst>
          </p:cNvPr>
          <p:cNvSpPr/>
          <p:nvPr/>
        </p:nvSpPr>
        <p:spPr>
          <a:xfrm>
            <a:off x="357602" y="3129045"/>
            <a:ext cx="5400000" cy="2092881"/>
          </a:xfrm>
          <a:prstGeom prst="rect">
            <a:avLst/>
          </a:prstGeom>
        </p:spPr>
        <p:txBody>
          <a:bodyPr wrap="square">
            <a:spAutoFit/>
          </a:bodyPr>
          <a:lstStyle/>
          <a:p>
            <a:pPr algn="just"/>
            <a:r>
              <a:rPr lang="nl-BE" sz="1300" dirty="0">
                <a:solidFill>
                  <a:srgbClr val="7D7D7C"/>
                </a:solidFill>
                <a:cs typeface="Noto Sans Devanagari"/>
              </a:rPr>
              <a:t>Druggebruik is niet strafbaar volgens de Belgische wet. Het bezit van drugs wordt daarentegen wel als een misdrijf beschouwd. Drugbezit wordt bestraft met een boete of gevangenisstraf (van drie maanden tot vijf jaar). In de praktijk wordt het bezit van cannabis doorgaans niet vervolgd, tenzij de openbare orde wordt verstoord (bijvoorbeeld door het bezit van cannabis in een schoolomgeving) (EMCDDA, 2019). In de verkeerscontext kan de vaststelling van rijden onder invloed van drugs en alcohol vanuit verschillende wetgevende kaders worden bekeken: (1) wetgeving gebaseerd op de observatie van het gedrag van een persoon onder invloed van drugs; </a:t>
            </a:r>
          </a:p>
        </p:txBody>
      </p:sp>
      <p:sp>
        <p:nvSpPr>
          <p:cNvPr id="5" name="Rectangle 4">
            <a:extLst>
              <a:ext uri="{FF2B5EF4-FFF2-40B4-BE49-F238E27FC236}">
                <a16:creationId xmlns:a16="http://schemas.microsoft.com/office/drawing/2014/main" id="{A56AEF33-A336-993C-AE97-31DAFF8E2969}"/>
              </a:ext>
            </a:extLst>
          </p:cNvPr>
          <p:cNvSpPr/>
          <p:nvPr/>
        </p:nvSpPr>
        <p:spPr>
          <a:xfrm>
            <a:off x="357603" y="1893209"/>
            <a:ext cx="11320820" cy="338554"/>
          </a:xfrm>
          <a:prstGeom prst="rect">
            <a:avLst/>
          </a:prstGeom>
        </p:spPr>
        <p:txBody>
          <a:bodyPr wrap="square">
            <a:spAutoFit/>
          </a:bodyPr>
          <a:lstStyle/>
          <a:p>
            <a:pPr>
              <a:spcAft>
                <a:spcPts val="0"/>
              </a:spcAft>
            </a:pPr>
            <a:r>
              <a:rPr lang="nl-BE" sz="1600" dirty="0">
                <a:solidFill>
                  <a:srgbClr val="3C8200"/>
                </a:solidFill>
                <a:cs typeface="Noto Sans Devanagari"/>
              </a:rPr>
              <a:t>De leerkracht geeft informatie over de wettelijke maatregelen met betrekking tot rijden onder invloed van alcohol en drugs.</a:t>
            </a:r>
            <a:endParaRPr lang="en-US" sz="1600" dirty="0">
              <a:solidFill>
                <a:srgbClr val="3C8200"/>
              </a:solidFill>
              <a:cs typeface="Noto Sans Devanagari"/>
            </a:endParaRPr>
          </a:p>
        </p:txBody>
      </p:sp>
      <p:sp>
        <p:nvSpPr>
          <p:cNvPr id="6" name="Rectangle 5">
            <a:extLst>
              <a:ext uri="{FF2B5EF4-FFF2-40B4-BE49-F238E27FC236}">
                <a16:creationId xmlns:a16="http://schemas.microsoft.com/office/drawing/2014/main" id="{A2DB2D2E-6BC2-42EC-7FC4-CD9CC6A2E7BD}"/>
              </a:ext>
            </a:extLst>
          </p:cNvPr>
          <p:cNvSpPr/>
          <p:nvPr/>
        </p:nvSpPr>
        <p:spPr>
          <a:xfrm>
            <a:off x="357602" y="2550434"/>
            <a:ext cx="11579295" cy="400110"/>
          </a:xfrm>
          <a:prstGeom prst="rect">
            <a:avLst/>
          </a:prstGeom>
        </p:spPr>
        <p:txBody>
          <a:bodyPr wrap="square">
            <a:spAutoFit/>
          </a:bodyPr>
          <a:lstStyle/>
          <a:p>
            <a:pPr>
              <a:spcAft>
                <a:spcPts val="0"/>
              </a:spcAft>
            </a:pPr>
            <a:r>
              <a:rPr lang="fr-BE" sz="2000" dirty="0" err="1">
                <a:solidFill>
                  <a:srgbClr val="2F3E8B"/>
                </a:solidFill>
                <a:cs typeface="Noto Sans Devanagari"/>
              </a:rPr>
              <a:t>Voor</a:t>
            </a:r>
            <a:r>
              <a:rPr lang="fr-BE" sz="2000" dirty="0">
                <a:solidFill>
                  <a:srgbClr val="2F3E8B"/>
                </a:solidFill>
                <a:cs typeface="Noto Sans Devanagari"/>
              </a:rPr>
              <a:t> </a:t>
            </a:r>
            <a:r>
              <a:rPr lang="fr-BE" sz="2000" dirty="0" err="1">
                <a:solidFill>
                  <a:srgbClr val="2F3E8B"/>
                </a:solidFill>
                <a:cs typeface="Noto Sans Devanagari"/>
              </a:rPr>
              <a:t>drugs</a:t>
            </a:r>
            <a:endParaRPr lang="en-US" dirty="0">
              <a:solidFill>
                <a:schemeClr val="accent2"/>
              </a:solidFill>
              <a:ea typeface="Noto Sans CJK SC Regular"/>
              <a:cs typeface="Noto Sans Devanagari"/>
            </a:endParaRPr>
          </a:p>
        </p:txBody>
      </p:sp>
      <p:sp>
        <p:nvSpPr>
          <p:cNvPr id="7" name="Espace réservé du numéro de diapositive 1">
            <a:extLst>
              <a:ext uri="{FF2B5EF4-FFF2-40B4-BE49-F238E27FC236}">
                <a16:creationId xmlns:a16="http://schemas.microsoft.com/office/drawing/2014/main" id="{4DFA79C7-1575-325B-86CC-7D94F2A4BC7A}"/>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25</a:t>
            </a:fld>
            <a:endParaRPr lang="en-US" dirty="0">
              <a:solidFill>
                <a:srgbClr val="2F3E8B"/>
              </a:solidFill>
            </a:endParaRPr>
          </a:p>
        </p:txBody>
      </p:sp>
      <p:pic>
        <p:nvPicPr>
          <p:cNvPr id="9" name="Image 8" descr="Une image contenant texte, Police, logo&#10;&#10;Description générée automatiquement">
            <a:extLst>
              <a:ext uri="{FF2B5EF4-FFF2-40B4-BE49-F238E27FC236}">
                <a16:creationId xmlns:a16="http://schemas.microsoft.com/office/drawing/2014/main" id="{CD4E5ED4-FD30-4783-11E5-0B16D60D1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11" name="Rectangle 10">
            <a:extLst>
              <a:ext uri="{FF2B5EF4-FFF2-40B4-BE49-F238E27FC236}">
                <a16:creationId xmlns:a16="http://schemas.microsoft.com/office/drawing/2014/main" id="{A71242A4-D72E-E05B-E5F9-D1E391F64894}"/>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Tree>
    <p:extLst>
      <p:ext uri="{BB962C8B-B14F-4D97-AF65-F5344CB8AC3E}">
        <p14:creationId xmlns:p14="http://schemas.microsoft.com/office/powerpoint/2010/main" val="535696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4A2375-950E-8CE8-E18F-56732DDE2C8A}"/>
              </a:ext>
            </a:extLst>
          </p:cNvPr>
          <p:cNvSpPr/>
          <p:nvPr/>
        </p:nvSpPr>
        <p:spPr>
          <a:xfrm>
            <a:off x="357602" y="2424196"/>
            <a:ext cx="5400000" cy="2292935"/>
          </a:xfrm>
          <a:prstGeom prst="rect">
            <a:avLst/>
          </a:prstGeom>
        </p:spPr>
        <p:txBody>
          <a:bodyPr wrap="square">
            <a:spAutoFit/>
          </a:bodyPr>
          <a:lstStyle/>
          <a:p>
            <a:r>
              <a:rPr lang="fr-BE" sz="1300" b="1" cap="all" dirty="0" err="1">
                <a:solidFill>
                  <a:srgbClr val="EAB818"/>
                </a:solidFill>
              </a:rPr>
              <a:t>SanctiEs</a:t>
            </a:r>
            <a:r>
              <a:rPr lang="fr-BE" sz="1300" b="1" cap="all" dirty="0">
                <a:solidFill>
                  <a:srgbClr val="EAB818"/>
                </a:solidFill>
              </a:rPr>
              <a:t> </a:t>
            </a:r>
            <a:r>
              <a:rPr lang="fr-BE" sz="1300" b="1" dirty="0">
                <a:solidFill>
                  <a:srgbClr val="EAB818"/>
                </a:solidFill>
              </a:rPr>
              <a:t>: </a:t>
            </a:r>
            <a:r>
              <a:rPr lang="nl-BE" sz="1300" dirty="0">
                <a:solidFill>
                  <a:srgbClr val="7D7D7C"/>
                </a:solidFill>
                <a:cs typeface="Noto Sans Devanagari"/>
              </a:rPr>
              <a:t>Als in België een bestuurder wordt aangehouden voor rijden onder invloed van drugs, volgt onmiddellijk een dagvaarding. </a:t>
            </a:r>
          </a:p>
          <a:p>
            <a:r>
              <a:rPr lang="nl-BE" sz="1300" dirty="0">
                <a:solidFill>
                  <a:srgbClr val="7D7D7C"/>
                </a:solidFill>
                <a:cs typeface="Noto Sans Devanagari"/>
              </a:rPr>
              <a:t>De volgende straffen zijn mogelijk voor een eerste veroordeling (Van </a:t>
            </a:r>
            <a:r>
              <a:rPr lang="nl-BE" sz="1300" dirty="0" err="1">
                <a:solidFill>
                  <a:srgbClr val="7D7D7C"/>
                </a:solidFill>
                <a:cs typeface="Noto Sans Devanagari"/>
              </a:rPr>
              <a:t>Thienen</a:t>
            </a:r>
            <a:r>
              <a:rPr lang="nl-BE" sz="1300" dirty="0">
                <a:solidFill>
                  <a:srgbClr val="7D7D7C"/>
                </a:solidFill>
                <a:cs typeface="Noto Sans Devanagari"/>
              </a:rPr>
              <a:t>, 2019):</a:t>
            </a:r>
          </a:p>
          <a:p>
            <a:endParaRPr lang="fr-FR" sz="1300" dirty="0">
              <a:solidFill>
                <a:srgbClr val="7D7D7C"/>
              </a:solidFill>
              <a:cs typeface="Noto Sans Devanagari"/>
            </a:endParaRPr>
          </a:p>
          <a:p>
            <a:pPr marL="285750" indent="-285750">
              <a:buFont typeface="Arial" panose="020B0604020202020204" pitchFamily="34" charset="0"/>
              <a:buChar char="•"/>
            </a:pPr>
            <a:r>
              <a:rPr lang="nl-BE" sz="1300" dirty="0">
                <a:solidFill>
                  <a:srgbClr val="7D7D7C"/>
                </a:solidFill>
                <a:cs typeface="Noto Sans Devanagari"/>
              </a:rPr>
              <a:t>Een boete van 1.600 tot 16.000 euro</a:t>
            </a:r>
          </a:p>
          <a:p>
            <a:pPr marL="285750" indent="-285750">
              <a:buFont typeface="Arial" panose="020B0604020202020204" pitchFamily="34" charset="0"/>
              <a:buChar char="•"/>
            </a:pPr>
            <a:r>
              <a:rPr lang="nl-BE" sz="1300" dirty="0">
                <a:solidFill>
                  <a:srgbClr val="7D7D7C"/>
                </a:solidFill>
                <a:cs typeface="Noto Sans Devanagari"/>
              </a:rPr>
              <a:t>Een ontzegging van het recht om te rijden van acht dagen tot maximaal vijf jaar</a:t>
            </a:r>
          </a:p>
          <a:p>
            <a:pPr marL="285750" indent="-285750">
              <a:buFont typeface="Arial" panose="020B0604020202020204" pitchFamily="34" charset="0"/>
              <a:buChar char="•"/>
            </a:pPr>
            <a:r>
              <a:rPr lang="nl-BE" sz="1300" dirty="0">
                <a:solidFill>
                  <a:srgbClr val="7D7D7C"/>
                </a:solidFill>
                <a:cs typeface="Noto Sans Devanagari"/>
              </a:rPr>
              <a:t>Een opvolging met geneeskundige en psychologische onderzoeken of theoretische en praktische examens en alle mogelijke onderlinge combinaties</a:t>
            </a:r>
          </a:p>
        </p:txBody>
      </p:sp>
      <p:sp>
        <p:nvSpPr>
          <p:cNvPr id="3" name="Rectangle 2">
            <a:extLst>
              <a:ext uri="{FF2B5EF4-FFF2-40B4-BE49-F238E27FC236}">
                <a16:creationId xmlns:a16="http://schemas.microsoft.com/office/drawing/2014/main" id="{DC788022-39B0-1BCC-4063-18746A458151}"/>
              </a:ext>
            </a:extLst>
          </p:cNvPr>
          <p:cNvSpPr/>
          <p:nvPr/>
        </p:nvSpPr>
        <p:spPr>
          <a:xfrm>
            <a:off x="357602" y="1845584"/>
            <a:ext cx="11579295" cy="400110"/>
          </a:xfrm>
          <a:prstGeom prst="rect">
            <a:avLst/>
          </a:prstGeom>
        </p:spPr>
        <p:txBody>
          <a:bodyPr wrap="square">
            <a:spAutoFit/>
          </a:bodyPr>
          <a:lstStyle/>
          <a:p>
            <a:pPr>
              <a:spcAft>
                <a:spcPts val="0"/>
              </a:spcAft>
            </a:pPr>
            <a:r>
              <a:rPr lang="nl-BE" sz="2000" dirty="0">
                <a:solidFill>
                  <a:srgbClr val="2F3E8B"/>
                </a:solidFill>
                <a:cs typeface="Noto Sans Devanagari"/>
              </a:rPr>
              <a:t>Voor drugs, vervolg:</a:t>
            </a:r>
            <a:endParaRPr lang="en-US" sz="2000" dirty="0">
              <a:solidFill>
                <a:srgbClr val="2F3E8B"/>
              </a:solidFill>
              <a:cs typeface="Noto Sans Devanagari"/>
            </a:endParaRPr>
          </a:p>
        </p:txBody>
      </p:sp>
      <p:sp>
        <p:nvSpPr>
          <p:cNvPr id="4" name="Espace réservé du numéro de diapositive 1">
            <a:extLst>
              <a:ext uri="{FF2B5EF4-FFF2-40B4-BE49-F238E27FC236}">
                <a16:creationId xmlns:a16="http://schemas.microsoft.com/office/drawing/2014/main" id="{A0CB844C-2F29-9CC3-DBE2-6AD9D2919465}"/>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26</a:t>
            </a:fld>
            <a:endParaRPr lang="en-US" dirty="0">
              <a:solidFill>
                <a:srgbClr val="2F3E8B"/>
              </a:solidFill>
            </a:endParaRPr>
          </a:p>
        </p:txBody>
      </p:sp>
      <p:sp>
        <p:nvSpPr>
          <p:cNvPr id="6" name="Rectangle 5">
            <a:extLst>
              <a:ext uri="{FF2B5EF4-FFF2-40B4-BE49-F238E27FC236}">
                <a16:creationId xmlns:a16="http://schemas.microsoft.com/office/drawing/2014/main" id="{94CDF1AE-55B9-48EC-4843-00527FC30581}"/>
              </a:ext>
            </a:extLst>
          </p:cNvPr>
          <p:cNvSpPr/>
          <p:nvPr/>
        </p:nvSpPr>
        <p:spPr>
          <a:xfrm>
            <a:off x="357602" y="4804681"/>
            <a:ext cx="10684565" cy="575607"/>
          </a:xfrm>
          <a:prstGeom prst="rect">
            <a:avLst/>
          </a:prstGeom>
        </p:spPr>
        <p:txBody>
          <a:bodyPr wrap="square">
            <a:spAutoFit/>
          </a:bodyPr>
          <a:lstStyle/>
          <a:p>
            <a:r>
              <a:rPr lang="en-US" sz="1300" b="1" dirty="0">
                <a:solidFill>
                  <a:srgbClr val="B4CC04"/>
                </a:solidFill>
                <a:latin typeface="+mj-lt"/>
              </a:rPr>
              <a:t>&gt;&gt; </a:t>
            </a:r>
            <a:r>
              <a:rPr lang="en-US" sz="1300" b="1" dirty="0" err="1">
                <a:solidFill>
                  <a:srgbClr val="B4CC04"/>
                </a:solidFill>
                <a:latin typeface="+mj-lt"/>
              </a:rPr>
              <a:t>Bron</a:t>
            </a:r>
            <a:r>
              <a:rPr lang="en-US" sz="1300" b="1" dirty="0">
                <a:solidFill>
                  <a:srgbClr val="B4CC04"/>
                </a:solidFill>
                <a:latin typeface="+mj-lt"/>
              </a:rPr>
              <a:t> p.15: </a:t>
            </a:r>
          </a:p>
          <a:p>
            <a:pPr>
              <a:lnSpc>
                <a:spcPct val="150000"/>
              </a:lnSpc>
            </a:pPr>
            <a:r>
              <a:rPr lang="nl-BE" sz="1300" u="sng" dirty="0">
                <a:solidFill>
                  <a:srgbClr val="7D7D7C"/>
                </a:solidFill>
                <a:cs typeface="Noto Sans Devanagari"/>
                <a:hlinkClick r:id="rId2">
                  <a:extLst>
                    <a:ext uri="{A12FA001-AC4F-418D-AE19-62706E023703}">
                      <ahyp:hlinkClr xmlns:ahyp="http://schemas.microsoft.com/office/drawing/2018/hyperlinkcolor" val="tx"/>
                    </a:ext>
                  </a:extLst>
                </a:hlinkClick>
              </a:rPr>
              <a:t>https://www.vias.be/nl/onderzoek/onze-publicaties/rijden-onder-invloed-van-drugs</a:t>
            </a:r>
            <a:endParaRPr lang="en-US" sz="1300" u="sng" dirty="0">
              <a:solidFill>
                <a:srgbClr val="7D7D7C"/>
              </a:solidFill>
              <a:cs typeface="Noto Sans Devanagari"/>
            </a:endParaRPr>
          </a:p>
        </p:txBody>
      </p:sp>
      <p:pic>
        <p:nvPicPr>
          <p:cNvPr id="7" name="Image 6" descr="Une image contenant texte, Police, logo&#10;&#10;Description générée automatiquement">
            <a:extLst>
              <a:ext uri="{FF2B5EF4-FFF2-40B4-BE49-F238E27FC236}">
                <a16:creationId xmlns:a16="http://schemas.microsoft.com/office/drawing/2014/main" id="{77DC5B37-2A37-7865-7DB0-CDA1AC46D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10" name="Rectangle 9">
            <a:extLst>
              <a:ext uri="{FF2B5EF4-FFF2-40B4-BE49-F238E27FC236}">
                <a16:creationId xmlns:a16="http://schemas.microsoft.com/office/drawing/2014/main" id="{64C6D938-6697-86CD-2B80-640CDC997642}"/>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
        <p:nvSpPr>
          <p:cNvPr id="11" name="ZoneTexte 10">
            <a:extLst>
              <a:ext uri="{FF2B5EF4-FFF2-40B4-BE49-F238E27FC236}">
                <a16:creationId xmlns:a16="http://schemas.microsoft.com/office/drawing/2014/main" id="{93472E62-A0B6-1744-6D5F-2AC3B2132764}"/>
              </a:ext>
            </a:extLst>
          </p:cNvPr>
          <p:cNvSpPr txBox="1"/>
          <p:nvPr/>
        </p:nvSpPr>
        <p:spPr>
          <a:xfrm>
            <a:off x="357602" y="907564"/>
            <a:ext cx="11045504" cy="769441"/>
          </a:xfrm>
          <a:prstGeom prst="rect">
            <a:avLst/>
          </a:prstGeom>
          <a:noFill/>
        </p:spPr>
        <p:txBody>
          <a:bodyPr wrap="square" rtlCol="0">
            <a:spAutoFit/>
          </a:bodyPr>
          <a:lstStyle/>
          <a:p>
            <a:r>
              <a:rPr lang="fr-BE" sz="2400" b="1" cap="all" dirty="0">
                <a:solidFill>
                  <a:srgbClr val="3C8200"/>
                </a:solidFill>
                <a:latin typeface="+mj-lt"/>
              </a:rPr>
              <a:t>STAP 4: </a:t>
            </a:r>
            <a:r>
              <a:rPr lang="nl-BE" sz="2000" cap="all" dirty="0">
                <a:solidFill>
                  <a:srgbClr val="3C8200"/>
                </a:solidFill>
                <a:cs typeface="Noto Sans Devanagari"/>
              </a:rPr>
              <a:t>Wat zegt de wet over het gebruik van alcohol en drugs achter het stuur?</a:t>
            </a:r>
            <a:endParaRPr lang="en-US" sz="2000" cap="all" dirty="0">
              <a:solidFill>
                <a:srgbClr val="3C8200"/>
              </a:solidFill>
              <a:cs typeface="Noto Sans Devanagari"/>
            </a:endParaRPr>
          </a:p>
        </p:txBody>
      </p:sp>
    </p:spTree>
    <p:extLst>
      <p:ext uri="{BB962C8B-B14F-4D97-AF65-F5344CB8AC3E}">
        <p14:creationId xmlns:p14="http://schemas.microsoft.com/office/powerpoint/2010/main" val="1025581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BECFF4D-012C-44E1-72A1-102F3FFBAB5F}"/>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27</a:t>
            </a:fld>
            <a:endParaRPr lang="en-US" dirty="0">
              <a:solidFill>
                <a:srgbClr val="2F3E8B"/>
              </a:solidFill>
            </a:endParaRPr>
          </a:p>
        </p:txBody>
      </p:sp>
      <p:sp>
        <p:nvSpPr>
          <p:cNvPr id="4" name="Rectangle 3">
            <a:extLst>
              <a:ext uri="{FF2B5EF4-FFF2-40B4-BE49-F238E27FC236}">
                <a16:creationId xmlns:a16="http://schemas.microsoft.com/office/drawing/2014/main" id="{EE1EB2A2-B0FC-F67A-5AD4-3224082628D8}"/>
              </a:ext>
            </a:extLst>
          </p:cNvPr>
          <p:cNvSpPr/>
          <p:nvPr/>
        </p:nvSpPr>
        <p:spPr>
          <a:xfrm>
            <a:off x="357602" y="3129045"/>
            <a:ext cx="5400000" cy="2292935"/>
          </a:xfrm>
          <a:prstGeom prst="rect">
            <a:avLst/>
          </a:prstGeom>
        </p:spPr>
        <p:txBody>
          <a:bodyPr wrap="square">
            <a:spAutoFit/>
          </a:bodyPr>
          <a:lstStyle/>
          <a:p>
            <a:r>
              <a:rPr lang="nl-BE" sz="1300" dirty="0">
                <a:solidFill>
                  <a:srgbClr val="7D7D7C"/>
                </a:solidFill>
                <a:cs typeface="Noto Sans Devanagari"/>
              </a:rPr>
              <a:t>De wet spreekt over “alcoholopname” bij een persoon als:</a:t>
            </a:r>
            <a:endParaRPr lang="fr-FR" sz="1300" dirty="0">
              <a:solidFill>
                <a:srgbClr val="7D7D7C"/>
              </a:solidFill>
              <a:cs typeface="Noto Sans Devanagari"/>
            </a:endParaRPr>
          </a:p>
          <a:p>
            <a:endParaRPr lang="fr-FR" sz="1300" dirty="0">
              <a:solidFill>
                <a:srgbClr val="7D7D7C"/>
              </a:solidFill>
              <a:cs typeface="Noto Sans Devanagari"/>
            </a:endParaRPr>
          </a:p>
          <a:p>
            <a:pPr marL="285750" indent="-285750">
              <a:buFont typeface="Arial" panose="020B0604020202020204" pitchFamily="34" charset="0"/>
              <a:buChar char="•"/>
            </a:pPr>
            <a:r>
              <a:rPr lang="nl-BE" sz="1300" dirty="0">
                <a:solidFill>
                  <a:srgbClr val="7D7D7C"/>
                </a:solidFill>
                <a:cs typeface="Noto Sans Devanagari"/>
              </a:rPr>
              <a:t>een ademtest een alcoholgehalte van minstens 0,22 mg/L uitwijst.</a:t>
            </a:r>
          </a:p>
          <a:p>
            <a:pPr marL="285750" indent="-285750">
              <a:buFont typeface="Arial" panose="020B0604020202020204" pitchFamily="34" charset="0"/>
              <a:buChar char="•"/>
            </a:pPr>
            <a:r>
              <a:rPr lang="nl-BE" sz="1300" dirty="0">
                <a:solidFill>
                  <a:srgbClr val="7D7D7C"/>
                </a:solidFill>
                <a:cs typeface="Noto Sans Devanagari"/>
              </a:rPr>
              <a:t>een bloedproef een alcoholgehalte van minstens 0,5 g/L uitwijst.</a:t>
            </a:r>
          </a:p>
          <a:p>
            <a:pPr marL="285750" indent="-285750">
              <a:buFont typeface="Arial" panose="020B0604020202020204" pitchFamily="34" charset="0"/>
              <a:buChar char="•"/>
            </a:pPr>
            <a:endParaRPr lang="fr-FR" sz="1300" dirty="0">
              <a:solidFill>
                <a:srgbClr val="7D7D7C"/>
              </a:solidFill>
              <a:cs typeface="Noto Sans Devanagari"/>
            </a:endParaRPr>
          </a:p>
          <a:p>
            <a:r>
              <a:rPr lang="nl-BE" sz="1300" dirty="0">
                <a:solidFill>
                  <a:srgbClr val="7D7D7C"/>
                </a:solidFill>
                <a:cs typeface="Noto Sans Devanagari"/>
              </a:rPr>
              <a:t>Afhankelijk van het alcoholgehalte (UAL: uitgeademde alveolaire lucht) stelt de politie een onmiddellijke boete voor die kan variëren van </a:t>
            </a:r>
          </a:p>
          <a:p>
            <a:r>
              <a:rPr lang="nl-BE" sz="1300" dirty="0">
                <a:solidFill>
                  <a:srgbClr val="7D7D7C"/>
                </a:solidFill>
                <a:cs typeface="Noto Sans Devanagari"/>
              </a:rPr>
              <a:t>179 tot 578 euro. Er kan ook een rijverbod worden opgelegd van 3 uur tot 15 dagen.</a:t>
            </a:r>
            <a:br>
              <a:rPr lang="nl-BE" sz="1300" dirty="0">
                <a:solidFill>
                  <a:srgbClr val="7D7D7C"/>
                </a:solidFill>
                <a:cs typeface="Noto Sans Devanagari"/>
              </a:rPr>
            </a:br>
            <a:r>
              <a:rPr lang="nl-BE" sz="1300" dirty="0">
                <a:solidFill>
                  <a:srgbClr val="7D7D7C"/>
                </a:solidFill>
                <a:cs typeface="Noto Sans Devanagari"/>
              </a:rPr>
              <a:t>Als je voor de rechter moet verschijnen, kan dat leiden tot hogere boetes en een langer rijverbod.</a:t>
            </a:r>
          </a:p>
        </p:txBody>
      </p:sp>
      <p:sp>
        <p:nvSpPr>
          <p:cNvPr id="5" name="Rectangle 4">
            <a:extLst>
              <a:ext uri="{FF2B5EF4-FFF2-40B4-BE49-F238E27FC236}">
                <a16:creationId xmlns:a16="http://schemas.microsoft.com/office/drawing/2014/main" id="{4219CFC6-0E9E-B177-B56D-7571A31809F5}"/>
              </a:ext>
            </a:extLst>
          </p:cNvPr>
          <p:cNvSpPr/>
          <p:nvPr/>
        </p:nvSpPr>
        <p:spPr>
          <a:xfrm>
            <a:off x="6278423" y="2550434"/>
            <a:ext cx="5400000" cy="3493264"/>
          </a:xfrm>
          <a:prstGeom prst="rect">
            <a:avLst/>
          </a:prstGeom>
        </p:spPr>
        <p:txBody>
          <a:bodyPr wrap="square">
            <a:spAutoFit/>
          </a:bodyPr>
          <a:lstStyle/>
          <a:p>
            <a:r>
              <a:rPr lang="nl-BE" sz="1300" dirty="0">
                <a:solidFill>
                  <a:srgbClr val="7D7D7C"/>
                </a:solidFill>
                <a:cs typeface="Noto Sans Devanagari"/>
              </a:rPr>
              <a:t>Ook een begeleider van een bestuurder in de rijopleiding kan worden beboet. Dronkenschap kan eveneens worden vastgesteld en bestraft op basis van een reeks andere elementen (algemeen voorkomen, lopen, spraak, oriëntering enz.) zonder dat daarvoor het alcoholgehalte in het bloed moet worden bepaald.</a:t>
            </a:r>
          </a:p>
          <a:p>
            <a:br>
              <a:rPr lang="fr-FR" sz="1300" b="1" dirty="0">
                <a:solidFill>
                  <a:srgbClr val="B4CC04"/>
                </a:solidFill>
                <a:latin typeface="+mj-lt"/>
              </a:rPr>
            </a:br>
            <a:r>
              <a:rPr lang="fr-FR" sz="1300" b="1" dirty="0">
                <a:solidFill>
                  <a:srgbClr val="B4CC04"/>
                </a:solidFill>
                <a:latin typeface="+mj-lt"/>
              </a:rPr>
              <a:t> </a:t>
            </a:r>
            <a:r>
              <a:rPr lang="fr-BE" sz="1300" b="1" dirty="0">
                <a:solidFill>
                  <a:srgbClr val="B4CC04"/>
                </a:solidFill>
                <a:latin typeface="+mj-lt"/>
              </a:rPr>
              <a:t>&gt;&gt; </a:t>
            </a:r>
            <a:r>
              <a:rPr lang="fr-FR" sz="1300" b="1" dirty="0">
                <a:solidFill>
                  <a:srgbClr val="B4CC04"/>
                </a:solidFill>
                <a:latin typeface="+mj-lt"/>
              </a:rPr>
              <a:t>Bron : </a:t>
            </a:r>
            <a:r>
              <a:rPr lang="nl-BE" sz="1300" u="sng" dirty="0">
                <a:solidFill>
                  <a:srgbClr val="7D7D7C"/>
                </a:solidFill>
                <a:cs typeface="Noto Sans Devanagari"/>
                <a:hlinkClick r:id="rId2">
                  <a:extLst>
                    <a:ext uri="{A12FA001-AC4F-418D-AE19-62706E023703}">
                      <ahyp:hlinkClr xmlns:ahyp="http://schemas.microsoft.com/office/drawing/2018/hyperlinkcolor" val="tx"/>
                    </a:ext>
                  </a:extLst>
                </a:hlinkClick>
              </a:rPr>
              <a:t>https://www.veiligverkeer.be/veilig-rijden/rijden-onder-invloed/hoe-verloopt-een-alcoholcontrole/</a:t>
            </a:r>
            <a:endParaRPr lang="nl-BE" sz="1300" u="sng" dirty="0">
              <a:solidFill>
                <a:srgbClr val="7D7D7C"/>
              </a:solidFill>
              <a:cs typeface="Noto Sans Devanagari"/>
            </a:endParaRPr>
          </a:p>
          <a:p>
            <a:endParaRPr lang="fr-FR" sz="1300" dirty="0">
              <a:solidFill>
                <a:srgbClr val="7D7D7C"/>
              </a:solidFill>
              <a:cs typeface="Noto Sans Devanagari"/>
            </a:endParaRPr>
          </a:p>
          <a:p>
            <a:r>
              <a:rPr lang="nl-BE" sz="1300" dirty="0">
                <a:solidFill>
                  <a:srgbClr val="7D7D7C"/>
                </a:solidFill>
                <a:cs typeface="Noto Sans Devanagari"/>
              </a:rPr>
              <a:t>Ook een begeleider van een bestuurder in de rijopleiding kan worden beboet. Dronkenschap kan eveneens worden vastgesteld en bestraft op basis van een reeks andere elementen (algemeen voorkomen, lopen, spraak, oriëntering enz.) zonder dat daarvoor het alcoholgehalte in het bloed moet worden bepaald.</a:t>
            </a:r>
          </a:p>
          <a:p>
            <a:endParaRPr lang="fr-FR" sz="1300" dirty="0">
              <a:solidFill>
                <a:srgbClr val="7D7D7C"/>
              </a:solidFill>
              <a:cs typeface="Noto Sans Devanagari"/>
            </a:endParaRPr>
          </a:p>
          <a:p>
            <a:r>
              <a:rPr lang="fr-FR" sz="1300" b="1" dirty="0">
                <a:solidFill>
                  <a:srgbClr val="B4CC04"/>
                </a:solidFill>
                <a:latin typeface="+mj-lt"/>
              </a:rPr>
              <a:t> </a:t>
            </a:r>
            <a:r>
              <a:rPr lang="fr-BE" sz="1300" b="1" dirty="0">
                <a:solidFill>
                  <a:srgbClr val="B4CC04"/>
                </a:solidFill>
                <a:latin typeface="+mj-lt"/>
              </a:rPr>
              <a:t>&gt;&gt; </a:t>
            </a:r>
            <a:r>
              <a:rPr lang="fr-FR" sz="1300" b="1" dirty="0">
                <a:solidFill>
                  <a:srgbClr val="B4CC04"/>
                </a:solidFill>
                <a:latin typeface="+mj-lt"/>
              </a:rPr>
              <a:t>Bron : </a:t>
            </a:r>
            <a:r>
              <a:rPr lang="fr-BE" sz="1300" dirty="0">
                <a:solidFill>
                  <a:schemeClr val="tx1">
                    <a:lumMod val="50000"/>
                    <a:lumOff val="50000"/>
                  </a:schemeClr>
                </a:solidFill>
                <a:cs typeface="Noto Sans Devanagari"/>
                <a:hlinkClick r:id="rId3">
                  <a:extLst>
                    <a:ext uri="{A12FA001-AC4F-418D-AE19-62706E023703}">
                      <ahyp:hlinkClr xmlns:ahyp="http://schemas.microsoft.com/office/drawing/2018/hyperlinkcolor" val="tx"/>
                    </a:ext>
                  </a:extLst>
                </a:hlinkClick>
              </a:rPr>
              <a:t>https://www.intolaw.be/nl/nieuws/belgische-wetgeving-over-alcohol-in-het-verkeer</a:t>
            </a:r>
            <a:r>
              <a:rPr lang="fr-BE" sz="1300" dirty="0">
                <a:solidFill>
                  <a:schemeClr val="tx1">
                    <a:lumMod val="50000"/>
                    <a:lumOff val="50000"/>
                  </a:schemeClr>
                </a:solidFill>
                <a:cs typeface="Noto Sans Devanagari"/>
              </a:rPr>
              <a:t> </a:t>
            </a:r>
          </a:p>
        </p:txBody>
      </p:sp>
      <p:sp>
        <p:nvSpPr>
          <p:cNvPr id="8" name="Rectangle 7">
            <a:extLst>
              <a:ext uri="{FF2B5EF4-FFF2-40B4-BE49-F238E27FC236}">
                <a16:creationId xmlns:a16="http://schemas.microsoft.com/office/drawing/2014/main" id="{73C0DD68-7033-1395-01E0-7965D4630CD7}"/>
              </a:ext>
            </a:extLst>
          </p:cNvPr>
          <p:cNvSpPr/>
          <p:nvPr/>
        </p:nvSpPr>
        <p:spPr>
          <a:xfrm>
            <a:off x="357603" y="1893209"/>
            <a:ext cx="11320820" cy="338554"/>
          </a:xfrm>
          <a:prstGeom prst="rect">
            <a:avLst/>
          </a:prstGeom>
        </p:spPr>
        <p:txBody>
          <a:bodyPr wrap="square">
            <a:spAutoFit/>
          </a:bodyPr>
          <a:lstStyle/>
          <a:p>
            <a:pPr>
              <a:spcAft>
                <a:spcPts val="0"/>
              </a:spcAft>
            </a:pPr>
            <a:r>
              <a:rPr lang="nl-BE" sz="1600" dirty="0">
                <a:solidFill>
                  <a:srgbClr val="3C8200"/>
                </a:solidFill>
                <a:cs typeface="Noto Sans Devanagari"/>
              </a:rPr>
              <a:t>De leerkracht geeft informatie over de wettelijke maatregelen met betrekking tot rijden onder invloed van alcohol en drugs.</a:t>
            </a:r>
            <a:endParaRPr lang="en-US" sz="1600" dirty="0">
              <a:solidFill>
                <a:srgbClr val="3C8200"/>
              </a:solidFill>
              <a:cs typeface="Noto Sans Devanagari"/>
            </a:endParaRPr>
          </a:p>
        </p:txBody>
      </p:sp>
      <p:sp>
        <p:nvSpPr>
          <p:cNvPr id="9" name="Rectangle 8">
            <a:extLst>
              <a:ext uri="{FF2B5EF4-FFF2-40B4-BE49-F238E27FC236}">
                <a16:creationId xmlns:a16="http://schemas.microsoft.com/office/drawing/2014/main" id="{96134BD5-0FE1-26F0-61E3-9E758E5B43E4}"/>
              </a:ext>
            </a:extLst>
          </p:cNvPr>
          <p:cNvSpPr/>
          <p:nvPr/>
        </p:nvSpPr>
        <p:spPr>
          <a:xfrm>
            <a:off x="357602" y="2550434"/>
            <a:ext cx="11579295" cy="400110"/>
          </a:xfrm>
          <a:prstGeom prst="rect">
            <a:avLst/>
          </a:prstGeom>
        </p:spPr>
        <p:txBody>
          <a:bodyPr wrap="square">
            <a:spAutoFit/>
          </a:bodyPr>
          <a:lstStyle/>
          <a:p>
            <a:pPr>
              <a:spcAft>
                <a:spcPts val="0"/>
              </a:spcAft>
            </a:pPr>
            <a:r>
              <a:rPr lang="nl-BE" sz="2000" dirty="0">
                <a:solidFill>
                  <a:srgbClr val="2F3E8B"/>
                </a:solidFill>
                <a:cs typeface="Noto Sans Devanagari"/>
              </a:rPr>
              <a:t>Voor alcohol achter het stuur: </a:t>
            </a:r>
            <a:endParaRPr lang="en-US" sz="2000" dirty="0">
              <a:solidFill>
                <a:srgbClr val="2F3E8B"/>
              </a:solidFill>
              <a:cs typeface="Noto Sans Devanagari"/>
            </a:endParaRPr>
          </a:p>
        </p:txBody>
      </p:sp>
      <p:pic>
        <p:nvPicPr>
          <p:cNvPr id="6" name="Image 5" descr="Une image contenant texte, Police, logo&#10;&#10;Description générée automatiquement">
            <a:extLst>
              <a:ext uri="{FF2B5EF4-FFF2-40B4-BE49-F238E27FC236}">
                <a16:creationId xmlns:a16="http://schemas.microsoft.com/office/drawing/2014/main" id="{265F4CC8-A52D-574F-65A7-2B83031DB7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11" name="Rectangle 10">
            <a:extLst>
              <a:ext uri="{FF2B5EF4-FFF2-40B4-BE49-F238E27FC236}">
                <a16:creationId xmlns:a16="http://schemas.microsoft.com/office/drawing/2014/main" id="{6D88B839-825C-793C-4F56-134244AE4C5B}"/>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
        <p:nvSpPr>
          <p:cNvPr id="12" name="ZoneTexte 11">
            <a:extLst>
              <a:ext uri="{FF2B5EF4-FFF2-40B4-BE49-F238E27FC236}">
                <a16:creationId xmlns:a16="http://schemas.microsoft.com/office/drawing/2014/main" id="{E3D1450A-821B-8161-A51B-B2901B6CD0BF}"/>
              </a:ext>
            </a:extLst>
          </p:cNvPr>
          <p:cNvSpPr txBox="1"/>
          <p:nvPr/>
        </p:nvSpPr>
        <p:spPr>
          <a:xfrm>
            <a:off x="357602" y="907564"/>
            <a:ext cx="11045504" cy="769441"/>
          </a:xfrm>
          <a:prstGeom prst="rect">
            <a:avLst/>
          </a:prstGeom>
          <a:noFill/>
        </p:spPr>
        <p:txBody>
          <a:bodyPr wrap="square" rtlCol="0">
            <a:spAutoFit/>
          </a:bodyPr>
          <a:lstStyle/>
          <a:p>
            <a:r>
              <a:rPr lang="fr-BE" sz="2400" b="1" cap="all" dirty="0">
                <a:solidFill>
                  <a:srgbClr val="3C8200"/>
                </a:solidFill>
                <a:latin typeface="+mj-lt"/>
              </a:rPr>
              <a:t>STAP 4: </a:t>
            </a:r>
            <a:r>
              <a:rPr lang="nl-BE" sz="2000" cap="all" dirty="0">
                <a:solidFill>
                  <a:srgbClr val="3C8200"/>
                </a:solidFill>
                <a:cs typeface="Noto Sans Devanagari"/>
              </a:rPr>
              <a:t>Wat zegt de wet over het gebruik van alcohol en drugs achter het stuur?</a:t>
            </a:r>
            <a:endParaRPr lang="en-US" sz="2000" cap="all" dirty="0">
              <a:solidFill>
                <a:srgbClr val="3C8200"/>
              </a:solidFill>
              <a:cs typeface="Noto Sans Devanagari"/>
            </a:endParaRPr>
          </a:p>
        </p:txBody>
      </p:sp>
    </p:spTree>
    <p:extLst>
      <p:ext uri="{BB962C8B-B14F-4D97-AF65-F5344CB8AC3E}">
        <p14:creationId xmlns:p14="http://schemas.microsoft.com/office/powerpoint/2010/main" val="361658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A1BA19-D6E2-DF8E-F0DD-7984ACE24552}"/>
              </a:ext>
            </a:extLst>
          </p:cNvPr>
          <p:cNvSpPr/>
          <p:nvPr/>
        </p:nvSpPr>
        <p:spPr>
          <a:xfrm>
            <a:off x="0" y="-1"/>
            <a:ext cx="12192000" cy="6858001"/>
          </a:xfrm>
          <a:prstGeom prst="rect">
            <a:avLst/>
          </a:prstGeom>
          <a:solidFill>
            <a:srgbClr val="3C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Graphique 2">
            <a:extLst>
              <a:ext uri="{FF2B5EF4-FFF2-40B4-BE49-F238E27FC236}">
                <a16:creationId xmlns:a16="http://schemas.microsoft.com/office/drawing/2014/main" id="{674B588F-760E-BA88-6E85-790C053912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0" y="0"/>
            <a:ext cx="12204963" cy="1768415"/>
          </a:xfrm>
          <a:prstGeom prst="rect">
            <a:avLst/>
          </a:prstGeom>
        </p:spPr>
      </p:pic>
      <p:sp>
        <p:nvSpPr>
          <p:cNvPr id="4" name="Rectangle 3">
            <a:extLst>
              <a:ext uri="{FF2B5EF4-FFF2-40B4-BE49-F238E27FC236}">
                <a16:creationId xmlns:a16="http://schemas.microsoft.com/office/drawing/2014/main" id="{F843924E-035A-0F21-9EC2-BCE7EBFEF7CA}"/>
              </a:ext>
            </a:extLst>
          </p:cNvPr>
          <p:cNvSpPr/>
          <p:nvPr/>
        </p:nvSpPr>
        <p:spPr>
          <a:xfrm>
            <a:off x="936644" y="4211974"/>
            <a:ext cx="11268319" cy="1755224"/>
          </a:xfrm>
          <a:prstGeom prst="rect">
            <a:avLst/>
          </a:prstGeom>
        </p:spPr>
        <p:txBody>
          <a:bodyPr wrap="square">
            <a:spAutoFit/>
          </a:bodyPr>
          <a:lstStyle/>
          <a:p>
            <a:pPr>
              <a:lnSpc>
                <a:spcPct val="150000"/>
              </a:lnSpc>
            </a:pPr>
            <a:r>
              <a:rPr lang="fr-BE" sz="4400" b="1" spc="-50" dirty="0" err="1">
                <a:solidFill>
                  <a:schemeClr val="bg1"/>
                </a:solidFill>
                <a:latin typeface="+mj-lt"/>
                <a:ea typeface="+mj-ea"/>
                <a:cs typeface="+mj-cs"/>
              </a:rPr>
              <a:t>Stap</a:t>
            </a:r>
            <a:r>
              <a:rPr lang="fr-BE" sz="4400" b="1" spc="-50" dirty="0">
                <a:solidFill>
                  <a:schemeClr val="bg1"/>
                </a:solidFill>
                <a:latin typeface="+mj-lt"/>
                <a:ea typeface="+mj-ea"/>
                <a:cs typeface="+mj-cs"/>
              </a:rPr>
              <a:t> 5.</a:t>
            </a:r>
          </a:p>
          <a:p>
            <a:pPr>
              <a:lnSpc>
                <a:spcPct val="150000"/>
              </a:lnSpc>
            </a:pPr>
            <a:r>
              <a:rPr lang="fr-BE" sz="3200" spc="-50" dirty="0">
                <a:solidFill>
                  <a:schemeClr val="bg1"/>
                </a:solidFill>
                <a:ea typeface="+mj-ea"/>
                <a:cs typeface="+mj-cs"/>
              </a:rPr>
              <a:t>Brainstorming </a:t>
            </a:r>
            <a:r>
              <a:rPr lang="nl-BE" sz="3200" spc="-50" dirty="0">
                <a:solidFill>
                  <a:schemeClr val="bg1"/>
                </a:solidFill>
                <a:ea typeface="+mj-ea"/>
                <a:cs typeface="+mj-cs"/>
              </a:rPr>
              <a:t>over mogelijke acties</a:t>
            </a:r>
            <a:endParaRPr lang="en-US" sz="3200" spc="-50" dirty="0">
              <a:solidFill>
                <a:schemeClr val="bg1"/>
              </a:solidFill>
              <a:ea typeface="+mj-ea"/>
              <a:cs typeface="+mj-cs"/>
            </a:endParaRPr>
          </a:p>
        </p:txBody>
      </p:sp>
      <p:sp>
        <p:nvSpPr>
          <p:cNvPr id="6" name="Rectangle 5">
            <a:extLst>
              <a:ext uri="{FF2B5EF4-FFF2-40B4-BE49-F238E27FC236}">
                <a16:creationId xmlns:a16="http://schemas.microsoft.com/office/drawing/2014/main" id="{A590A5AA-136D-D74A-B8CB-76D67655BC2D}"/>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pic>
        <p:nvPicPr>
          <p:cNvPr id="8" name="Image 7" descr="Une image contenant texte, Police, capture d’écran, blanc&#10;&#10;Description générée automatiquement">
            <a:extLst>
              <a:ext uri="{FF2B5EF4-FFF2-40B4-BE49-F238E27FC236}">
                <a16:creationId xmlns:a16="http://schemas.microsoft.com/office/drawing/2014/main" id="{DD41B3CC-CCBA-C628-53F8-36448991F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9" y="6287680"/>
            <a:ext cx="1878382" cy="443794"/>
          </a:xfrm>
          <a:prstGeom prst="rect">
            <a:avLst/>
          </a:prstGeom>
        </p:spPr>
      </p:pic>
    </p:spTree>
    <p:extLst>
      <p:ext uri="{BB962C8B-B14F-4D97-AF65-F5344CB8AC3E}">
        <p14:creationId xmlns:p14="http://schemas.microsoft.com/office/powerpoint/2010/main" val="530841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B2312AF-66A3-8838-6A49-6D59CA4A715F}"/>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1" y="0"/>
            <a:ext cx="4572000" cy="6857421"/>
          </a:xfrm>
          <a:prstGeom prst="rect">
            <a:avLst/>
          </a:prstGeom>
        </p:spPr>
      </p:pic>
      <p:sp>
        <p:nvSpPr>
          <p:cNvPr id="3" name="Espace réservé du numéro de diapositive 1">
            <a:extLst>
              <a:ext uri="{FF2B5EF4-FFF2-40B4-BE49-F238E27FC236}">
                <a16:creationId xmlns:a16="http://schemas.microsoft.com/office/drawing/2014/main" id="{7180860F-B083-164A-A7F9-95BBDC2ABF10}"/>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29</a:t>
            </a:fld>
            <a:endParaRPr lang="en-US" dirty="0">
              <a:solidFill>
                <a:srgbClr val="2F3E8B"/>
              </a:solidFill>
            </a:endParaRPr>
          </a:p>
        </p:txBody>
      </p:sp>
      <p:sp>
        <p:nvSpPr>
          <p:cNvPr id="5" name="Rectangle : coins arrondis 4">
            <a:extLst>
              <a:ext uri="{FF2B5EF4-FFF2-40B4-BE49-F238E27FC236}">
                <a16:creationId xmlns:a16="http://schemas.microsoft.com/office/drawing/2014/main" id="{914A5332-8191-6915-7F52-223D56C08F34}"/>
              </a:ext>
            </a:extLst>
          </p:cNvPr>
          <p:cNvSpPr/>
          <p:nvPr/>
        </p:nvSpPr>
        <p:spPr>
          <a:xfrm>
            <a:off x="4000473" y="1031801"/>
            <a:ext cx="3619530" cy="472860"/>
          </a:xfrm>
          <a:prstGeom prst="roundRect">
            <a:avLst/>
          </a:prstGeom>
          <a:solidFill>
            <a:srgbClr val="3C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a:extLst>
              <a:ext uri="{FF2B5EF4-FFF2-40B4-BE49-F238E27FC236}">
                <a16:creationId xmlns:a16="http://schemas.microsoft.com/office/drawing/2014/main" id="{AB14D5D9-9109-31F9-2FEC-5DFFD14A348E}"/>
              </a:ext>
            </a:extLst>
          </p:cNvPr>
          <p:cNvSpPr>
            <a:spLocks noChangeAspect="1"/>
          </p:cNvSpPr>
          <p:nvPr/>
        </p:nvSpPr>
        <p:spPr>
          <a:xfrm>
            <a:off x="3999818" y="1033471"/>
            <a:ext cx="4409076" cy="830997"/>
          </a:xfrm>
          <a:prstGeom prst="rect">
            <a:avLst/>
          </a:prstGeom>
        </p:spPr>
        <p:txBody>
          <a:bodyPr wrap="square">
            <a:spAutoFit/>
          </a:bodyPr>
          <a:lstStyle/>
          <a:p>
            <a:r>
              <a:rPr lang="nl-BE" sz="2400" b="1" dirty="0">
                <a:solidFill>
                  <a:schemeClr val="bg1"/>
                </a:solidFill>
                <a:latin typeface="+mj-lt"/>
                <a:cs typeface="Noto Sans Devanagari"/>
              </a:rPr>
              <a:t>Gezondheidsonderzoek</a:t>
            </a:r>
          </a:p>
          <a:p>
            <a:pPr>
              <a:spcAft>
                <a:spcPts val="0"/>
              </a:spcAft>
            </a:pPr>
            <a:endParaRPr lang="en-US" sz="2400" b="1" dirty="0">
              <a:solidFill>
                <a:schemeClr val="bg1"/>
              </a:solidFill>
              <a:latin typeface="+mj-lt"/>
              <a:ea typeface="Noto Sans CJK SC Regular"/>
              <a:cs typeface="Noto Sans Devanagari"/>
            </a:endParaRPr>
          </a:p>
        </p:txBody>
      </p:sp>
      <p:pic>
        <p:nvPicPr>
          <p:cNvPr id="7" name="Image 6">
            <a:extLst>
              <a:ext uri="{FF2B5EF4-FFF2-40B4-BE49-F238E27FC236}">
                <a16:creationId xmlns:a16="http://schemas.microsoft.com/office/drawing/2014/main" id="{9BFFCD88-C42A-2AAA-55E2-D2F89CCB8C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1575" y="2267544"/>
            <a:ext cx="3688851" cy="2840242"/>
          </a:xfrm>
          <a:prstGeom prst="rect">
            <a:avLst/>
          </a:prstGeom>
        </p:spPr>
      </p:pic>
      <p:sp>
        <p:nvSpPr>
          <p:cNvPr id="8" name="Rectangle 7">
            <a:extLst>
              <a:ext uri="{FF2B5EF4-FFF2-40B4-BE49-F238E27FC236}">
                <a16:creationId xmlns:a16="http://schemas.microsoft.com/office/drawing/2014/main" id="{703B38D4-035B-478B-244D-5BEA125041C8}"/>
              </a:ext>
            </a:extLst>
          </p:cNvPr>
          <p:cNvSpPr/>
          <p:nvPr/>
        </p:nvSpPr>
        <p:spPr>
          <a:xfrm>
            <a:off x="4981575" y="2007509"/>
            <a:ext cx="5373462" cy="584775"/>
          </a:xfrm>
          <a:prstGeom prst="rect">
            <a:avLst/>
          </a:prstGeom>
        </p:spPr>
        <p:txBody>
          <a:bodyPr wrap="square">
            <a:spAutoFit/>
          </a:bodyPr>
          <a:lstStyle/>
          <a:p>
            <a:pPr>
              <a:spcAft>
                <a:spcPts val="0"/>
              </a:spcAft>
            </a:pPr>
            <a:r>
              <a:rPr lang="nl-BE" sz="3200" b="1" dirty="0">
                <a:solidFill>
                  <a:srgbClr val="3C8200"/>
                </a:solidFill>
                <a:latin typeface="+mj-lt"/>
                <a:cs typeface="Noto Sans Devanagari"/>
              </a:rPr>
              <a:t>Analyse van het probleem</a:t>
            </a:r>
          </a:p>
        </p:txBody>
      </p:sp>
      <p:sp>
        <p:nvSpPr>
          <p:cNvPr id="9" name="Rectangle 8">
            <a:extLst>
              <a:ext uri="{FF2B5EF4-FFF2-40B4-BE49-F238E27FC236}">
                <a16:creationId xmlns:a16="http://schemas.microsoft.com/office/drawing/2014/main" id="{E8809EF8-F8D8-9D36-D9AC-8ECB02B82018}"/>
              </a:ext>
            </a:extLst>
          </p:cNvPr>
          <p:cNvSpPr/>
          <p:nvPr/>
        </p:nvSpPr>
        <p:spPr>
          <a:xfrm>
            <a:off x="4981574" y="5036560"/>
            <a:ext cx="7105705" cy="1077218"/>
          </a:xfrm>
          <a:prstGeom prst="rect">
            <a:avLst/>
          </a:prstGeom>
        </p:spPr>
        <p:txBody>
          <a:bodyPr wrap="square">
            <a:spAutoFit/>
          </a:bodyPr>
          <a:lstStyle/>
          <a:p>
            <a:pPr>
              <a:spcAft>
                <a:spcPts val="0"/>
              </a:spcAft>
            </a:pPr>
            <a:r>
              <a:rPr lang="fr-BE" sz="3200" b="1" dirty="0">
                <a:solidFill>
                  <a:srgbClr val="3C8200"/>
                </a:solidFill>
                <a:latin typeface="+mj-lt"/>
                <a:cs typeface="Noto Sans Devanagari"/>
              </a:rPr>
              <a:t>en </a:t>
            </a:r>
            <a:r>
              <a:rPr lang="nl-BE" sz="3200" b="1" dirty="0">
                <a:solidFill>
                  <a:srgbClr val="3C8200"/>
                </a:solidFill>
                <a:latin typeface="+mj-lt"/>
                <a:cs typeface="Noto Sans Devanagari"/>
              </a:rPr>
              <a:t>HANDELEN</a:t>
            </a:r>
          </a:p>
          <a:p>
            <a:pPr>
              <a:spcAft>
                <a:spcPts val="0"/>
              </a:spcAft>
            </a:pPr>
            <a:r>
              <a:rPr lang="nl-BE" sz="3200" b="1" dirty="0">
                <a:solidFill>
                  <a:srgbClr val="3C8200"/>
                </a:solidFill>
                <a:latin typeface="+mj-lt"/>
                <a:cs typeface="Noto Sans Devanagari"/>
              </a:rPr>
              <a:t>in functie van de analyse!</a:t>
            </a:r>
            <a:endParaRPr lang="fr-BE" sz="3200" b="1" dirty="0">
              <a:solidFill>
                <a:srgbClr val="3C8200"/>
              </a:solidFill>
              <a:latin typeface="+mj-lt"/>
              <a:cs typeface="Noto Sans Devanagari"/>
            </a:endParaRPr>
          </a:p>
        </p:txBody>
      </p:sp>
      <p:pic>
        <p:nvPicPr>
          <p:cNvPr id="10" name="Image 9" descr="Une image contenant texte, Police, logo&#10;&#10;Description générée automatiquement">
            <a:extLst>
              <a:ext uri="{FF2B5EF4-FFF2-40B4-BE49-F238E27FC236}">
                <a16:creationId xmlns:a16="http://schemas.microsoft.com/office/drawing/2014/main" id="{10C7DA89-CCA0-959F-FDF6-60C7A8FACD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12" name="Rectangle 11">
            <a:extLst>
              <a:ext uri="{FF2B5EF4-FFF2-40B4-BE49-F238E27FC236}">
                <a16:creationId xmlns:a16="http://schemas.microsoft.com/office/drawing/2014/main" id="{9CB1874C-1661-575C-01D5-EC52B22D8190}"/>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Tree>
    <p:extLst>
      <p:ext uri="{BB962C8B-B14F-4D97-AF65-F5344CB8AC3E}">
        <p14:creationId xmlns:p14="http://schemas.microsoft.com/office/powerpoint/2010/main" val="118761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772B4-86E3-702F-D198-7B4A3DE96763}"/>
              </a:ext>
            </a:extLst>
          </p:cNvPr>
          <p:cNvSpPr/>
          <p:nvPr/>
        </p:nvSpPr>
        <p:spPr>
          <a:xfrm>
            <a:off x="357602" y="1404458"/>
            <a:ext cx="11579295" cy="400110"/>
          </a:xfrm>
          <a:prstGeom prst="rect">
            <a:avLst/>
          </a:prstGeom>
        </p:spPr>
        <p:txBody>
          <a:bodyPr wrap="square">
            <a:spAutoFit/>
          </a:bodyPr>
          <a:lstStyle/>
          <a:p>
            <a:pPr>
              <a:spcAft>
                <a:spcPts val="0"/>
              </a:spcAft>
            </a:pPr>
            <a:r>
              <a:rPr lang="nl-BE" sz="2000" cap="all" dirty="0">
                <a:solidFill>
                  <a:srgbClr val="3C8200"/>
                </a:solidFill>
                <a:cs typeface="Noto Sans Devanagari"/>
              </a:rPr>
              <a:t>Stappen in de benadering</a:t>
            </a:r>
            <a:endParaRPr lang="en-US" sz="2000" cap="all" dirty="0">
              <a:solidFill>
                <a:srgbClr val="3C8200"/>
              </a:solidFill>
              <a:cs typeface="Noto Sans Devanagari"/>
            </a:endParaRPr>
          </a:p>
        </p:txBody>
      </p:sp>
      <p:sp>
        <p:nvSpPr>
          <p:cNvPr id="5" name="Rectangle 4">
            <a:extLst>
              <a:ext uri="{FF2B5EF4-FFF2-40B4-BE49-F238E27FC236}">
                <a16:creationId xmlns:a16="http://schemas.microsoft.com/office/drawing/2014/main" id="{BCD509DE-76C8-0774-C96E-70301C44B270}"/>
              </a:ext>
            </a:extLst>
          </p:cNvPr>
          <p:cNvSpPr/>
          <p:nvPr/>
        </p:nvSpPr>
        <p:spPr>
          <a:xfrm>
            <a:off x="6278423" y="2652796"/>
            <a:ext cx="5400000" cy="3893374"/>
          </a:xfrm>
          <a:prstGeom prst="rect">
            <a:avLst/>
          </a:prstGeom>
        </p:spPr>
        <p:txBody>
          <a:bodyPr wrap="square">
            <a:spAutoFit/>
          </a:bodyPr>
          <a:lstStyle/>
          <a:p>
            <a:pPr algn="just"/>
            <a:r>
              <a:rPr lang="fr-BE" sz="1600" b="1" dirty="0">
                <a:solidFill>
                  <a:srgbClr val="3C8200"/>
                </a:solidFill>
                <a:latin typeface="+mj-lt"/>
                <a:cs typeface="Noto Sans Devanagari"/>
              </a:rPr>
              <a:t>4. </a:t>
            </a:r>
            <a:r>
              <a:rPr lang="nl-BE" sz="1300" b="1" dirty="0">
                <a:solidFill>
                  <a:srgbClr val="3C8200"/>
                </a:solidFill>
                <a:latin typeface="+mj-lt"/>
                <a:cs typeface="Noto Sans Devanagari"/>
              </a:rPr>
              <a:t>Wat zegt de wet over het gebruik van alcohol en drugs achter het stuur? </a:t>
            </a:r>
            <a:r>
              <a:rPr lang="nl-BE" sz="1300" dirty="0">
                <a:solidFill>
                  <a:srgbClr val="7D7D7C"/>
                </a:solidFill>
                <a:cs typeface="Noto Sans Devanagari"/>
              </a:rPr>
              <a:t>(Optioneel) Als de leerkracht het nodig acht en afhankelijk van het publiek kan hij of zij informatie toevoegen over de wettelijke maatregelen in verband met het rijden onder invloed.</a:t>
            </a:r>
          </a:p>
          <a:p>
            <a:pPr algn="just"/>
            <a:r>
              <a:rPr lang="fr-BE" sz="1600" b="1" dirty="0">
                <a:solidFill>
                  <a:srgbClr val="3C8200"/>
                </a:solidFill>
                <a:latin typeface="+mj-lt"/>
                <a:cs typeface="Noto Sans Devanagari"/>
              </a:rPr>
              <a:t>5. </a:t>
            </a:r>
            <a:r>
              <a:rPr lang="nl-BE" sz="1300" b="1" dirty="0">
                <a:solidFill>
                  <a:srgbClr val="3C8200"/>
                </a:solidFill>
                <a:latin typeface="+mj-lt"/>
                <a:cs typeface="Noto Sans Devanagari"/>
              </a:rPr>
              <a:t>Actie! Brainstorming over mogelijke acties</a:t>
            </a:r>
            <a:r>
              <a:rPr lang="nl-BE" sz="1300" dirty="0">
                <a:solidFill>
                  <a:srgbClr val="7D7D7C"/>
                </a:solidFill>
                <a:cs typeface="Noto Sans Devanagari"/>
              </a:rPr>
              <a:t>: De leerkracht leidt een brainstorm rond ideeën voor acties die ondernomen kunnen worden om dingen te veranderen. Er worden categorieën van acties voorgesteld als leidraad voor de activiteiten. Als het te hoog gegrepen is om echt een actie met de leerlingen te ondernemen binnen de tijd die aan het project is voorbehouden, verwijst de leerkracht naar acties die door verkeersveiligheids- of gezondheidsdiensten zijn uitgevoerd bij jongeren en bespreekt ze met hen.</a:t>
            </a:r>
          </a:p>
          <a:p>
            <a:pPr algn="just"/>
            <a:r>
              <a:rPr lang="fr-BE" sz="1600" b="1" dirty="0">
                <a:solidFill>
                  <a:srgbClr val="3C8200"/>
                </a:solidFill>
                <a:latin typeface="+mj-lt"/>
                <a:cs typeface="Noto Sans Devanagari"/>
              </a:rPr>
              <a:t>6. </a:t>
            </a:r>
            <a:r>
              <a:rPr lang="nl-BE" sz="1300" b="1" dirty="0">
                <a:solidFill>
                  <a:srgbClr val="3C8200"/>
                </a:solidFill>
                <a:latin typeface="+mj-lt"/>
                <a:cs typeface="Noto Sans Devanagari"/>
              </a:rPr>
              <a:t>Evaluatie van de ondernomen actie: </a:t>
            </a:r>
            <a:r>
              <a:rPr lang="nl-BE" sz="1300" dirty="0">
                <a:solidFill>
                  <a:srgbClr val="7D7D7C"/>
                </a:solidFill>
                <a:cs typeface="Noto Sans Devanagari"/>
              </a:rPr>
              <a:t>Als de tijd is opgebruikt die bij het aangaan van de uitdaging is vastgesteld, worden de leerlingen gevraagd om de resultaten van hun actie(s) te evalueren. </a:t>
            </a:r>
          </a:p>
          <a:p>
            <a:pPr algn="just"/>
            <a:r>
              <a:rPr lang="fr-BE" sz="1600" b="1" dirty="0">
                <a:solidFill>
                  <a:srgbClr val="3C8200"/>
                </a:solidFill>
                <a:latin typeface="+mj-lt"/>
                <a:cs typeface="Noto Sans Devanagari"/>
              </a:rPr>
              <a:t>7. </a:t>
            </a:r>
            <a:r>
              <a:rPr lang="nl-BE" sz="1300" b="1" dirty="0">
                <a:solidFill>
                  <a:srgbClr val="3C8200"/>
                </a:solidFill>
                <a:latin typeface="+mj-lt"/>
                <a:cs typeface="Noto Sans Devanagari"/>
              </a:rPr>
              <a:t>Stilstaan bij wat werd bijgeleerd: </a:t>
            </a:r>
            <a:r>
              <a:rPr lang="nl-BE" sz="1300" dirty="0">
                <a:solidFill>
                  <a:srgbClr val="7D7D7C"/>
                </a:solidFill>
                <a:cs typeface="Noto Sans Devanagari"/>
              </a:rPr>
              <a:t>Terugblikken op wat iedereen vooraf dacht en onder woorden brengen wat iedereen heeft geleerd.</a:t>
            </a:r>
          </a:p>
          <a:p>
            <a:pPr algn="just"/>
            <a:endParaRPr lang="en-US" sz="1400" dirty="0"/>
          </a:p>
        </p:txBody>
      </p:sp>
      <p:sp>
        <p:nvSpPr>
          <p:cNvPr id="6" name="Rectangle 5">
            <a:extLst>
              <a:ext uri="{FF2B5EF4-FFF2-40B4-BE49-F238E27FC236}">
                <a16:creationId xmlns:a16="http://schemas.microsoft.com/office/drawing/2014/main" id="{AA99165E-1579-2869-71DB-A2B39C9F6E31}"/>
              </a:ext>
            </a:extLst>
          </p:cNvPr>
          <p:cNvSpPr/>
          <p:nvPr/>
        </p:nvSpPr>
        <p:spPr>
          <a:xfrm>
            <a:off x="357602" y="2652795"/>
            <a:ext cx="5400000" cy="3831818"/>
          </a:xfrm>
          <a:prstGeom prst="rect">
            <a:avLst/>
          </a:prstGeom>
        </p:spPr>
        <p:txBody>
          <a:bodyPr wrap="square">
            <a:spAutoFit/>
          </a:bodyPr>
          <a:lstStyle/>
          <a:p>
            <a:r>
              <a:rPr lang="fr-BE" sz="1600" b="1" dirty="0">
                <a:solidFill>
                  <a:srgbClr val="3C8200"/>
                </a:solidFill>
                <a:latin typeface="+mj-lt"/>
                <a:cs typeface="Noto Sans Devanagari"/>
              </a:rPr>
              <a:t>1. </a:t>
            </a:r>
            <a:r>
              <a:rPr lang="nl-BE" sz="1300" b="1" dirty="0">
                <a:solidFill>
                  <a:srgbClr val="3C8200"/>
                </a:solidFill>
                <a:latin typeface="+mj-lt"/>
                <a:cs typeface="Noto Sans Devanagari"/>
              </a:rPr>
              <a:t>De mening van de leerlingen vooraf: </a:t>
            </a:r>
            <a:r>
              <a:rPr lang="nl-BE" sz="1300" dirty="0">
                <a:solidFill>
                  <a:srgbClr val="7D7D7C"/>
                </a:solidFill>
                <a:cs typeface="Noto Sans Devanagari"/>
              </a:rPr>
              <a:t>De leerlingen geven spontaan hun mening over het vraagstuk. Deze wordt onthouden </a:t>
            </a:r>
            <a:br>
              <a:rPr lang="nl-BE" sz="1300" dirty="0">
                <a:solidFill>
                  <a:srgbClr val="7D7D7C"/>
                </a:solidFill>
                <a:cs typeface="Noto Sans Devanagari"/>
              </a:rPr>
            </a:br>
            <a:r>
              <a:rPr lang="nl-BE" sz="1300" dirty="0">
                <a:solidFill>
                  <a:srgbClr val="7D7D7C"/>
                </a:solidFill>
                <a:cs typeface="Noto Sans Devanagari"/>
              </a:rPr>
              <a:t>(om er achteraf op terug te komen)</a:t>
            </a:r>
          </a:p>
          <a:p>
            <a:r>
              <a:rPr lang="fr-BE" sz="1600" b="1" dirty="0">
                <a:solidFill>
                  <a:srgbClr val="3C8200"/>
                </a:solidFill>
                <a:latin typeface="+mj-lt"/>
                <a:cs typeface="Noto Sans Devanagari"/>
              </a:rPr>
              <a:t>2. </a:t>
            </a:r>
            <a:r>
              <a:rPr lang="nl-BE" sz="1300" b="1" dirty="0">
                <a:solidFill>
                  <a:srgbClr val="3C8200"/>
                </a:solidFill>
                <a:latin typeface="+mj-lt"/>
                <a:cs typeface="Noto Sans Devanagari"/>
              </a:rPr>
              <a:t>Bestaat het probleem? Hoeveel? Waar? Wanneer: </a:t>
            </a:r>
            <a:r>
              <a:rPr lang="nl-BE" sz="1300" dirty="0">
                <a:solidFill>
                  <a:srgbClr val="7D7D7C"/>
                </a:solidFill>
                <a:cs typeface="Noto Sans Devanagari"/>
              </a:rPr>
              <a:t>In subgroepen verrichten de leerlingen documentair onderzoek. Door gegevens te raadplegen, moeten ze het onderwerp objectiveren. Ze beantwoorden de vraag of er een verband bestaat tussen het gebruik van alcohol, cannabis of andere psychotrope drugs enerzijds en verkeersongevallen anderzijds.</a:t>
            </a:r>
          </a:p>
          <a:p>
            <a:r>
              <a:rPr lang="fr-BE" sz="1600" b="1" dirty="0">
                <a:solidFill>
                  <a:srgbClr val="3C8200"/>
                </a:solidFill>
                <a:latin typeface="+mj-lt"/>
                <a:cs typeface="Noto Sans Devanagari"/>
              </a:rPr>
              <a:t>3. </a:t>
            </a:r>
            <a:r>
              <a:rPr lang="nl-BE" sz="1300" b="1" dirty="0">
                <a:solidFill>
                  <a:srgbClr val="3C8200"/>
                </a:solidFill>
                <a:latin typeface="+mj-lt"/>
                <a:cs typeface="Noto Sans Devanagari"/>
              </a:rPr>
              <a:t>Het probleem begrijpen: Waarom is het gebruik van alcohol, cannabis of andere psychotrope stoffen een probleem in het verkeer? </a:t>
            </a:r>
            <a:r>
              <a:rPr lang="nl-BE" sz="1300" dirty="0">
                <a:solidFill>
                  <a:srgbClr val="7D7D7C"/>
                </a:solidFill>
                <a:cs typeface="Noto Sans Devanagari"/>
              </a:rPr>
              <a:t>Dit onderdeel wordt verzorgd door de leerkracht. Deze fase biedt de leerkracht de kans om zijn gebruikelijke les over de werking van het zenuwstelsel in de benadering te verwerken en een hoofdstuk toe te voegen over de effecten van drugs op het zenuwstelsel bij bestuurders van voertuigen. Hiervoor worden bibliografische bronnen aangereikt.</a:t>
            </a:r>
          </a:p>
          <a:p>
            <a:endParaRPr lang="en-US" sz="1300" dirty="0">
              <a:solidFill>
                <a:srgbClr val="7D7D7C"/>
              </a:solidFill>
              <a:cs typeface="Noto Sans Devanagari"/>
            </a:endParaRPr>
          </a:p>
        </p:txBody>
      </p:sp>
      <p:sp>
        <p:nvSpPr>
          <p:cNvPr id="7" name="Rectangle 6">
            <a:extLst>
              <a:ext uri="{FF2B5EF4-FFF2-40B4-BE49-F238E27FC236}">
                <a16:creationId xmlns:a16="http://schemas.microsoft.com/office/drawing/2014/main" id="{CE5AACA1-22FB-6149-813C-C1E6CA936F88}"/>
              </a:ext>
            </a:extLst>
          </p:cNvPr>
          <p:cNvSpPr/>
          <p:nvPr/>
        </p:nvSpPr>
        <p:spPr>
          <a:xfrm>
            <a:off x="357602" y="1883684"/>
            <a:ext cx="11579295" cy="646331"/>
          </a:xfrm>
          <a:prstGeom prst="rect">
            <a:avLst/>
          </a:prstGeom>
        </p:spPr>
        <p:txBody>
          <a:bodyPr wrap="square">
            <a:spAutoFit/>
          </a:bodyPr>
          <a:lstStyle/>
          <a:p>
            <a:pPr>
              <a:spcAft>
                <a:spcPts val="0"/>
              </a:spcAft>
            </a:pPr>
            <a:r>
              <a:rPr lang="nl-BE" sz="2000" dirty="0">
                <a:solidFill>
                  <a:srgbClr val="2F3E8B"/>
                </a:solidFill>
                <a:cs typeface="Noto Sans Devanagari"/>
              </a:rPr>
              <a:t>Een delicaat onderwerp aanbrengen:</a:t>
            </a:r>
            <a:r>
              <a:rPr lang="fr-BE" sz="2000" dirty="0">
                <a:solidFill>
                  <a:srgbClr val="2F3E8B"/>
                </a:solidFill>
                <a:cs typeface="Noto Sans Devanagari"/>
              </a:rPr>
              <a:t> </a:t>
            </a:r>
            <a:r>
              <a:rPr lang="nl-BE" sz="1600" b="1" dirty="0">
                <a:solidFill>
                  <a:srgbClr val="2F3E8B"/>
                </a:solidFill>
                <a:latin typeface="+mj-lt"/>
              </a:rPr>
              <a:t>Is het gevaarlijk om met de fiets, de step of de auto te rijden onder invloed van alcohol, cannabis of andere psychotrope stoffen?</a:t>
            </a:r>
            <a:endParaRPr lang="en-US" sz="1600" b="1" dirty="0">
              <a:solidFill>
                <a:srgbClr val="2F3E8B"/>
              </a:solidFill>
              <a:latin typeface="+mj-lt"/>
            </a:endParaRPr>
          </a:p>
        </p:txBody>
      </p:sp>
      <p:sp>
        <p:nvSpPr>
          <p:cNvPr id="8" name="Espace réservé du numéro de diapositive 1">
            <a:extLst>
              <a:ext uri="{FF2B5EF4-FFF2-40B4-BE49-F238E27FC236}">
                <a16:creationId xmlns:a16="http://schemas.microsoft.com/office/drawing/2014/main" id="{F5A76D48-5D19-5CB0-B6C1-D25DB11BC6E7}"/>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a:t>
            </a:fld>
            <a:endParaRPr lang="en-US" dirty="0">
              <a:solidFill>
                <a:srgbClr val="2F3E8B"/>
              </a:solidFill>
            </a:endParaRPr>
          </a:p>
        </p:txBody>
      </p:sp>
      <p:pic>
        <p:nvPicPr>
          <p:cNvPr id="2" name="Image 1" descr="Une image contenant texte, Police, logo&#10;&#10;Description générée automatiquement">
            <a:extLst>
              <a:ext uri="{FF2B5EF4-FFF2-40B4-BE49-F238E27FC236}">
                <a16:creationId xmlns:a16="http://schemas.microsoft.com/office/drawing/2014/main" id="{A9F3A020-3797-EADD-5FB8-8891AFCE7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9" name="ZoneTexte 8">
            <a:extLst>
              <a:ext uri="{FF2B5EF4-FFF2-40B4-BE49-F238E27FC236}">
                <a16:creationId xmlns:a16="http://schemas.microsoft.com/office/drawing/2014/main" id="{2C57E74A-9346-EEB7-5996-F31086174C67}"/>
              </a:ext>
            </a:extLst>
          </p:cNvPr>
          <p:cNvSpPr txBox="1"/>
          <p:nvPr/>
        </p:nvSpPr>
        <p:spPr>
          <a:xfrm>
            <a:off x="357602" y="907564"/>
            <a:ext cx="6841057" cy="461665"/>
          </a:xfrm>
          <a:prstGeom prst="rect">
            <a:avLst/>
          </a:prstGeom>
          <a:noFill/>
        </p:spPr>
        <p:txBody>
          <a:bodyPr wrap="square" rtlCol="0">
            <a:spAutoFit/>
          </a:bodyPr>
          <a:lstStyle/>
          <a:p>
            <a:r>
              <a:rPr lang="nl-BE" sz="2400" b="1" cap="all" dirty="0">
                <a:solidFill>
                  <a:srgbClr val="3C8200"/>
                </a:solidFill>
                <a:latin typeface="+mj-lt"/>
              </a:rPr>
              <a:t>Informatie voor de </a:t>
            </a:r>
            <a:r>
              <a:rPr lang="nl-BE" sz="2400" b="1" cap="all" dirty="0" err="1">
                <a:solidFill>
                  <a:srgbClr val="3C8200"/>
                </a:solidFill>
                <a:latin typeface="+mj-lt"/>
              </a:rPr>
              <a:t>leerkacht</a:t>
            </a:r>
            <a:endParaRPr lang="en-US" sz="2400" b="1" cap="all" dirty="0">
              <a:solidFill>
                <a:srgbClr val="3C8200"/>
              </a:solidFill>
              <a:latin typeface="+mj-lt"/>
            </a:endParaRPr>
          </a:p>
        </p:txBody>
      </p:sp>
      <p:sp>
        <p:nvSpPr>
          <p:cNvPr id="10" name="Rectangle 9">
            <a:extLst>
              <a:ext uri="{FF2B5EF4-FFF2-40B4-BE49-F238E27FC236}">
                <a16:creationId xmlns:a16="http://schemas.microsoft.com/office/drawing/2014/main" id="{B66944F4-3F2A-E28C-34AD-3191C10B8216}"/>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Tree>
    <p:extLst>
      <p:ext uri="{BB962C8B-B14F-4D97-AF65-F5344CB8AC3E}">
        <p14:creationId xmlns:p14="http://schemas.microsoft.com/office/powerpoint/2010/main" val="1832017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CCCCAB5-714E-266B-72B4-1DDA3B40A3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7028" y="1818519"/>
            <a:ext cx="5514665" cy="3676443"/>
          </a:xfrm>
          <a:prstGeom prst="rect">
            <a:avLst/>
          </a:prstGeom>
        </p:spPr>
      </p:pic>
      <p:sp>
        <p:nvSpPr>
          <p:cNvPr id="3" name="ZoneTexte 2">
            <a:extLst>
              <a:ext uri="{FF2B5EF4-FFF2-40B4-BE49-F238E27FC236}">
                <a16:creationId xmlns:a16="http://schemas.microsoft.com/office/drawing/2014/main" id="{2C080A0F-7170-B8E7-7610-44080727282C}"/>
              </a:ext>
            </a:extLst>
          </p:cNvPr>
          <p:cNvSpPr txBox="1"/>
          <p:nvPr/>
        </p:nvSpPr>
        <p:spPr>
          <a:xfrm>
            <a:off x="357602" y="907564"/>
            <a:ext cx="7992188" cy="461665"/>
          </a:xfrm>
          <a:prstGeom prst="rect">
            <a:avLst/>
          </a:prstGeom>
          <a:noFill/>
        </p:spPr>
        <p:txBody>
          <a:bodyPr wrap="none" rtlCol="0">
            <a:spAutoFit/>
          </a:bodyPr>
          <a:lstStyle/>
          <a:p>
            <a:r>
              <a:rPr lang="fr-BE" sz="2400" b="1" cap="all" dirty="0">
                <a:solidFill>
                  <a:srgbClr val="3C8200"/>
                </a:solidFill>
                <a:latin typeface="+mj-lt"/>
              </a:rPr>
              <a:t>STAP 5: </a:t>
            </a:r>
            <a:r>
              <a:rPr lang="fr-BE" sz="2000" cap="all" dirty="0" err="1">
                <a:solidFill>
                  <a:srgbClr val="3C8200"/>
                </a:solidFill>
                <a:cs typeface="Noto Sans Devanagari"/>
              </a:rPr>
              <a:t>Actie</a:t>
            </a:r>
            <a:r>
              <a:rPr lang="fr-BE" sz="2000" cap="all" dirty="0">
                <a:solidFill>
                  <a:srgbClr val="3C8200"/>
                </a:solidFill>
                <a:cs typeface="Noto Sans Devanagari"/>
              </a:rPr>
              <a:t>!</a:t>
            </a:r>
            <a:r>
              <a:rPr lang="fr-BE" sz="2000" cap="all" dirty="0">
                <a:solidFill>
                  <a:srgbClr val="3C8200"/>
                </a:solidFill>
                <a:latin typeface="+mj-lt"/>
                <a:cs typeface="Noto Sans Devanagari"/>
              </a:rPr>
              <a:t> Brainstorming </a:t>
            </a:r>
            <a:r>
              <a:rPr lang="nl-BE" sz="2000" cap="all" dirty="0">
                <a:solidFill>
                  <a:srgbClr val="3C8200"/>
                </a:solidFill>
                <a:latin typeface="+mj-lt"/>
                <a:cs typeface="Noto Sans Devanagari"/>
              </a:rPr>
              <a:t>over mogelijke acties </a:t>
            </a:r>
            <a:endParaRPr lang="en-US" sz="2000" cap="all" dirty="0">
              <a:solidFill>
                <a:srgbClr val="3C8200"/>
              </a:solidFill>
              <a:latin typeface="+mj-lt"/>
              <a:cs typeface="Noto Sans Devanagari"/>
            </a:endParaRPr>
          </a:p>
        </p:txBody>
      </p:sp>
      <p:sp>
        <p:nvSpPr>
          <p:cNvPr id="4" name="Rectangle 3">
            <a:extLst>
              <a:ext uri="{FF2B5EF4-FFF2-40B4-BE49-F238E27FC236}">
                <a16:creationId xmlns:a16="http://schemas.microsoft.com/office/drawing/2014/main" id="{5737A4F5-E9FC-107C-8E71-A05BAA62678E}"/>
              </a:ext>
            </a:extLst>
          </p:cNvPr>
          <p:cNvSpPr/>
          <p:nvPr/>
        </p:nvSpPr>
        <p:spPr>
          <a:xfrm>
            <a:off x="357602" y="2138445"/>
            <a:ext cx="5471698" cy="1492716"/>
          </a:xfrm>
          <a:prstGeom prst="rect">
            <a:avLst/>
          </a:prstGeom>
        </p:spPr>
        <p:txBody>
          <a:bodyPr wrap="square">
            <a:spAutoFit/>
          </a:bodyPr>
          <a:lstStyle/>
          <a:p>
            <a:r>
              <a:rPr lang="nl-BE" sz="1300" dirty="0">
                <a:solidFill>
                  <a:srgbClr val="7D7D7C"/>
                </a:solidFill>
                <a:cs typeface="Noto Sans Devanagari"/>
              </a:rPr>
              <a:t>Eerst stellen de leerlingen een reeks acties voor, liefst zo concreet en operationeel mogelijk, rekening houdend met de voordien onderzochte situatie. De voorstellen zijn niet exclusief; uit de exhaustieve lijst van voorgestelde acties kiezen de klas of de leerling één of meer acties om ook echt uit te voeren. </a:t>
            </a:r>
          </a:p>
          <a:p>
            <a:r>
              <a:rPr lang="nl-BE" sz="1300" dirty="0">
                <a:solidFill>
                  <a:srgbClr val="7D7D7C"/>
                </a:solidFill>
                <a:cs typeface="Noto Sans Devanagari"/>
              </a:rPr>
              <a:t>In een tweede fase kunnen ze zich dan inzetten voor één van de acties uit de gekozen reeks.</a:t>
            </a:r>
          </a:p>
        </p:txBody>
      </p:sp>
      <p:sp>
        <p:nvSpPr>
          <p:cNvPr id="5" name="Rectangle 4">
            <a:extLst>
              <a:ext uri="{FF2B5EF4-FFF2-40B4-BE49-F238E27FC236}">
                <a16:creationId xmlns:a16="http://schemas.microsoft.com/office/drawing/2014/main" id="{49E528BA-96C2-865B-925D-23B60A5118B7}"/>
              </a:ext>
            </a:extLst>
          </p:cNvPr>
          <p:cNvSpPr/>
          <p:nvPr/>
        </p:nvSpPr>
        <p:spPr>
          <a:xfrm>
            <a:off x="357602" y="1559834"/>
            <a:ext cx="11579295" cy="400110"/>
          </a:xfrm>
          <a:prstGeom prst="rect">
            <a:avLst/>
          </a:prstGeom>
        </p:spPr>
        <p:txBody>
          <a:bodyPr wrap="square">
            <a:spAutoFit/>
          </a:bodyPr>
          <a:lstStyle/>
          <a:p>
            <a:pPr>
              <a:spcAft>
                <a:spcPts val="0"/>
              </a:spcAft>
            </a:pPr>
            <a:r>
              <a:rPr lang="fr-BE" sz="2000" dirty="0" err="1">
                <a:solidFill>
                  <a:srgbClr val="2F3E8B"/>
                </a:solidFill>
                <a:cs typeface="Noto Sans Devanagari"/>
              </a:rPr>
              <a:t>Verloop</a:t>
            </a:r>
            <a:endParaRPr lang="en-US" dirty="0">
              <a:solidFill>
                <a:schemeClr val="accent2"/>
              </a:solidFill>
              <a:ea typeface="Noto Sans CJK SC Regular"/>
              <a:cs typeface="Noto Sans Devanagari"/>
            </a:endParaRPr>
          </a:p>
        </p:txBody>
      </p:sp>
      <p:sp>
        <p:nvSpPr>
          <p:cNvPr id="6" name="Espace réservé du numéro de diapositive 1">
            <a:extLst>
              <a:ext uri="{FF2B5EF4-FFF2-40B4-BE49-F238E27FC236}">
                <a16:creationId xmlns:a16="http://schemas.microsoft.com/office/drawing/2014/main" id="{DDF08AF3-F767-088E-54EE-EF603970AB45}"/>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30</a:t>
            </a:fld>
            <a:endParaRPr lang="en-US" dirty="0">
              <a:solidFill>
                <a:srgbClr val="2F3E8B"/>
              </a:solidFill>
            </a:endParaRPr>
          </a:p>
        </p:txBody>
      </p:sp>
      <p:sp>
        <p:nvSpPr>
          <p:cNvPr id="8" name="ZoneTexte 7">
            <a:extLst>
              <a:ext uri="{FF2B5EF4-FFF2-40B4-BE49-F238E27FC236}">
                <a16:creationId xmlns:a16="http://schemas.microsoft.com/office/drawing/2014/main" id="{3812A25A-2F28-714B-9443-A0EED2BB904E}"/>
              </a:ext>
            </a:extLst>
          </p:cNvPr>
          <p:cNvSpPr txBox="1"/>
          <p:nvPr/>
        </p:nvSpPr>
        <p:spPr>
          <a:xfrm>
            <a:off x="357602" y="4172564"/>
            <a:ext cx="6050137" cy="1152688"/>
          </a:xfrm>
          <a:prstGeom prst="rect">
            <a:avLst/>
          </a:prstGeom>
          <a:noFill/>
        </p:spPr>
        <p:txBody>
          <a:bodyPr wrap="square" rtlCol="0">
            <a:spAutoFit/>
          </a:bodyPr>
          <a:lstStyle/>
          <a:p>
            <a:r>
              <a:rPr lang="nl-BE" sz="2000" dirty="0">
                <a:solidFill>
                  <a:srgbClr val="B4CC04"/>
                </a:solidFill>
                <a:latin typeface="+mj-lt"/>
                <a:cs typeface="Noto Sans Devanagari"/>
              </a:rPr>
              <a:t>Er worden meerdere categorieën van acties voorgesteld om de ideeënstroom te bevorderen</a:t>
            </a:r>
            <a:r>
              <a:rPr lang="fr-BE" sz="2000" dirty="0">
                <a:solidFill>
                  <a:srgbClr val="B4CC04"/>
                </a:solidFill>
                <a:latin typeface="+mj-lt"/>
                <a:cs typeface="Noto Sans Devanagari"/>
              </a:rPr>
              <a:t>.</a:t>
            </a:r>
          </a:p>
          <a:p>
            <a:pPr>
              <a:lnSpc>
                <a:spcPct val="250000"/>
              </a:lnSpc>
            </a:pPr>
            <a:r>
              <a:rPr lang="fr-BE" sz="1300" b="1" dirty="0">
                <a:solidFill>
                  <a:srgbClr val="B4CC04"/>
                </a:solidFill>
                <a:latin typeface="+mj-lt"/>
                <a:cs typeface="Noto Sans Devanagari"/>
              </a:rPr>
              <a:t>&gt;&gt; </a:t>
            </a:r>
            <a:r>
              <a:rPr lang="nl-BE" sz="1300" b="1" dirty="0">
                <a:solidFill>
                  <a:srgbClr val="B4CC04"/>
                </a:solidFill>
                <a:latin typeface="+mj-lt"/>
                <a:cs typeface="Noto Sans Devanagari"/>
              </a:rPr>
              <a:t>Zie volgende pagina’s</a:t>
            </a:r>
            <a:endParaRPr lang="en-US" sz="1300" b="1" dirty="0">
              <a:solidFill>
                <a:srgbClr val="B4CC04"/>
              </a:solidFill>
              <a:latin typeface="+mj-lt"/>
              <a:cs typeface="Noto Sans Devanagari"/>
            </a:endParaRPr>
          </a:p>
        </p:txBody>
      </p:sp>
      <p:pic>
        <p:nvPicPr>
          <p:cNvPr id="9" name="Image 8" descr="Une image contenant texte, Police, logo&#10;&#10;Description générée automatiquement">
            <a:extLst>
              <a:ext uri="{FF2B5EF4-FFF2-40B4-BE49-F238E27FC236}">
                <a16:creationId xmlns:a16="http://schemas.microsoft.com/office/drawing/2014/main" id="{DD9A7995-447E-9D0B-2134-060694D5E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10" name="Rectangle 9">
            <a:extLst>
              <a:ext uri="{FF2B5EF4-FFF2-40B4-BE49-F238E27FC236}">
                <a16:creationId xmlns:a16="http://schemas.microsoft.com/office/drawing/2014/main" id="{978C5B97-D05A-B2B4-3BCC-7D48C77A7ED0}"/>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Tree>
    <p:extLst>
      <p:ext uri="{BB962C8B-B14F-4D97-AF65-F5344CB8AC3E}">
        <p14:creationId xmlns:p14="http://schemas.microsoft.com/office/powerpoint/2010/main" val="1770531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40B014-6C54-A964-0792-A7D4835E7C13}"/>
              </a:ext>
            </a:extLst>
          </p:cNvPr>
          <p:cNvSpPr/>
          <p:nvPr/>
        </p:nvSpPr>
        <p:spPr>
          <a:xfrm>
            <a:off x="0" y="0"/>
            <a:ext cx="12192000" cy="6858000"/>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3" name="Graphique 2">
            <a:extLst>
              <a:ext uri="{FF2B5EF4-FFF2-40B4-BE49-F238E27FC236}">
                <a16:creationId xmlns:a16="http://schemas.microsoft.com/office/drawing/2014/main" id="{ED96AC29-A164-BD8C-DA1A-0227406D96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014" y="522314"/>
            <a:ext cx="11135019" cy="5520678"/>
          </a:xfrm>
          <a:prstGeom prst="rect">
            <a:avLst/>
          </a:prstGeom>
        </p:spPr>
      </p:pic>
      <p:sp>
        <p:nvSpPr>
          <p:cNvPr id="6" name="Espace réservé du numéro de diapositive 1">
            <a:extLst>
              <a:ext uri="{FF2B5EF4-FFF2-40B4-BE49-F238E27FC236}">
                <a16:creationId xmlns:a16="http://schemas.microsoft.com/office/drawing/2014/main" id="{08DD7E07-4336-3054-B33F-032E01FED64F}"/>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31</a:t>
            </a:fld>
            <a:endParaRPr lang="en-US" dirty="0">
              <a:solidFill>
                <a:srgbClr val="2F3E8B"/>
              </a:solidFill>
            </a:endParaRPr>
          </a:p>
        </p:txBody>
      </p:sp>
      <p:sp>
        <p:nvSpPr>
          <p:cNvPr id="7" name="Rectangle 6">
            <a:extLst>
              <a:ext uri="{FF2B5EF4-FFF2-40B4-BE49-F238E27FC236}">
                <a16:creationId xmlns:a16="http://schemas.microsoft.com/office/drawing/2014/main" id="{71F0744A-6DFB-75FC-2484-B35E92161D40}"/>
              </a:ext>
            </a:extLst>
          </p:cNvPr>
          <p:cNvSpPr/>
          <p:nvPr/>
        </p:nvSpPr>
        <p:spPr>
          <a:xfrm>
            <a:off x="357602" y="2109562"/>
            <a:ext cx="7083104" cy="3724096"/>
          </a:xfrm>
          <a:prstGeom prst="rect">
            <a:avLst/>
          </a:prstGeom>
        </p:spPr>
        <p:txBody>
          <a:bodyPr wrap="square">
            <a:spAutoFit/>
          </a:bodyPr>
          <a:lstStyle/>
          <a:p>
            <a:pPr marL="1076325" indent="-285750">
              <a:buFont typeface="Arial" panose="020B0604020202020204" pitchFamily="34" charset="0"/>
              <a:buChar char="•"/>
            </a:pPr>
            <a:r>
              <a:rPr lang="nl-BE" sz="1600" dirty="0">
                <a:solidFill>
                  <a:srgbClr val="3C8200"/>
                </a:solidFill>
                <a:cs typeface="Noto Sans Devanagari"/>
              </a:rPr>
              <a:t>Het eigen gedrag aanpassen</a:t>
            </a:r>
            <a:r>
              <a:rPr lang="fr-FR" sz="1600" dirty="0">
                <a:solidFill>
                  <a:srgbClr val="3C8200"/>
                </a:solidFill>
                <a:cs typeface="Noto Sans Devanagari"/>
              </a:rPr>
              <a:t>: </a:t>
            </a:r>
            <a:r>
              <a:rPr lang="nl-BE" sz="1300" dirty="0">
                <a:solidFill>
                  <a:srgbClr val="7D7D7C"/>
                </a:solidFill>
                <a:cs typeface="Noto Sans Devanagari"/>
              </a:rPr>
              <a:t>Een structurele verandering voorstellen die ertoe leidt dat men zich anders gaat gedragen</a:t>
            </a:r>
            <a:r>
              <a:rPr lang="fr-FR" sz="1300" dirty="0">
                <a:solidFill>
                  <a:srgbClr val="7D7D7C"/>
                </a:solidFill>
                <a:cs typeface="Noto Sans Devanagari"/>
              </a:rPr>
              <a:t>.</a:t>
            </a:r>
          </a:p>
          <a:p>
            <a:pPr marL="1076325" indent="-285750">
              <a:buFont typeface="Arial" panose="020B0604020202020204" pitchFamily="34" charset="0"/>
              <a:buChar char="•"/>
            </a:pPr>
            <a:endParaRPr lang="fr-FR" sz="1300" dirty="0">
              <a:solidFill>
                <a:srgbClr val="7D7D7C"/>
              </a:solidFill>
              <a:cs typeface="Noto Sans Devanagari"/>
            </a:endParaRPr>
          </a:p>
          <a:p>
            <a:pPr marL="1076325" indent="-285750">
              <a:buFont typeface="Arial" panose="020B0604020202020204" pitchFamily="34" charset="0"/>
              <a:buChar char="•"/>
            </a:pPr>
            <a:r>
              <a:rPr lang="nl-BE" sz="1600" dirty="0">
                <a:solidFill>
                  <a:srgbClr val="3C8200"/>
                </a:solidFill>
                <a:cs typeface="Noto Sans Devanagari"/>
              </a:rPr>
              <a:t>Sensibiliseren, communiceren: </a:t>
            </a:r>
            <a:r>
              <a:rPr lang="nl-BE" sz="1300" dirty="0">
                <a:solidFill>
                  <a:srgbClr val="7D7D7C"/>
                </a:solidFill>
                <a:cs typeface="Noto Sans Devanagari"/>
              </a:rPr>
              <a:t>Communiceren op het internet, </a:t>
            </a:r>
            <a:br>
              <a:rPr lang="nl-BE" sz="1300" dirty="0">
                <a:solidFill>
                  <a:srgbClr val="7D7D7C"/>
                </a:solidFill>
                <a:cs typeface="Noto Sans Devanagari"/>
              </a:rPr>
            </a:br>
            <a:r>
              <a:rPr lang="nl-BE" sz="1300" dirty="0">
                <a:solidFill>
                  <a:srgbClr val="7D7D7C"/>
                </a:solidFill>
                <a:cs typeface="Noto Sans Devanagari"/>
              </a:rPr>
              <a:t>een affiche maken, een reglement schrijven, verschillende media gebruiken (grafische kunst, theater, dans, geschreven kunsten...)</a:t>
            </a:r>
          </a:p>
          <a:p>
            <a:pPr marL="1076325" indent="-285750">
              <a:buFont typeface="Arial" panose="020B0604020202020204" pitchFamily="34" charset="0"/>
              <a:buChar char="•"/>
            </a:pPr>
            <a:endParaRPr lang="fr-FR" sz="1300" dirty="0">
              <a:solidFill>
                <a:srgbClr val="7D7D7C"/>
              </a:solidFill>
              <a:cs typeface="Noto Sans Devanagari"/>
            </a:endParaRPr>
          </a:p>
          <a:p>
            <a:pPr marL="1076325" indent="-285750">
              <a:buFont typeface="Arial" panose="020B0604020202020204" pitchFamily="34" charset="0"/>
              <a:buChar char="•"/>
            </a:pPr>
            <a:r>
              <a:rPr lang="nl-BE" sz="1600" dirty="0">
                <a:solidFill>
                  <a:srgbClr val="3C8200"/>
                </a:solidFill>
                <a:cs typeface="Noto Sans Devanagari"/>
              </a:rPr>
              <a:t>Militant communiceren</a:t>
            </a:r>
            <a:r>
              <a:rPr lang="fr-FR" sz="1600" dirty="0">
                <a:solidFill>
                  <a:srgbClr val="3C8200"/>
                </a:solidFill>
                <a:cs typeface="Noto Sans Devanagari"/>
              </a:rPr>
              <a:t>: </a:t>
            </a:r>
            <a:r>
              <a:rPr lang="nl-BE" sz="1300" dirty="0">
                <a:solidFill>
                  <a:srgbClr val="7D7D7C"/>
                </a:solidFill>
                <a:cs typeface="Noto Sans Devanagari"/>
              </a:rPr>
              <a:t>Anderen motiveren om te handelen in </a:t>
            </a:r>
            <a:br>
              <a:rPr lang="nl-BE" sz="1300" dirty="0">
                <a:solidFill>
                  <a:srgbClr val="7D7D7C"/>
                </a:solidFill>
                <a:cs typeface="Noto Sans Devanagari"/>
              </a:rPr>
            </a:br>
            <a:r>
              <a:rPr lang="nl-BE" sz="1300" dirty="0">
                <a:solidFill>
                  <a:srgbClr val="7D7D7C"/>
                </a:solidFill>
                <a:cs typeface="Noto Sans Devanagari"/>
              </a:rPr>
              <a:t>het perspectief van een ontwikkeling met respect voor het leefmilieu.</a:t>
            </a:r>
            <a:endParaRPr lang="fr-FR" sz="1300" dirty="0">
              <a:solidFill>
                <a:srgbClr val="7D7D7C"/>
              </a:solidFill>
              <a:cs typeface="Noto Sans Devanagari"/>
            </a:endParaRPr>
          </a:p>
          <a:p>
            <a:pPr marL="1076325" indent="-285750">
              <a:buFont typeface="Arial" panose="020B0604020202020204" pitchFamily="34" charset="0"/>
              <a:buChar char="•"/>
            </a:pPr>
            <a:endParaRPr lang="fr-FR" sz="1300" dirty="0">
              <a:solidFill>
                <a:srgbClr val="7D7D7C"/>
              </a:solidFill>
              <a:cs typeface="Noto Sans Devanagari"/>
            </a:endParaRPr>
          </a:p>
          <a:p>
            <a:pPr marL="1076325" indent="-285750">
              <a:buFont typeface="Arial" panose="020B0604020202020204" pitchFamily="34" charset="0"/>
              <a:buChar char="•"/>
            </a:pPr>
            <a:r>
              <a:rPr lang="nl-BE" sz="1600" dirty="0">
                <a:solidFill>
                  <a:srgbClr val="3C8200"/>
                </a:solidFill>
                <a:cs typeface="Noto Sans Devanagari"/>
              </a:rPr>
              <a:t>Een bestaande actie steunen</a:t>
            </a:r>
            <a:r>
              <a:rPr lang="fr-FR" sz="1600" dirty="0">
                <a:solidFill>
                  <a:srgbClr val="3C8200"/>
                </a:solidFill>
                <a:cs typeface="Noto Sans Devanagari"/>
              </a:rPr>
              <a:t>: </a:t>
            </a:r>
            <a:r>
              <a:rPr lang="nl-BE" sz="1300" dirty="0">
                <a:solidFill>
                  <a:srgbClr val="7D7D7C"/>
                </a:solidFill>
                <a:cs typeface="Noto Sans Devanagari"/>
              </a:rPr>
              <a:t>De eigen actie inpassen in een bestaand initiatief, in de civiele maatschappij (school, gemeente...), zich inzetten in </a:t>
            </a:r>
            <a:br>
              <a:rPr lang="nl-BE" sz="1300" dirty="0">
                <a:solidFill>
                  <a:srgbClr val="7D7D7C"/>
                </a:solidFill>
                <a:cs typeface="Noto Sans Devanagari"/>
              </a:rPr>
            </a:br>
            <a:r>
              <a:rPr lang="nl-BE" sz="1300" dirty="0">
                <a:solidFill>
                  <a:srgbClr val="7D7D7C"/>
                </a:solidFill>
                <a:cs typeface="Noto Sans Devanagari"/>
              </a:rPr>
              <a:t>een vereniging...</a:t>
            </a:r>
          </a:p>
          <a:p>
            <a:pPr marL="790575"/>
            <a:endParaRPr lang="fr-FR" sz="1300" dirty="0">
              <a:solidFill>
                <a:srgbClr val="7D7D7C"/>
              </a:solidFill>
              <a:cs typeface="Noto Sans Devanagari"/>
            </a:endParaRPr>
          </a:p>
          <a:p>
            <a:pPr marL="1076325" indent="-285750">
              <a:buFont typeface="Arial" panose="020B0604020202020204" pitchFamily="34" charset="0"/>
              <a:buChar char="•"/>
            </a:pPr>
            <a:r>
              <a:rPr lang="nl-BE" sz="1600" dirty="0">
                <a:solidFill>
                  <a:srgbClr val="3C8200"/>
                </a:solidFill>
                <a:cs typeface="Noto Sans Devanagari"/>
              </a:rPr>
              <a:t>Een positieve ervaring beleven </a:t>
            </a:r>
            <a:r>
              <a:rPr lang="nl-BE" sz="1300" dirty="0">
                <a:solidFill>
                  <a:srgbClr val="7D7D7C"/>
                </a:solidFill>
                <a:cs typeface="Noto Sans Devanagari"/>
              </a:rPr>
              <a:t>in de eigen omgeving of een evenement organiseren om anderen een positieve ervaring te laten beleven</a:t>
            </a:r>
            <a:r>
              <a:rPr lang="fr-FR" sz="1300" dirty="0">
                <a:solidFill>
                  <a:srgbClr val="7D7D7C"/>
                </a:solidFill>
                <a:cs typeface="Noto Sans Devanagari"/>
              </a:rPr>
              <a:t>.</a:t>
            </a:r>
          </a:p>
          <a:p>
            <a:pPr marL="1076325" indent="-285750"/>
            <a:endParaRPr lang="fr-FR" sz="1300" dirty="0">
              <a:solidFill>
                <a:srgbClr val="7D7D7C"/>
              </a:solidFill>
              <a:cs typeface="Noto Sans Devanagari"/>
            </a:endParaRPr>
          </a:p>
        </p:txBody>
      </p:sp>
      <p:sp>
        <p:nvSpPr>
          <p:cNvPr id="8" name="Rectangle 7">
            <a:extLst>
              <a:ext uri="{FF2B5EF4-FFF2-40B4-BE49-F238E27FC236}">
                <a16:creationId xmlns:a16="http://schemas.microsoft.com/office/drawing/2014/main" id="{3773AE3D-7235-54FC-5AD0-5C07DA20AFCE}"/>
              </a:ext>
            </a:extLst>
          </p:cNvPr>
          <p:cNvSpPr/>
          <p:nvPr/>
        </p:nvSpPr>
        <p:spPr>
          <a:xfrm>
            <a:off x="452852" y="1552742"/>
            <a:ext cx="11320821" cy="400110"/>
          </a:xfrm>
          <a:prstGeom prst="rect">
            <a:avLst/>
          </a:prstGeom>
        </p:spPr>
        <p:txBody>
          <a:bodyPr wrap="square">
            <a:spAutoFit/>
          </a:bodyPr>
          <a:lstStyle/>
          <a:p>
            <a:pPr marL="714375"/>
            <a:r>
              <a:rPr lang="nl-BE" sz="2000" dirty="0">
                <a:solidFill>
                  <a:srgbClr val="2F3E8B"/>
                </a:solidFill>
                <a:cs typeface="Noto Sans Devanagari"/>
              </a:rPr>
              <a:t>Verscheidene manieren om iets te ondernemen</a:t>
            </a:r>
            <a:endParaRPr lang="fr-BE" sz="2000" dirty="0">
              <a:solidFill>
                <a:srgbClr val="2F3E8B"/>
              </a:solidFill>
              <a:cs typeface="Noto Sans Devanagari"/>
            </a:endParaRPr>
          </a:p>
        </p:txBody>
      </p:sp>
      <p:sp>
        <p:nvSpPr>
          <p:cNvPr id="9" name="ZoneTexte 8">
            <a:extLst>
              <a:ext uri="{FF2B5EF4-FFF2-40B4-BE49-F238E27FC236}">
                <a16:creationId xmlns:a16="http://schemas.microsoft.com/office/drawing/2014/main" id="{2E523340-FF77-A728-26D3-43677E284E30}"/>
              </a:ext>
            </a:extLst>
          </p:cNvPr>
          <p:cNvSpPr txBox="1"/>
          <p:nvPr/>
        </p:nvSpPr>
        <p:spPr>
          <a:xfrm>
            <a:off x="7979257" y="2719251"/>
            <a:ext cx="2984151" cy="1631216"/>
          </a:xfrm>
          <a:prstGeom prst="rect">
            <a:avLst/>
          </a:prstGeom>
          <a:noFill/>
        </p:spPr>
        <p:txBody>
          <a:bodyPr wrap="square" rtlCol="0">
            <a:spAutoFit/>
          </a:bodyPr>
          <a:lstStyle/>
          <a:p>
            <a:r>
              <a:rPr lang="nl-BE" sz="2000" dirty="0">
                <a:solidFill>
                  <a:srgbClr val="B4CC04"/>
                </a:solidFill>
                <a:latin typeface="+mj-lt"/>
              </a:rPr>
              <a:t>Elk van deze acties </a:t>
            </a:r>
          </a:p>
          <a:p>
            <a:r>
              <a:rPr lang="nl-BE" sz="2000" dirty="0">
                <a:solidFill>
                  <a:srgbClr val="B4CC04"/>
                </a:solidFill>
                <a:latin typeface="+mj-lt"/>
              </a:rPr>
              <a:t>kan persoonlijk door </a:t>
            </a:r>
          </a:p>
          <a:p>
            <a:r>
              <a:rPr lang="nl-BE" sz="2000" dirty="0">
                <a:solidFill>
                  <a:srgbClr val="B4CC04"/>
                </a:solidFill>
                <a:latin typeface="+mj-lt"/>
              </a:rPr>
              <a:t>een jongere worden opgezet of samen </a:t>
            </a:r>
          </a:p>
          <a:p>
            <a:r>
              <a:rPr lang="nl-BE" sz="2000" dirty="0">
                <a:solidFill>
                  <a:srgbClr val="B4CC04"/>
                </a:solidFill>
                <a:latin typeface="+mj-lt"/>
              </a:rPr>
              <a:t>met anderen.</a:t>
            </a:r>
            <a:endParaRPr lang="en-US" sz="2000" dirty="0">
              <a:solidFill>
                <a:srgbClr val="B4CC04"/>
              </a:solidFill>
              <a:latin typeface="+mj-lt"/>
            </a:endParaRPr>
          </a:p>
        </p:txBody>
      </p:sp>
      <p:sp>
        <p:nvSpPr>
          <p:cNvPr id="4" name="Rectangle 3">
            <a:extLst>
              <a:ext uri="{FF2B5EF4-FFF2-40B4-BE49-F238E27FC236}">
                <a16:creationId xmlns:a16="http://schemas.microsoft.com/office/drawing/2014/main" id="{8F00B809-9CB9-3CAE-67FC-00D19ACCCE4F}"/>
              </a:ext>
            </a:extLst>
          </p:cNvPr>
          <p:cNvSpPr/>
          <p:nvPr/>
        </p:nvSpPr>
        <p:spPr>
          <a:xfrm>
            <a:off x="311425" y="149301"/>
            <a:ext cx="11775855" cy="246221"/>
          </a:xfrm>
          <a:prstGeom prst="rect">
            <a:avLst/>
          </a:prstGeom>
        </p:spPr>
        <p:txBody>
          <a:bodyPr wrap="square">
            <a:spAutoFit/>
          </a:bodyPr>
          <a:lstStyle/>
          <a:p>
            <a:pPr algn="r"/>
            <a:r>
              <a:rPr lang="nl-BE" sz="1000" spc="-50" dirty="0">
                <a:solidFill>
                  <a:schemeClr val="bg1"/>
                </a:solidFill>
              </a:rPr>
              <a:t>Een onderzoek over het gebruik van psychotrope drugs en verkeersveiligheid</a:t>
            </a:r>
          </a:p>
        </p:txBody>
      </p:sp>
      <p:pic>
        <p:nvPicPr>
          <p:cNvPr id="12" name="Image 11" descr="Une image contenant texte, Police, capture d’écran, blanc&#10;&#10;Description générée automatiquement">
            <a:extLst>
              <a:ext uri="{FF2B5EF4-FFF2-40B4-BE49-F238E27FC236}">
                <a16:creationId xmlns:a16="http://schemas.microsoft.com/office/drawing/2014/main" id="{340F3F7F-2788-07D3-A467-EF9A4F899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9" y="6287680"/>
            <a:ext cx="1878382" cy="443794"/>
          </a:xfrm>
          <a:prstGeom prst="rect">
            <a:avLst/>
          </a:prstGeom>
        </p:spPr>
      </p:pic>
      <p:sp>
        <p:nvSpPr>
          <p:cNvPr id="13" name="ZoneTexte 12">
            <a:extLst>
              <a:ext uri="{FF2B5EF4-FFF2-40B4-BE49-F238E27FC236}">
                <a16:creationId xmlns:a16="http://schemas.microsoft.com/office/drawing/2014/main" id="{45B5C27F-461F-E435-4690-BA0CE7561539}"/>
              </a:ext>
            </a:extLst>
          </p:cNvPr>
          <p:cNvSpPr txBox="1"/>
          <p:nvPr/>
        </p:nvSpPr>
        <p:spPr>
          <a:xfrm>
            <a:off x="357602" y="907564"/>
            <a:ext cx="8735981" cy="461665"/>
          </a:xfrm>
          <a:prstGeom prst="rect">
            <a:avLst/>
          </a:prstGeom>
          <a:noFill/>
        </p:spPr>
        <p:txBody>
          <a:bodyPr wrap="none" rtlCol="0">
            <a:spAutoFit/>
          </a:bodyPr>
          <a:lstStyle/>
          <a:p>
            <a:pPr marL="806450"/>
            <a:r>
              <a:rPr lang="fr-BE" sz="2400" b="1" cap="all" dirty="0">
                <a:solidFill>
                  <a:srgbClr val="3C8200"/>
                </a:solidFill>
                <a:latin typeface="+mj-lt"/>
              </a:rPr>
              <a:t>STAP 5: </a:t>
            </a:r>
            <a:r>
              <a:rPr lang="fr-BE" sz="2000" cap="all" dirty="0" err="1">
                <a:solidFill>
                  <a:srgbClr val="3C8200"/>
                </a:solidFill>
                <a:cs typeface="Noto Sans Devanagari"/>
              </a:rPr>
              <a:t>Actie</a:t>
            </a:r>
            <a:r>
              <a:rPr lang="fr-BE" sz="2000" cap="all" dirty="0">
                <a:solidFill>
                  <a:srgbClr val="3C8200"/>
                </a:solidFill>
                <a:cs typeface="Noto Sans Devanagari"/>
              </a:rPr>
              <a:t>!</a:t>
            </a:r>
            <a:r>
              <a:rPr lang="fr-BE" sz="2000" cap="all" dirty="0">
                <a:solidFill>
                  <a:srgbClr val="3C8200"/>
                </a:solidFill>
                <a:latin typeface="+mj-lt"/>
                <a:cs typeface="Noto Sans Devanagari"/>
              </a:rPr>
              <a:t> Brainstorming </a:t>
            </a:r>
            <a:r>
              <a:rPr lang="nl-BE" sz="2000" cap="all" dirty="0">
                <a:solidFill>
                  <a:srgbClr val="3C8200"/>
                </a:solidFill>
                <a:latin typeface="+mj-lt"/>
                <a:cs typeface="Noto Sans Devanagari"/>
              </a:rPr>
              <a:t>over mogelijke acties </a:t>
            </a:r>
            <a:endParaRPr lang="en-US" sz="2000" cap="all" dirty="0">
              <a:solidFill>
                <a:srgbClr val="3C8200"/>
              </a:solidFill>
              <a:latin typeface="+mj-lt"/>
              <a:cs typeface="Noto Sans Devanagari"/>
            </a:endParaRPr>
          </a:p>
        </p:txBody>
      </p:sp>
    </p:spTree>
    <p:extLst>
      <p:ext uri="{BB962C8B-B14F-4D97-AF65-F5344CB8AC3E}">
        <p14:creationId xmlns:p14="http://schemas.microsoft.com/office/powerpoint/2010/main" val="4133019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phique 31">
            <a:extLst>
              <a:ext uri="{FF2B5EF4-FFF2-40B4-BE49-F238E27FC236}">
                <a16:creationId xmlns:a16="http://schemas.microsoft.com/office/drawing/2014/main" id="{12854031-33F3-1949-3779-4D5C863A5F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62122" y="4173493"/>
            <a:ext cx="1990724" cy="2315106"/>
          </a:xfrm>
          <a:prstGeom prst="rect">
            <a:avLst/>
          </a:prstGeom>
        </p:spPr>
      </p:pic>
      <p:pic>
        <p:nvPicPr>
          <p:cNvPr id="30" name="Graphique 29">
            <a:extLst>
              <a:ext uri="{FF2B5EF4-FFF2-40B4-BE49-F238E27FC236}">
                <a16:creationId xmlns:a16="http://schemas.microsoft.com/office/drawing/2014/main" id="{C9E3B6E0-1F12-F3D2-2D7A-A77050BF98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4471" y="4184134"/>
            <a:ext cx="2006795" cy="1257422"/>
          </a:xfrm>
          <a:prstGeom prst="rect">
            <a:avLst/>
          </a:prstGeom>
        </p:spPr>
      </p:pic>
      <p:pic>
        <p:nvPicPr>
          <p:cNvPr id="29" name="Graphique 28">
            <a:extLst>
              <a:ext uri="{FF2B5EF4-FFF2-40B4-BE49-F238E27FC236}">
                <a16:creationId xmlns:a16="http://schemas.microsoft.com/office/drawing/2014/main" id="{5361925C-5B5C-C133-E75A-ADF09784E6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24750" y="4207392"/>
            <a:ext cx="2006795" cy="1257422"/>
          </a:xfrm>
          <a:prstGeom prst="rect">
            <a:avLst/>
          </a:prstGeom>
        </p:spPr>
      </p:pic>
      <p:pic>
        <p:nvPicPr>
          <p:cNvPr id="26" name="Graphique 25">
            <a:extLst>
              <a:ext uri="{FF2B5EF4-FFF2-40B4-BE49-F238E27FC236}">
                <a16:creationId xmlns:a16="http://schemas.microsoft.com/office/drawing/2014/main" id="{0C21C9AA-DDF0-A8F5-CCEA-9790157B05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029" y="4200233"/>
            <a:ext cx="2006795" cy="1257422"/>
          </a:xfrm>
          <a:prstGeom prst="rect">
            <a:avLst/>
          </a:prstGeom>
        </p:spPr>
      </p:pic>
      <p:sp>
        <p:nvSpPr>
          <p:cNvPr id="2" name="Rectangle 1">
            <a:extLst>
              <a:ext uri="{FF2B5EF4-FFF2-40B4-BE49-F238E27FC236}">
                <a16:creationId xmlns:a16="http://schemas.microsoft.com/office/drawing/2014/main" id="{2CCAE7A3-2321-0518-6EFB-CE9FF1CCA4BD}"/>
              </a:ext>
            </a:extLst>
          </p:cNvPr>
          <p:cNvSpPr/>
          <p:nvPr/>
        </p:nvSpPr>
        <p:spPr>
          <a:xfrm>
            <a:off x="357602" y="1559834"/>
            <a:ext cx="11579295" cy="400110"/>
          </a:xfrm>
          <a:prstGeom prst="rect">
            <a:avLst/>
          </a:prstGeom>
        </p:spPr>
        <p:txBody>
          <a:bodyPr wrap="square">
            <a:spAutoFit/>
          </a:bodyPr>
          <a:lstStyle/>
          <a:p>
            <a:r>
              <a:rPr lang="fr-BE" sz="2000" dirty="0" err="1">
                <a:solidFill>
                  <a:srgbClr val="2F3E8B"/>
                </a:solidFill>
                <a:cs typeface="Noto Sans Devanagari"/>
              </a:rPr>
              <a:t>Verloop</a:t>
            </a:r>
            <a:r>
              <a:rPr lang="fr-BE" sz="2000" dirty="0">
                <a:solidFill>
                  <a:srgbClr val="2F3E8B"/>
                </a:solidFill>
                <a:cs typeface="Noto Sans Devanagari"/>
              </a:rPr>
              <a:t>: </a:t>
            </a:r>
            <a:r>
              <a:rPr lang="nl-BE" sz="1600" dirty="0">
                <a:solidFill>
                  <a:srgbClr val="3C8200"/>
                </a:solidFill>
                <a:latin typeface="+mj-lt"/>
              </a:rPr>
              <a:t>de leerkracht overloopt en analyseert samen met de leerlingen lopende campagnes en de effecten daarvan. </a:t>
            </a:r>
            <a:endParaRPr lang="en-US" sz="1600" dirty="0">
              <a:solidFill>
                <a:srgbClr val="3C8200"/>
              </a:solidFill>
              <a:latin typeface="+mj-lt"/>
            </a:endParaRPr>
          </a:p>
        </p:txBody>
      </p:sp>
      <p:sp>
        <p:nvSpPr>
          <p:cNvPr id="3" name="Espace réservé du numéro de diapositive 1">
            <a:extLst>
              <a:ext uri="{FF2B5EF4-FFF2-40B4-BE49-F238E27FC236}">
                <a16:creationId xmlns:a16="http://schemas.microsoft.com/office/drawing/2014/main" id="{FB25E549-52DF-EA99-5669-9E0C1EAD4FF7}"/>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32</a:t>
            </a:fld>
            <a:endParaRPr lang="en-US" dirty="0">
              <a:solidFill>
                <a:srgbClr val="2F3E8B"/>
              </a:solidFill>
            </a:endParaRPr>
          </a:p>
        </p:txBody>
      </p:sp>
      <p:sp>
        <p:nvSpPr>
          <p:cNvPr id="5" name="ZoneTexte 4">
            <a:extLst>
              <a:ext uri="{FF2B5EF4-FFF2-40B4-BE49-F238E27FC236}">
                <a16:creationId xmlns:a16="http://schemas.microsoft.com/office/drawing/2014/main" id="{6B059B96-D83E-04EE-A052-321846FDCCEE}"/>
              </a:ext>
            </a:extLst>
          </p:cNvPr>
          <p:cNvSpPr txBox="1"/>
          <p:nvPr/>
        </p:nvSpPr>
        <p:spPr>
          <a:xfrm>
            <a:off x="357603" y="2131529"/>
            <a:ext cx="5400000" cy="1092607"/>
          </a:xfrm>
          <a:prstGeom prst="rect">
            <a:avLst/>
          </a:prstGeom>
          <a:noFill/>
        </p:spPr>
        <p:txBody>
          <a:bodyPr wrap="square" rtlCol="0">
            <a:spAutoFit/>
          </a:bodyPr>
          <a:lstStyle/>
          <a:p>
            <a:pPr algn="just"/>
            <a:r>
              <a:rPr lang="nl-BE" sz="1300" dirty="0">
                <a:solidFill>
                  <a:srgbClr val="7D7D7C"/>
                </a:solidFill>
                <a:cs typeface="Noto Sans Devanagari"/>
              </a:rPr>
              <a:t>OPMERKING: het is belangrijk om aan de jongeren te tonen dat er acties worden opgezet en dat deze een uitwerking hebben. En ook dat het belangrijk is dat zij die acties steunen om het voor iedereen veilig te maken.</a:t>
            </a:r>
          </a:p>
          <a:p>
            <a:endParaRPr lang="fr-BE" sz="1300" dirty="0">
              <a:solidFill>
                <a:srgbClr val="7D7D7C"/>
              </a:solidFill>
              <a:cs typeface="Noto Sans Devanagari"/>
            </a:endParaRPr>
          </a:p>
        </p:txBody>
      </p:sp>
      <p:sp>
        <p:nvSpPr>
          <p:cNvPr id="6" name="Rectangle 5">
            <a:extLst>
              <a:ext uri="{FF2B5EF4-FFF2-40B4-BE49-F238E27FC236}">
                <a16:creationId xmlns:a16="http://schemas.microsoft.com/office/drawing/2014/main" id="{CB6D85ED-DD0A-2244-B4B9-04D98FB949BB}"/>
              </a:ext>
            </a:extLst>
          </p:cNvPr>
          <p:cNvSpPr/>
          <p:nvPr/>
        </p:nvSpPr>
        <p:spPr>
          <a:xfrm>
            <a:off x="357602" y="2997599"/>
            <a:ext cx="5810116" cy="888705"/>
          </a:xfrm>
          <a:prstGeom prst="rect">
            <a:avLst/>
          </a:prstGeom>
        </p:spPr>
        <p:txBody>
          <a:bodyPr wrap="square">
            <a:spAutoFit/>
          </a:bodyPr>
          <a:lstStyle/>
          <a:p>
            <a:pPr marL="714375"/>
            <a:r>
              <a:rPr lang="nl-BE" sz="2000" dirty="0">
                <a:solidFill>
                  <a:srgbClr val="B4CC04"/>
                </a:solidFill>
                <a:latin typeface="+mj-lt"/>
              </a:rPr>
              <a:t>      voorbeelden van campagnes en acties </a:t>
            </a:r>
            <a:endParaRPr lang="fr-BE" sz="2000" dirty="0">
              <a:solidFill>
                <a:srgbClr val="B4CC04"/>
              </a:solidFill>
              <a:latin typeface="+mj-lt"/>
            </a:endParaRPr>
          </a:p>
          <a:p>
            <a:pPr marL="714375">
              <a:lnSpc>
                <a:spcPct val="150000"/>
              </a:lnSpc>
            </a:pPr>
            <a:r>
              <a:rPr lang="nl-BE" sz="1250" b="1" dirty="0">
                <a:solidFill>
                  <a:srgbClr val="B4CC04"/>
                </a:solidFill>
                <a:cs typeface="Noto Sans Devanagari"/>
              </a:rPr>
              <a:t>worden ter illustratie behandeld  op de volgende pagina’s:</a:t>
            </a:r>
          </a:p>
          <a:p>
            <a:pPr marL="714375"/>
            <a:endParaRPr lang="fr-FR" sz="1300" dirty="0">
              <a:solidFill>
                <a:srgbClr val="7D7D7C"/>
              </a:solidFill>
              <a:cs typeface="Noto Sans Devanagari"/>
            </a:endParaRPr>
          </a:p>
        </p:txBody>
      </p:sp>
      <p:sp>
        <p:nvSpPr>
          <p:cNvPr id="8" name="Rectangle 7">
            <a:extLst>
              <a:ext uri="{FF2B5EF4-FFF2-40B4-BE49-F238E27FC236}">
                <a16:creationId xmlns:a16="http://schemas.microsoft.com/office/drawing/2014/main" id="{C03FD395-DF0C-3B4C-2DB7-197E5964BFA4}"/>
              </a:ext>
            </a:extLst>
          </p:cNvPr>
          <p:cNvSpPr/>
          <p:nvPr/>
        </p:nvSpPr>
        <p:spPr>
          <a:xfrm>
            <a:off x="465029" y="4381958"/>
            <a:ext cx="2006795" cy="923330"/>
          </a:xfrm>
          <a:prstGeom prst="rect">
            <a:avLst/>
          </a:prstGeom>
        </p:spPr>
        <p:txBody>
          <a:bodyPr wrap="square">
            <a:spAutoFit/>
          </a:bodyPr>
          <a:lstStyle/>
          <a:p>
            <a:pPr algn="ctr"/>
            <a:r>
              <a:rPr lang="nl-BE" sz="1400" b="1" dirty="0">
                <a:solidFill>
                  <a:schemeClr val="bg1"/>
                </a:solidFill>
                <a:latin typeface="+mj-lt"/>
              </a:rPr>
              <a:t>Geef de pronostieken geen kans</a:t>
            </a:r>
          </a:p>
          <a:p>
            <a:pPr algn="ctr"/>
            <a:endParaRPr lang="fr-BE" sz="1400" b="1" dirty="0">
              <a:solidFill>
                <a:schemeClr val="bg1"/>
              </a:solidFill>
              <a:latin typeface="+mj-lt"/>
            </a:endParaRPr>
          </a:p>
          <a:p>
            <a:pPr algn="ctr"/>
            <a:r>
              <a:rPr lang="nl-BE" sz="1200" dirty="0">
                <a:solidFill>
                  <a:schemeClr val="bg1"/>
                </a:solidFill>
              </a:rPr>
              <a:t>(Brussel Mobiliteit)</a:t>
            </a:r>
            <a:endParaRPr lang="fr-BE" sz="1200" dirty="0">
              <a:solidFill>
                <a:schemeClr val="bg1"/>
              </a:solidFill>
            </a:endParaRPr>
          </a:p>
        </p:txBody>
      </p:sp>
      <p:sp>
        <p:nvSpPr>
          <p:cNvPr id="10" name="Rectangle 9">
            <a:extLst>
              <a:ext uri="{FF2B5EF4-FFF2-40B4-BE49-F238E27FC236}">
                <a16:creationId xmlns:a16="http://schemas.microsoft.com/office/drawing/2014/main" id="{F16E3ABE-8FB1-99CA-14FF-A455BD693A64}"/>
              </a:ext>
            </a:extLst>
          </p:cNvPr>
          <p:cNvSpPr/>
          <p:nvPr/>
        </p:nvSpPr>
        <p:spPr>
          <a:xfrm>
            <a:off x="2747963" y="4381958"/>
            <a:ext cx="1990725" cy="707886"/>
          </a:xfrm>
          <a:prstGeom prst="rect">
            <a:avLst/>
          </a:prstGeom>
        </p:spPr>
        <p:txBody>
          <a:bodyPr wrap="square">
            <a:spAutoFit/>
          </a:bodyPr>
          <a:lstStyle/>
          <a:p>
            <a:pPr algn="ctr"/>
            <a:r>
              <a:rPr lang="fr-BE" sz="1400" b="1" dirty="0" err="1">
                <a:solidFill>
                  <a:schemeClr val="bg1"/>
                </a:solidFill>
                <a:latin typeface="+mj-lt"/>
              </a:rPr>
              <a:t>Barlos</a:t>
            </a:r>
            <a:endParaRPr lang="fr-BE" sz="1400" b="1" dirty="0">
              <a:solidFill>
                <a:schemeClr val="bg1"/>
              </a:solidFill>
              <a:latin typeface="+mj-lt"/>
            </a:endParaRPr>
          </a:p>
          <a:p>
            <a:pPr algn="ctr"/>
            <a:endParaRPr lang="fr-BE" sz="1400" dirty="0">
              <a:solidFill>
                <a:schemeClr val="bg1"/>
              </a:solidFill>
            </a:endParaRPr>
          </a:p>
          <a:p>
            <a:pPr algn="ctr"/>
            <a:r>
              <a:rPr lang="nl-BE" sz="1200" dirty="0">
                <a:solidFill>
                  <a:schemeClr val="bg1"/>
                </a:solidFill>
              </a:rPr>
              <a:t>(Brussel Mobiliteit)</a:t>
            </a:r>
            <a:endParaRPr lang="fr-BE" sz="1200" dirty="0">
              <a:solidFill>
                <a:schemeClr val="bg1"/>
              </a:solidFill>
            </a:endParaRPr>
          </a:p>
        </p:txBody>
      </p:sp>
      <p:sp>
        <p:nvSpPr>
          <p:cNvPr id="12" name="Rectangle 11">
            <a:extLst>
              <a:ext uri="{FF2B5EF4-FFF2-40B4-BE49-F238E27FC236}">
                <a16:creationId xmlns:a16="http://schemas.microsoft.com/office/drawing/2014/main" id="{40C9728B-D206-8B57-E7CC-7F25DD74EC68}"/>
              </a:ext>
            </a:extLst>
          </p:cNvPr>
          <p:cNvSpPr/>
          <p:nvPr/>
        </p:nvSpPr>
        <p:spPr>
          <a:xfrm>
            <a:off x="4876801" y="4381958"/>
            <a:ext cx="2285999" cy="861774"/>
          </a:xfrm>
          <a:prstGeom prst="rect">
            <a:avLst/>
          </a:prstGeom>
        </p:spPr>
        <p:txBody>
          <a:bodyPr wrap="square">
            <a:spAutoFit/>
          </a:bodyPr>
          <a:lstStyle/>
          <a:p>
            <a:pPr algn="ctr"/>
            <a:r>
              <a:rPr lang="fr-BE" sz="1400" b="1" dirty="0">
                <a:solidFill>
                  <a:schemeClr val="bg1"/>
                </a:solidFill>
                <a:latin typeface="+mj-lt"/>
              </a:rPr>
              <a:t>BOB</a:t>
            </a:r>
          </a:p>
          <a:p>
            <a:pPr algn="ctr"/>
            <a:endParaRPr lang="fr-BE" sz="1200" dirty="0">
              <a:solidFill>
                <a:schemeClr val="bg1"/>
              </a:solidFill>
            </a:endParaRPr>
          </a:p>
          <a:p>
            <a:pPr algn="ctr"/>
            <a:r>
              <a:rPr lang="fr-BE" sz="1200" dirty="0">
                <a:solidFill>
                  <a:schemeClr val="bg1"/>
                </a:solidFill>
              </a:rPr>
              <a:t>(</a:t>
            </a:r>
            <a:r>
              <a:rPr lang="nl-BE" sz="1200" dirty="0" err="1">
                <a:solidFill>
                  <a:schemeClr val="bg1"/>
                </a:solidFill>
              </a:rPr>
              <a:t>Assuralia</a:t>
            </a:r>
            <a:r>
              <a:rPr lang="nl-BE" sz="1200" dirty="0">
                <a:solidFill>
                  <a:schemeClr val="bg1"/>
                </a:solidFill>
              </a:rPr>
              <a:t>, Unie van </a:t>
            </a:r>
          </a:p>
          <a:p>
            <a:pPr algn="ctr"/>
            <a:r>
              <a:rPr lang="nl-BE" sz="1200" dirty="0">
                <a:solidFill>
                  <a:schemeClr val="bg1"/>
                </a:solidFill>
              </a:rPr>
              <a:t>Belgische Bierbrouwers</a:t>
            </a:r>
            <a:r>
              <a:rPr lang="fr-BE" sz="1200" dirty="0">
                <a:solidFill>
                  <a:schemeClr val="bg1"/>
                </a:solidFill>
              </a:rPr>
              <a:t>)</a:t>
            </a:r>
          </a:p>
        </p:txBody>
      </p:sp>
      <p:sp>
        <p:nvSpPr>
          <p:cNvPr id="14" name="Rectangle 13">
            <a:extLst>
              <a:ext uri="{FF2B5EF4-FFF2-40B4-BE49-F238E27FC236}">
                <a16:creationId xmlns:a16="http://schemas.microsoft.com/office/drawing/2014/main" id="{C601152B-6A3D-6A22-A487-66A72D67F98A}"/>
              </a:ext>
            </a:extLst>
          </p:cNvPr>
          <p:cNvSpPr/>
          <p:nvPr/>
        </p:nvSpPr>
        <p:spPr>
          <a:xfrm>
            <a:off x="7259666" y="4381958"/>
            <a:ext cx="1990725" cy="1938992"/>
          </a:xfrm>
          <a:prstGeom prst="rect">
            <a:avLst/>
          </a:prstGeom>
        </p:spPr>
        <p:txBody>
          <a:bodyPr wrap="square">
            <a:spAutoFit/>
          </a:bodyPr>
          <a:lstStyle/>
          <a:p>
            <a:pPr algn="ctr"/>
            <a:r>
              <a:rPr lang="fr-BE" sz="1400" b="1" dirty="0">
                <a:solidFill>
                  <a:schemeClr val="bg1"/>
                </a:solidFill>
                <a:latin typeface="+mj-lt"/>
              </a:rPr>
              <a:t>« L’alcool c’est </a:t>
            </a:r>
          </a:p>
          <a:p>
            <a:pPr algn="ctr"/>
            <a:r>
              <a:rPr lang="fr-BE" sz="1400" b="1" dirty="0">
                <a:solidFill>
                  <a:schemeClr val="bg1"/>
                </a:solidFill>
                <a:latin typeface="+mj-lt"/>
              </a:rPr>
              <a:t>pas de l’eau »</a:t>
            </a:r>
          </a:p>
          <a:p>
            <a:pPr algn="ctr"/>
            <a:r>
              <a:rPr lang="nl-BE" sz="900" b="1" dirty="0">
                <a:solidFill>
                  <a:srgbClr val="2F3E8B"/>
                </a:solidFill>
                <a:cs typeface="Noto Sans Devanagari"/>
              </a:rPr>
              <a:t>ENKEL FR</a:t>
            </a:r>
          </a:p>
          <a:p>
            <a:pPr algn="ctr"/>
            <a:endParaRPr lang="nl-BE" sz="1000" b="1" dirty="0">
              <a:solidFill>
                <a:srgbClr val="2F3E8B"/>
              </a:solidFill>
              <a:cs typeface="Noto Sans Devanagari"/>
            </a:endParaRPr>
          </a:p>
          <a:p>
            <a:pPr algn="ctr"/>
            <a:r>
              <a:rPr lang="nl-BE" sz="1200" dirty="0">
                <a:solidFill>
                  <a:schemeClr val="bg1"/>
                </a:solidFill>
              </a:rPr>
              <a:t>Een H2O-actie om de risico’s verbonden aan samenscholingen en alcoholgebruik op het einde van het schooljaar te beperken.</a:t>
            </a:r>
            <a:endParaRPr lang="fr-BE" sz="1200" dirty="0">
              <a:solidFill>
                <a:schemeClr val="bg1"/>
              </a:solidFill>
            </a:endParaRPr>
          </a:p>
        </p:txBody>
      </p:sp>
      <p:sp>
        <p:nvSpPr>
          <p:cNvPr id="15" name="Rectangle 14">
            <a:extLst>
              <a:ext uri="{FF2B5EF4-FFF2-40B4-BE49-F238E27FC236}">
                <a16:creationId xmlns:a16="http://schemas.microsoft.com/office/drawing/2014/main" id="{0A485A2F-DF74-9E16-1A52-FAD7D0D95304}"/>
              </a:ext>
            </a:extLst>
          </p:cNvPr>
          <p:cNvSpPr/>
          <p:nvPr/>
        </p:nvSpPr>
        <p:spPr>
          <a:xfrm>
            <a:off x="7259666" y="3128836"/>
            <a:ext cx="1990725" cy="646331"/>
          </a:xfrm>
          <a:prstGeom prst="rect">
            <a:avLst/>
          </a:prstGeom>
        </p:spPr>
        <p:txBody>
          <a:bodyPr wrap="square">
            <a:spAutoFit/>
          </a:bodyPr>
          <a:lstStyle/>
          <a:p>
            <a:pPr algn="ctr"/>
            <a:r>
              <a:rPr lang="nl-BE" sz="1200" dirty="0">
                <a:solidFill>
                  <a:srgbClr val="2F3E8B"/>
                </a:solidFill>
                <a:cs typeface="Noto Sans Devanagari"/>
              </a:rPr>
              <a:t>Zoals bijvoorbeeld: </a:t>
            </a:r>
            <a:br>
              <a:rPr lang="nl-BE" sz="1200" dirty="0">
                <a:solidFill>
                  <a:srgbClr val="2F3E8B"/>
                </a:solidFill>
                <a:cs typeface="Noto Sans Devanagari"/>
              </a:rPr>
            </a:br>
            <a:r>
              <a:rPr lang="nl-BE" sz="1200" dirty="0">
                <a:solidFill>
                  <a:srgbClr val="2F3E8B"/>
                </a:solidFill>
                <a:cs typeface="Noto Sans Devanagari"/>
              </a:rPr>
              <a:t>“een positieve ervaring meemaken”</a:t>
            </a:r>
            <a:endParaRPr lang="fr-BE" sz="1200" dirty="0">
              <a:solidFill>
                <a:srgbClr val="2F3E8B"/>
              </a:solidFill>
              <a:cs typeface="Noto Sans Devanagari"/>
            </a:endParaRPr>
          </a:p>
        </p:txBody>
      </p:sp>
      <p:pic>
        <p:nvPicPr>
          <p:cNvPr id="16" name="Image 15" descr="Une image contenant symbole, logo, Graphique, Police&#10;&#10;Description générée automatiquement">
            <a:extLst>
              <a:ext uri="{FF2B5EF4-FFF2-40B4-BE49-F238E27FC236}">
                <a16:creationId xmlns:a16="http://schemas.microsoft.com/office/drawing/2014/main" id="{DE7A395F-1EF6-4210-9DAB-BACCC22EA7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3672" y="3712156"/>
            <a:ext cx="527305" cy="685801"/>
          </a:xfrm>
          <a:prstGeom prst="rect">
            <a:avLst/>
          </a:prstGeom>
        </p:spPr>
      </p:pic>
      <p:pic>
        <p:nvPicPr>
          <p:cNvPr id="17" name="Image 16" descr="Une image contenant Graphique, Police, symbole, conception&#10;&#10;Description générée automatiquement">
            <a:extLst>
              <a:ext uri="{FF2B5EF4-FFF2-40B4-BE49-F238E27FC236}">
                <a16:creationId xmlns:a16="http://schemas.microsoft.com/office/drawing/2014/main" id="{DAC71A01-E9A8-227F-63DB-16BA78AFF7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9673" y="3712156"/>
            <a:ext cx="527305" cy="685801"/>
          </a:xfrm>
          <a:prstGeom prst="rect">
            <a:avLst/>
          </a:prstGeom>
        </p:spPr>
      </p:pic>
      <p:pic>
        <p:nvPicPr>
          <p:cNvPr id="18" name="Image 17" descr="Une image contenant Graphique, cercle&#10;&#10;Description générée automatiquement">
            <a:extLst>
              <a:ext uri="{FF2B5EF4-FFF2-40B4-BE49-F238E27FC236}">
                <a16:creationId xmlns:a16="http://schemas.microsoft.com/office/drawing/2014/main" id="{D74CE46A-2ED6-8321-AF20-2F061C59EB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5672" y="3712156"/>
            <a:ext cx="527305" cy="685801"/>
          </a:xfrm>
          <a:prstGeom prst="rect">
            <a:avLst/>
          </a:prstGeom>
        </p:spPr>
      </p:pic>
      <p:pic>
        <p:nvPicPr>
          <p:cNvPr id="19" name="Image 18" descr="Une image contenant symbole, logo, Police, Graphique&#10;&#10;Description générée automatiquement">
            <a:extLst>
              <a:ext uri="{FF2B5EF4-FFF2-40B4-BE49-F238E27FC236}">
                <a16:creationId xmlns:a16="http://schemas.microsoft.com/office/drawing/2014/main" id="{676FC330-2C02-6D16-ED53-97C4AE2E11A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91376" y="3730086"/>
            <a:ext cx="527305" cy="685801"/>
          </a:xfrm>
          <a:prstGeom prst="rect">
            <a:avLst/>
          </a:prstGeom>
        </p:spPr>
      </p:pic>
      <p:pic>
        <p:nvPicPr>
          <p:cNvPr id="22" name="Graphique 21">
            <a:extLst>
              <a:ext uri="{FF2B5EF4-FFF2-40B4-BE49-F238E27FC236}">
                <a16:creationId xmlns:a16="http://schemas.microsoft.com/office/drawing/2014/main" id="{9266F9AC-0510-1829-5578-AA20B3E3EE5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02637" y="2916490"/>
            <a:ext cx="324650" cy="420843"/>
          </a:xfrm>
          <a:prstGeom prst="rect">
            <a:avLst/>
          </a:prstGeom>
        </p:spPr>
      </p:pic>
      <p:pic>
        <p:nvPicPr>
          <p:cNvPr id="7" name="Image 6" descr="Une image contenant texte, Police, logo&#10;&#10;Description générée automatiquement">
            <a:extLst>
              <a:ext uri="{FF2B5EF4-FFF2-40B4-BE49-F238E27FC236}">
                <a16:creationId xmlns:a16="http://schemas.microsoft.com/office/drawing/2014/main" id="{C292FC83-F664-7496-73F7-69DE4C35699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9" name="Rectangle 8">
            <a:extLst>
              <a:ext uri="{FF2B5EF4-FFF2-40B4-BE49-F238E27FC236}">
                <a16:creationId xmlns:a16="http://schemas.microsoft.com/office/drawing/2014/main" id="{B37E7C75-8FF3-9B86-B7D1-374FE3B8AD27}"/>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
        <p:nvSpPr>
          <p:cNvPr id="11" name="ZoneTexte 10">
            <a:extLst>
              <a:ext uri="{FF2B5EF4-FFF2-40B4-BE49-F238E27FC236}">
                <a16:creationId xmlns:a16="http://schemas.microsoft.com/office/drawing/2014/main" id="{2DB84A32-D974-FEB4-3151-CE8035738C82}"/>
              </a:ext>
            </a:extLst>
          </p:cNvPr>
          <p:cNvSpPr txBox="1"/>
          <p:nvPr/>
        </p:nvSpPr>
        <p:spPr>
          <a:xfrm>
            <a:off x="357602" y="907564"/>
            <a:ext cx="7992188" cy="461665"/>
          </a:xfrm>
          <a:prstGeom prst="rect">
            <a:avLst/>
          </a:prstGeom>
          <a:noFill/>
        </p:spPr>
        <p:txBody>
          <a:bodyPr wrap="none" rtlCol="0">
            <a:spAutoFit/>
          </a:bodyPr>
          <a:lstStyle/>
          <a:p>
            <a:r>
              <a:rPr lang="fr-BE" sz="2400" b="1" cap="all" dirty="0">
                <a:solidFill>
                  <a:srgbClr val="3C8200"/>
                </a:solidFill>
                <a:latin typeface="+mj-lt"/>
              </a:rPr>
              <a:t>STAP 5: </a:t>
            </a:r>
            <a:r>
              <a:rPr lang="fr-BE" sz="2000" cap="all" dirty="0" err="1">
                <a:solidFill>
                  <a:srgbClr val="3C8200"/>
                </a:solidFill>
                <a:cs typeface="Noto Sans Devanagari"/>
              </a:rPr>
              <a:t>Actie</a:t>
            </a:r>
            <a:r>
              <a:rPr lang="fr-BE" sz="2000" cap="all" dirty="0">
                <a:solidFill>
                  <a:srgbClr val="3C8200"/>
                </a:solidFill>
                <a:cs typeface="Noto Sans Devanagari"/>
              </a:rPr>
              <a:t>!</a:t>
            </a:r>
            <a:r>
              <a:rPr lang="fr-BE" sz="2000" cap="all" dirty="0">
                <a:solidFill>
                  <a:srgbClr val="3C8200"/>
                </a:solidFill>
                <a:latin typeface="+mj-lt"/>
                <a:cs typeface="Noto Sans Devanagari"/>
              </a:rPr>
              <a:t> Brainstorming </a:t>
            </a:r>
            <a:r>
              <a:rPr lang="nl-BE" sz="2000" cap="all" dirty="0">
                <a:solidFill>
                  <a:srgbClr val="3C8200"/>
                </a:solidFill>
                <a:latin typeface="+mj-lt"/>
                <a:cs typeface="Noto Sans Devanagari"/>
              </a:rPr>
              <a:t>over mogelijke acties </a:t>
            </a:r>
            <a:endParaRPr lang="en-US" sz="2000" cap="all" dirty="0">
              <a:solidFill>
                <a:srgbClr val="3C8200"/>
              </a:solidFill>
              <a:latin typeface="+mj-lt"/>
              <a:cs typeface="Noto Sans Devanagari"/>
            </a:endParaRPr>
          </a:p>
        </p:txBody>
      </p:sp>
    </p:spTree>
    <p:extLst>
      <p:ext uri="{BB962C8B-B14F-4D97-AF65-F5344CB8AC3E}">
        <p14:creationId xmlns:p14="http://schemas.microsoft.com/office/powerpoint/2010/main" val="3213344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Média en ligne 20" title="Geef de pronostieken geen kans">
            <a:hlinkClick r:id="" action="ppaction://media"/>
            <a:extLst>
              <a:ext uri="{FF2B5EF4-FFF2-40B4-BE49-F238E27FC236}">
                <a16:creationId xmlns:a16="http://schemas.microsoft.com/office/drawing/2014/main" id="{9F14A809-3686-E9D3-3E46-74F4742D18CF}"/>
              </a:ext>
            </a:extLst>
          </p:cNvPr>
          <p:cNvPicPr>
            <a:picLocks noRot="1" noChangeAspect="1"/>
          </p:cNvPicPr>
          <p:nvPr>
            <a:videoFile r:link="rId1"/>
          </p:nvPr>
        </p:nvPicPr>
        <p:blipFill>
          <a:blip r:embed="rId4"/>
          <a:stretch>
            <a:fillRect/>
          </a:stretch>
        </p:blipFill>
        <p:spPr>
          <a:xfrm>
            <a:off x="2390948" y="3838731"/>
            <a:ext cx="3043501" cy="1719578"/>
          </a:xfrm>
          <a:prstGeom prst="rect">
            <a:avLst/>
          </a:prstGeom>
        </p:spPr>
      </p:pic>
      <p:pic>
        <p:nvPicPr>
          <p:cNvPr id="20" name="Média en ligne 19" title="BARLOS - aflevering 3: Martha Da’ro neemt risico’s">
            <a:hlinkClick r:id="" action="ppaction://media"/>
            <a:extLst>
              <a:ext uri="{FF2B5EF4-FFF2-40B4-BE49-F238E27FC236}">
                <a16:creationId xmlns:a16="http://schemas.microsoft.com/office/drawing/2014/main" id="{07BED2C7-A872-BED1-BB34-CA4EF9F41697}"/>
              </a:ext>
            </a:extLst>
          </p:cNvPr>
          <p:cNvPicPr>
            <a:picLocks noRot="1" noChangeAspect="1"/>
          </p:cNvPicPr>
          <p:nvPr>
            <a:videoFile r:link="rId2"/>
          </p:nvPr>
        </p:nvPicPr>
        <p:blipFill>
          <a:blip r:embed="rId5"/>
          <a:stretch>
            <a:fillRect/>
          </a:stretch>
        </p:blipFill>
        <p:spPr>
          <a:xfrm>
            <a:off x="8027916" y="3838731"/>
            <a:ext cx="3043501" cy="1719578"/>
          </a:xfrm>
          <a:prstGeom prst="rect">
            <a:avLst/>
          </a:prstGeom>
        </p:spPr>
      </p:pic>
      <p:sp>
        <p:nvSpPr>
          <p:cNvPr id="2" name="Rectangle 1">
            <a:extLst>
              <a:ext uri="{FF2B5EF4-FFF2-40B4-BE49-F238E27FC236}">
                <a16:creationId xmlns:a16="http://schemas.microsoft.com/office/drawing/2014/main" id="{BEDB363B-8023-12E9-7F7B-89F317747D0E}"/>
              </a:ext>
            </a:extLst>
          </p:cNvPr>
          <p:cNvSpPr/>
          <p:nvPr/>
        </p:nvSpPr>
        <p:spPr>
          <a:xfrm>
            <a:off x="357602" y="1559834"/>
            <a:ext cx="11579295" cy="707886"/>
          </a:xfrm>
          <a:prstGeom prst="rect">
            <a:avLst/>
          </a:prstGeom>
        </p:spPr>
        <p:txBody>
          <a:bodyPr wrap="square">
            <a:spAutoFit/>
          </a:bodyPr>
          <a:lstStyle/>
          <a:p>
            <a:r>
              <a:rPr lang="nl-BE" sz="2000" dirty="0">
                <a:solidFill>
                  <a:srgbClr val="2F3E8B"/>
                </a:solidFill>
                <a:cs typeface="Noto Sans Devanagari"/>
              </a:rPr>
              <a:t>Een blik op een aantal bestaande acties</a:t>
            </a:r>
          </a:p>
          <a:p>
            <a:endParaRPr lang="fr-BE" sz="2000" dirty="0">
              <a:solidFill>
                <a:srgbClr val="2F3E8B"/>
              </a:solidFill>
              <a:cs typeface="Noto Sans Devanagari"/>
            </a:endParaRPr>
          </a:p>
        </p:txBody>
      </p:sp>
      <p:sp>
        <p:nvSpPr>
          <p:cNvPr id="3" name="Espace réservé du numéro de diapositive 1">
            <a:extLst>
              <a:ext uri="{FF2B5EF4-FFF2-40B4-BE49-F238E27FC236}">
                <a16:creationId xmlns:a16="http://schemas.microsoft.com/office/drawing/2014/main" id="{B287D9C4-87CF-8973-C15B-2869FC974658}"/>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33</a:t>
            </a:fld>
            <a:endParaRPr lang="en-US" dirty="0">
              <a:solidFill>
                <a:srgbClr val="2F3E8B"/>
              </a:solidFill>
            </a:endParaRPr>
          </a:p>
        </p:txBody>
      </p:sp>
      <p:sp>
        <p:nvSpPr>
          <p:cNvPr id="5" name="ZoneTexte 4">
            <a:extLst>
              <a:ext uri="{FF2B5EF4-FFF2-40B4-BE49-F238E27FC236}">
                <a16:creationId xmlns:a16="http://schemas.microsoft.com/office/drawing/2014/main" id="{0BF7BB67-0EBC-FEDC-78E3-B722F380F7E6}"/>
              </a:ext>
            </a:extLst>
          </p:cNvPr>
          <p:cNvSpPr txBox="1"/>
          <p:nvPr/>
        </p:nvSpPr>
        <p:spPr>
          <a:xfrm>
            <a:off x="357602" y="2131529"/>
            <a:ext cx="7760775" cy="892552"/>
          </a:xfrm>
          <a:prstGeom prst="rect">
            <a:avLst/>
          </a:prstGeom>
          <a:noFill/>
        </p:spPr>
        <p:txBody>
          <a:bodyPr wrap="square" rtlCol="0">
            <a:spAutoFit/>
          </a:bodyPr>
          <a:lstStyle/>
          <a:p>
            <a:r>
              <a:rPr lang="nl-BE" sz="1300" dirty="0">
                <a:solidFill>
                  <a:srgbClr val="7D7D7C"/>
                </a:solidFill>
                <a:cs typeface="Noto Sans Devanagari"/>
              </a:rPr>
              <a:t>OPMERKING: Hier volgen enkele voorbeelden van campagnes gericht op jongeren. De bedoeling is om hen verschillende soorten discours te tonen waarbij soms beelden worden gebruikt om een debat met de leerlingen op gang te brengen: ontcijfer de boodschap, praat over de relevantie van de vorm, geef ze ruimte om zich uit te drukken.</a:t>
            </a:r>
          </a:p>
        </p:txBody>
      </p:sp>
      <p:sp>
        <p:nvSpPr>
          <p:cNvPr id="6" name="Rectangle 5">
            <a:extLst>
              <a:ext uri="{FF2B5EF4-FFF2-40B4-BE49-F238E27FC236}">
                <a16:creationId xmlns:a16="http://schemas.microsoft.com/office/drawing/2014/main" id="{7F77E523-A5C5-6ECF-CB70-DE24F41127BC}"/>
              </a:ext>
            </a:extLst>
          </p:cNvPr>
          <p:cNvSpPr/>
          <p:nvPr/>
        </p:nvSpPr>
        <p:spPr>
          <a:xfrm>
            <a:off x="2390691" y="5645286"/>
            <a:ext cx="3694595" cy="523220"/>
          </a:xfrm>
          <a:prstGeom prst="rect">
            <a:avLst/>
          </a:prstGeom>
        </p:spPr>
        <p:txBody>
          <a:bodyPr wrap="square">
            <a:spAutoFit/>
          </a:bodyPr>
          <a:lstStyle/>
          <a:p>
            <a:pPr marL="0" lvl="2">
              <a:spcAft>
                <a:spcPts val="800"/>
              </a:spcAft>
            </a:pPr>
            <a:r>
              <a:rPr lang="nl-BE" sz="1400" dirty="0">
                <a:solidFill>
                  <a:srgbClr val="B4CC04"/>
                </a:solidFill>
              </a:rPr>
              <a:t>Zomer</a:t>
            </a:r>
            <a:r>
              <a:rPr lang="fr-BE" sz="1400" dirty="0">
                <a:solidFill>
                  <a:srgbClr val="B4CC04"/>
                </a:solidFill>
              </a:rPr>
              <a:t>: </a:t>
            </a:r>
            <a:r>
              <a:rPr lang="nl-BE" sz="1300" dirty="0">
                <a:solidFill>
                  <a:srgbClr val="7D7D7C"/>
                </a:solidFill>
                <a:cs typeface="Noto Sans Devanagari"/>
                <a:hlinkClick r:id="rId6">
                  <a:extLst>
                    <a:ext uri="{A12FA001-AC4F-418D-AE19-62706E023703}">
                      <ahyp:hlinkClr xmlns:ahyp="http://schemas.microsoft.com/office/drawing/2018/hyperlinkcolor" val="tx"/>
                    </a:ext>
                  </a:extLst>
                </a:hlinkClick>
              </a:rPr>
              <a:t>https://youtu.be/0VwENT9O13Y</a:t>
            </a:r>
            <a:br>
              <a:rPr lang="fr-BE" sz="1300" dirty="0">
                <a:solidFill>
                  <a:srgbClr val="7D7D7C"/>
                </a:solidFill>
                <a:cs typeface="Noto Sans Devanagari"/>
              </a:rPr>
            </a:br>
            <a:r>
              <a:rPr lang="nl-BE" sz="1400" dirty="0">
                <a:solidFill>
                  <a:srgbClr val="B4CC04"/>
                </a:solidFill>
              </a:rPr>
              <a:t>Winter</a:t>
            </a:r>
            <a:r>
              <a:rPr lang="fr-BE" sz="1400" dirty="0">
                <a:solidFill>
                  <a:srgbClr val="B4CC04"/>
                </a:solidFill>
              </a:rPr>
              <a:t>: </a:t>
            </a:r>
            <a:r>
              <a:rPr lang="nl-BE" sz="1300" dirty="0">
                <a:solidFill>
                  <a:srgbClr val="7D7D7C"/>
                </a:solidFill>
                <a:cs typeface="Noto Sans Devanagari"/>
                <a:hlinkClick r:id="rId7">
                  <a:extLst>
                    <a:ext uri="{A12FA001-AC4F-418D-AE19-62706E023703}">
                      <ahyp:hlinkClr xmlns:ahyp="http://schemas.microsoft.com/office/drawing/2018/hyperlinkcolor" val="tx"/>
                    </a:ext>
                  </a:extLst>
                </a:hlinkClick>
              </a:rPr>
              <a:t>https://youtu.be/NszGbsswXn8</a:t>
            </a:r>
            <a:r>
              <a:rPr lang="nl-BE" sz="1300" dirty="0">
                <a:solidFill>
                  <a:srgbClr val="7D7D7C"/>
                </a:solidFill>
                <a:cs typeface="Noto Sans Devanagari"/>
              </a:rPr>
              <a:t> </a:t>
            </a:r>
            <a:endParaRPr lang="en-US" sz="1300" dirty="0">
              <a:solidFill>
                <a:srgbClr val="7D7D7C"/>
              </a:solidFill>
              <a:cs typeface="Noto Sans Devanagari"/>
            </a:endParaRPr>
          </a:p>
        </p:txBody>
      </p:sp>
      <p:sp>
        <p:nvSpPr>
          <p:cNvPr id="7" name="Rectangle 6">
            <a:extLst>
              <a:ext uri="{FF2B5EF4-FFF2-40B4-BE49-F238E27FC236}">
                <a16:creationId xmlns:a16="http://schemas.microsoft.com/office/drawing/2014/main" id="{B6E7ABBC-7680-784F-3F55-6E06ACC2C06F}"/>
              </a:ext>
            </a:extLst>
          </p:cNvPr>
          <p:cNvSpPr/>
          <p:nvPr/>
        </p:nvSpPr>
        <p:spPr>
          <a:xfrm>
            <a:off x="7933241" y="5604056"/>
            <a:ext cx="5832456" cy="302840"/>
          </a:xfrm>
          <a:prstGeom prst="rect">
            <a:avLst/>
          </a:prstGeom>
        </p:spPr>
        <p:txBody>
          <a:bodyPr wrap="square">
            <a:spAutoFit/>
          </a:bodyPr>
          <a:lstStyle/>
          <a:p>
            <a:pPr marL="0" lvl="2">
              <a:lnSpc>
                <a:spcPct val="105000"/>
              </a:lnSpc>
              <a:spcAft>
                <a:spcPts val="800"/>
              </a:spcAft>
            </a:pPr>
            <a:r>
              <a:rPr lang="nl-BE" sz="1400" dirty="0">
                <a:solidFill>
                  <a:srgbClr val="B4CC04"/>
                </a:solidFill>
              </a:rPr>
              <a:t>Met Martha </a:t>
            </a:r>
            <a:r>
              <a:rPr lang="nl-BE" sz="1400" dirty="0" err="1">
                <a:solidFill>
                  <a:srgbClr val="B4CC04"/>
                </a:solidFill>
              </a:rPr>
              <a:t>Da’ro</a:t>
            </a:r>
            <a:r>
              <a:rPr lang="nl-BE" sz="1400" dirty="0">
                <a:solidFill>
                  <a:srgbClr val="B4CC04"/>
                </a:solidFill>
              </a:rPr>
              <a:t>: </a:t>
            </a:r>
            <a:r>
              <a:rPr lang="nl-BE" sz="1300" dirty="0">
                <a:solidFill>
                  <a:srgbClr val="7D7D7C"/>
                </a:solidFill>
                <a:cs typeface="Noto Sans Devanagari"/>
                <a:hlinkClick r:id="rId8">
                  <a:extLst>
                    <a:ext uri="{A12FA001-AC4F-418D-AE19-62706E023703}">
                      <ahyp:hlinkClr xmlns:ahyp="http://schemas.microsoft.com/office/drawing/2018/hyperlinkcolor" val="tx"/>
                    </a:ext>
                  </a:extLst>
                </a:hlinkClick>
              </a:rPr>
              <a:t>https://youtu.be/TZ0ahmIEIo4</a:t>
            </a:r>
            <a:endParaRPr lang="fr-BE" sz="1300" dirty="0">
              <a:solidFill>
                <a:srgbClr val="7D7D7C"/>
              </a:solidFill>
              <a:cs typeface="Noto Sans Devanagari"/>
            </a:endParaRPr>
          </a:p>
        </p:txBody>
      </p:sp>
      <p:sp>
        <p:nvSpPr>
          <p:cNvPr id="8" name="ZoneTexte 7">
            <a:extLst>
              <a:ext uri="{FF2B5EF4-FFF2-40B4-BE49-F238E27FC236}">
                <a16:creationId xmlns:a16="http://schemas.microsoft.com/office/drawing/2014/main" id="{066D6EAE-A659-DCD8-C540-A85E4F270378}"/>
              </a:ext>
            </a:extLst>
          </p:cNvPr>
          <p:cNvSpPr txBox="1"/>
          <p:nvPr/>
        </p:nvSpPr>
        <p:spPr>
          <a:xfrm>
            <a:off x="357601" y="3429000"/>
            <a:ext cx="7760777" cy="284693"/>
          </a:xfrm>
          <a:prstGeom prst="rect">
            <a:avLst/>
          </a:prstGeom>
          <a:noFill/>
        </p:spPr>
        <p:txBody>
          <a:bodyPr wrap="square" rtlCol="0">
            <a:spAutoFit/>
          </a:bodyPr>
          <a:lstStyle/>
          <a:p>
            <a:r>
              <a:rPr lang="nl-BE" sz="1250" b="1" dirty="0">
                <a:solidFill>
                  <a:srgbClr val="B4CC04"/>
                </a:solidFill>
                <a:cs typeface="Noto Sans Devanagari"/>
              </a:rPr>
              <a:t>We raden leerkrachten aan om eerst de filmpjes te bekijken vóór ze </a:t>
            </a:r>
            <a:r>
              <a:rPr lang="nl-BE" sz="1250" b="1" dirty="0" err="1">
                <a:solidFill>
                  <a:srgbClr val="B4CC04"/>
                </a:solidFill>
                <a:cs typeface="Noto Sans Devanagari"/>
              </a:rPr>
              <a:t>ze</a:t>
            </a:r>
            <a:r>
              <a:rPr lang="nl-BE" sz="1250" b="1" dirty="0">
                <a:solidFill>
                  <a:srgbClr val="B4CC04"/>
                </a:solidFill>
                <a:cs typeface="Noto Sans Devanagari"/>
              </a:rPr>
              <a:t> aan de leerlingen laten zien.</a:t>
            </a:r>
            <a:endParaRPr lang="fr-BE" sz="1250" b="1" dirty="0">
              <a:solidFill>
                <a:srgbClr val="B4CC04"/>
              </a:solidFill>
              <a:cs typeface="Noto Sans Devanagari"/>
            </a:endParaRPr>
          </a:p>
        </p:txBody>
      </p:sp>
      <p:sp>
        <p:nvSpPr>
          <p:cNvPr id="18" name="Rectangle 17">
            <a:extLst>
              <a:ext uri="{FF2B5EF4-FFF2-40B4-BE49-F238E27FC236}">
                <a16:creationId xmlns:a16="http://schemas.microsoft.com/office/drawing/2014/main" id="{CA63D59D-A468-9EA3-1E08-05FFDE2B14AA}"/>
              </a:ext>
            </a:extLst>
          </p:cNvPr>
          <p:cNvSpPr/>
          <p:nvPr/>
        </p:nvSpPr>
        <p:spPr>
          <a:xfrm>
            <a:off x="357603" y="4235611"/>
            <a:ext cx="2226720" cy="923330"/>
          </a:xfrm>
          <a:prstGeom prst="rect">
            <a:avLst/>
          </a:prstGeom>
        </p:spPr>
        <p:txBody>
          <a:bodyPr wrap="square">
            <a:spAutoFit/>
          </a:bodyPr>
          <a:lstStyle/>
          <a:p>
            <a:pPr algn="ctr"/>
            <a:r>
              <a:rPr lang="fr-BE" sz="1400" b="1" dirty="0">
                <a:solidFill>
                  <a:schemeClr val="bg1"/>
                </a:solidFill>
                <a:latin typeface="+mj-lt"/>
              </a:rPr>
              <a:t>Déjouez</a:t>
            </a:r>
            <a:br>
              <a:rPr lang="fr-BE" sz="1400" b="1" dirty="0">
                <a:solidFill>
                  <a:schemeClr val="bg1"/>
                </a:solidFill>
                <a:latin typeface="+mj-lt"/>
              </a:rPr>
            </a:br>
            <a:r>
              <a:rPr lang="fr-BE" sz="1400" b="1" dirty="0">
                <a:solidFill>
                  <a:schemeClr val="bg1"/>
                </a:solidFill>
                <a:latin typeface="+mj-lt"/>
              </a:rPr>
              <a:t>les pronostics</a:t>
            </a:r>
          </a:p>
          <a:p>
            <a:pPr algn="ctr"/>
            <a:endParaRPr lang="fr-BE" sz="1400" dirty="0">
              <a:solidFill>
                <a:schemeClr val="bg1"/>
              </a:solidFill>
            </a:endParaRPr>
          </a:p>
          <a:p>
            <a:pPr algn="ctr"/>
            <a:r>
              <a:rPr lang="fr-BE" sz="1200" dirty="0">
                <a:solidFill>
                  <a:schemeClr val="bg1"/>
                </a:solidFill>
              </a:rPr>
              <a:t>(Bruxelles Mobilité)</a:t>
            </a:r>
          </a:p>
        </p:txBody>
      </p:sp>
      <p:pic>
        <p:nvPicPr>
          <p:cNvPr id="25" name="Graphique 24">
            <a:extLst>
              <a:ext uri="{FF2B5EF4-FFF2-40B4-BE49-F238E27FC236}">
                <a16:creationId xmlns:a16="http://schemas.microsoft.com/office/drawing/2014/main" id="{6BD06EF1-1BF3-27ED-237F-F2F299E7CC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5029" y="4053886"/>
            <a:ext cx="2006795" cy="1257422"/>
          </a:xfrm>
          <a:prstGeom prst="rect">
            <a:avLst/>
          </a:prstGeom>
        </p:spPr>
      </p:pic>
      <p:pic>
        <p:nvPicPr>
          <p:cNvPr id="27" name="Image 26" descr="Une image contenant symbole, logo, Graphique, Police&#10;&#10;Description générée automatiquement">
            <a:extLst>
              <a:ext uri="{FF2B5EF4-FFF2-40B4-BE49-F238E27FC236}">
                <a16:creationId xmlns:a16="http://schemas.microsoft.com/office/drawing/2014/main" id="{90604F6F-B47F-8D04-B144-9FEEB5ACCDF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93672" y="3565809"/>
            <a:ext cx="527305" cy="685801"/>
          </a:xfrm>
          <a:prstGeom prst="rect">
            <a:avLst/>
          </a:prstGeom>
        </p:spPr>
      </p:pic>
      <p:pic>
        <p:nvPicPr>
          <p:cNvPr id="28" name="Graphique 27">
            <a:extLst>
              <a:ext uri="{FF2B5EF4-FFF2-40B4-BE49-F238E27FC236}">
                <a16:creationId xmlns:a16="http://schemas.microsoft.com/office/drawing/2014/main" id="{35B779E8-C65A-D680-FC03-984CBC86DD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04441" y="4061045"/>
            <a:ext cx="2006795" cy="1257422"/>
          </a:xfrm>
          <a:prstGeom prst="rect">
            <a:avLst/>
          </a:prstGeom>
        </p:spPr>
      </p:pic>
      <p:pic>
        <p:nvPicPr>
          <p:cNvPr id="30" name="Image 29" descr="Une image contenant Graphique, Police, symbole, conception&#10;&#10;Description générée automatiquement">
            <a:extLst>
              <a:ext uri="{FF2B5EF4-FFF2-40B4-BE49-F238E27FC236}">
                <a16:creationId xmlns:a16="http://schemas.microsoft.com/office/drawing/2014/main" id="{7B80C0F9-BCB8-0449-CA64-976C310FA33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9364" y="3565809"/>
            <a:ext cx="527305" cy="685801"/>
          </a:xfrm>
          <a:prstGeom prst="rect">
            <a:avLst/>
          </a:prstGeom>
        </p:spPr>
      </p:pic>
      <p:pic>
        <p:nvPicPr>
          <p:cNvPr id="14" name="Image 13" descr="Une image contenant texte, Police, logo&#10;&#10;Description générée automatiquement">
            <a:extLst>
              <a:ext uri="{FF2B5EF4-FFF2-40B4-BE49-F238E27FC236}">
                <a16:creationId xmlns:a16="http://schemas.microsoft.com/office/drawing/2014/main" id="{81AC34DB-5844-FEEE-BA79-FC63211F27C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15" name="Rectangle 14">
            <a:extLst>
              <a:ext uri="{FF2B5EF4-FFF2-40B4-BE49-F238E27FC236}">
                <a16:creationId xmlns:a16="http://schemas.microsoft.com/office/drawing/2014/main" id="{CD35C5BA-34F9-66D0-8BFC-F9242F8DE76A}"/>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
        <p:nvSpPr>
          <p:cNvPr id="16" name="ZoneTexte 15">
            <a:extLst>
              <a:ext uri="{FF2B5EF4-FFF2-40B4-BE49-F238E27FC236}">
                <a16:creationId xmlns:a16="http://schemas.microsoft.com/office/drawing/2014/main" id="{735EE44E-D18B-5E10-2FB5-5EF48974665E}"/>
              </a:ext>
            </a:extLst>
          </p:cNvPr>
          <p:cNvSpPr txBox="1"/>
          <p:nvPr/>
        </p:nvSpPr>
        <p:spPr>
          <a:xfrm>
            <a:off x="357602" y="907564"/>
            <a:ext cx="7992188" cy="461665"/>
          </a:xfrm>
          <a:prstGeom prst="rect">
            <a:avLst/>
          </a:prstGeom>
          <a:noFill/>
        </p:spPr>
        <p:txBody>
          <a:bodyPr wrap="none" rtlCol="0">
            <a:spAutoFit/>
          </a:bodyPr>
          <a:lstStyle/>
          <a:p>
            <a:r>
              <a:rPr lang="fr-BE" sz="2400" b="1" cap="all" dirty="0">
                <a:solidFill>
                  <a:srgbClr val="3C8200"/>
                </a:solidFill>
                <a:latin typeface="+mj-lt"/>
              </a:rPr>
              <a:t>STAP 5: </a:t>
            </a:r>
            <a:r>
              <a:rPr lang="fr-BE" sz="2000" cap="all" dirty="0" err="1">
                <a:solidFill>
                  <a:srgbClr val="3C8200"/>
                </a:solidFill>
                <a:cs typeface="Noto Sans Devanagari"/>
              </a:rPr>
              <a:t>Actie</a:t>
            </a:r>
            <a:r>
              <a:rPr lang="fr-BE" sz="2000" cap="all" dirty="0">
                <a:solidFill>
                  <a:srgbClr val="3C8200"/>
                </a:solidFill>
                <a:cs typeface="Noto Sans Devanagari"/>
              </a:rPr>
              <a:t>!</a:t>
            </a:r>
            <a:r>
              <a:rPr lang="fr-BE" sz="2000" cap="all" dirty="0">
                <a:solidFill>
                  <a:srgbClr val="3C8200"/>
                </a:solidFill>
                <a:latin typeface="+mj-lt"/>
                <a:cs typeface="Noto Sans Devanagari"/>
              </a:rPr>
              <a:t> Brainstorming </a:t>
            </a:r>
            <a:r>
              <a:rPr lang="nl-BE" sz="2000" cap="all" dirty="0">
                <a:solidFill>
                  <a:srgbClr val="3C8200"/>
                </a:solidFill>
                <a:latin typeface="+mj-lt"/>
                <a:cs typeface="Noto Sans Devanagari"/>
              </a:rPr>
              <a:t>over mogelijke acties </a:t>
            </a:r>
            <a:endParaRPr lang="en-US" sz="2000" cap="all" dirty="0">
              <a:solidFill>
                <a:srgbClr val="3C8200"/>
              </a:solidFill>
              <a:latin typeface="+mj-lt"/>
              <a:cs typeface="Noto Sans Devanagari"/>
            </a:endParaRPr>
          </a:p>
        </p:txBody>
      </p:sp>
      <p:sp>
        <p:nvSpPr>
          <p:cNvPr id="17" name="Rectangle 16">
            <a:extLst>
              <a:ext uri="{FF2B5EF4-FFF2-40B4-BE49-F238E27FC236}">
                <a16:creationId xmlns:a16="http://schemas.microsoft.com/office/drawing/2014/main" id="{8549CDB5-B4FB-354E-CA46-4EC8C1BE421B}"/>
              </a:ext>
            </a:extLst>
          </p:cNvPr>
          <p:cNvSpPr/>
          <p:nvPr/>
        </p:nvSpPr>
        <p:spPr>
          <a:xfrm>
            <a:off x="473847" y="4235611"/>
            <a:ext cx="2006795" cy="923330"/>
          </a:xfrm>
          <a:prstGeom prst="rect">
            <a:avLst/>
          </a:prstGeom>
        </p:spPr>
        <p:txBody>
          <a:bodyPr wrap="square">
            <a:spAutoFit/>
          </a:bodyPr>
          <a:lstStyle/>
          <a:p>
            <a:pPr algn="ctr"/>
            <a:r>
              <a:rPr lang="nl-BE" sz="1400" b="1" dirty="0">
                <a:solidFill>
                  <a:schemeClr val="bg1"/>
                </a:solidFill>
                <a:latin typeface="+mj-lt"/>
              </a:rPr>
              <a:t>Geef de pronostieken geen kans</a:t>
            </a:r>
          </a:p>
          <a:p>
            <a:pPr algn="ctr"/>
            <a:endParaRPr lang="fr-BE" sz="1400" b="1" dirty="0">
              <a:solidFill>
                <a:schemeClr val="bg1"/>
              </a:solidFill>
              <a:latin typeface="+mj-lt"/>
            </a:endParaRPr>
          </a:p>
          <a:p>
            <a:pPr algn="ctr"/>
            <a:r>
              <a:rPr lang="nl-BE" sz="1200" dirty="0">
                <a:solidFill>
                  <a:schemeClr val="bg1"/>
                </a:solidFill>
              </a:rPr>
              <a:t>(Brussel Mobiliteit)</a:t>
            </a:r>
            <a:endParaRPr lang="fr-BE" sz="1200" dirty="0">
              <a:solidFill>
                <a:schemeClr val="bg1"/>
              </a:solidFill>
            </a:endParaRPr>
          </a:p>
        </p:txBody>
      </p:sp>
      <p:sp>
        <p:nvSpPr>
          <p:cNvPr id="29" name="Rectangle 28">
            <a:extLst>
              <a:ext uri="{FF2B5EF4-FFF2-40B4-BE49-F238E27FC236}">
                <a16:creationId xmlns:a16="http://schemas.microsoft.com/office/drawing/2014/main" id="{EE17D13C-5D0C-489F-7DA5-649BB5EC0EE7}"/>
              </a:ext>
            </a:extLst>
          </p:cNvPr>
          <p:cNvSpPr/>
          <p:nvPr/>
        </p:nvSpPr>
        <p:spPr>
          <a:xfrm>
            <a:off x="6127654" y="4235611"/>
            <a:ext cx="1990725" cy="707886"/>
          </a:xfrm>
          <a:prstGeom prst="rect">
            <a:avLst/>
          </a:prstGeom>
        </p:spPr>
        <p:txBody>
          <a:bodyPr wrap="square">
            <a:spAutoFit/>
          </a:bodyPr>
          <a:lstStyle/>
          <a:p>
            <a:pPr algn="ctr"/>
            <a:r>
              <a:rPr lang="fr-BE" sz="1400" b="1" dirty="0" err="1">
                <a:solidFill>
                  <a:schemeClr val="bg1"/>
                </a:solidFill>
                <a:latin typeface="+mj-lt"/>
              </a:rPr>
              <a:t>Barlos</a:t>
            </a:r>
            <a:endParaRPr lang="fr-BE" sz="1400" b="1" dirty="0">
              <a:solidFill>
                <a:schemeClr val="bg1"/>
              </a:solidFill>
              <a:latin typeface="+mj-lt"/>
            </a:endParaRPr>
          </a:p>
          <a:p>
            <a:pPr algn="ctr"/>
            <a:endParaRPr lang="fr-BE" sz="1400" dirty="0">
              <a:solidFill>
                <a:schemeClr val="bg1"/>
              </a:solidFill>
            </a:endParaRPr>
          </a:p>
          <a:p>
            <a:pPr algn="ctr"/>
            <a:r>
              <a:rPr lang="fr-BE" sz="1200" dirty="0">
                <a:solidFill>
                  <a:schemeClr val="bg1"/>
                </a:solidFill>
              </a:rPr>
              <a:t>(</a:t>
            </a:r>
            <a:r>
              <a:rPr lang="nl-BE" sz="1200" dirty="0">
                <a:solidFill>
                  <a:schemeClr val="bg1"/>
                </a:solidFill>
              </a:rPr>
              <a:t>Brussel Mobiliteit</a:t>
            </a:r>
            <a:r>
              <a:rPr lang="fr-BE" sz="1200" dirty="0">
                <a:solidFill>
                  <a:schemeClr val="bg1"/>
                </a:solidFill>
              </a:rPr>
              <a:t>)</a:t>
            </a:r>
          </a:p>
        </p:txBody>
      </p:sp>
    </p:spTree>
    <p:extLst>
      <p:ext uri="{BB962C8B-B14F-4D97-AF65-F5344CB8AC3E}">
        <p14:creationId xmlns:p14="http://schemas.microsoft.com/office/powerpoint/2010/main" val="174740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0"/>
                </p:tgtEl>
              </p:cMediaNode>
            </p:video>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0"/>
                                        </p:tgtEl>
                                      </p:cBhvr>
                                    </p:cmd>
                                  </p:childTnLst>
                                </p:cTn>
                              </p:par>
                            </p:childTnLst>
                          </p:cTn>
                        </p:par>
                      </p:childTnLst>
                    </p:cTn>
                  </p:par>
                </p:childTnLst>
              </p:cTn>
              <p:nextCondLst>
                <p:cond evt="onClick" delay="0">
                  <p:tgtEl>
                    <p:spTgt spid="20"/>
                  </p:tgtEl>
                </p:cond>
              </p:nextCondLst>
            </p:seq>
            <p:video>
              <p:cMediaNode vol="80000">
                <p:cTn id="17" fill="hold" display="0">
                  <p:stCondLst>
                    <p:cond delay="indefinite"/>
                  </p:stCondLst>
                </p:cTn>
                <p:tgtEl>
                  <p:spTgt spid="21"/>
                </p:tgtEl>
              </p:cMediaNode>
            </p:video>
            <p:seq concurrent="1" nextAc="seek">
              <p:cTn id="18" restart="whenNotActive" fill="hold" evtFilter="cancelBubble" nodeType="interactiveSeq">
                <p:stCondLst>
                  <p:cond evt="onClick" delay="0">
                    <p:tgtEl>
                      <p:spTgt spid="21"/>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21"/>
                                        </p:tgtEl>
                                      </p:cBhvr>
                                    </p:cmd>
                                  </p:childTnLst>
                                </p:cTn>
                              </p:par>
                            </p:childTnLst>
                          </p:cTn>
                        </p:par>
                      </p:childTnLst>
                    </p:cTn>
                  </p:par>
                </p:childTnLst>
              </p:cTn>
              <p:nextCondLst>
                <p:cond evt="onClick" delay="0">
                  <p:tgtEl>
                    <p:spTgt spid="21"/>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édia en ligne 24" title="Drive like Gran's in the car - Drug Driving">
            <a:hlinkClick r:id="" action="ppaction://media"/>
            <a:extLst>
              <a:ext uri="{FF2B5EF4-FFF2-40B4-BE49-F238E27FC236}">
                <a16:creationId xmlns:a16="http://schemas.microsoft.com/office/drawing/2014/main" id="{CBDD69E9-7852-F8B3-E5CD-5E4E74344D78}"/>
              </a:ext>
            </a:extLst>
          </p:cNvPr>
          <p:cNvPicPr>
            <a:picLocks noRot="1" noChangeAspect="1"/>
          </p:cNvPicPr>
          <p:nvPr>
            <a:videoFile r:link="rId1"/>
          </p:nvPr>
        </p:nvPicPr>
        <p:blipFill>
          <a:blip r:embed="rId5"/>
          <a:stretch>
            <a:fillRect/>
          </a:stretch>
        </p:blipFill>
        <p:spPr>
          <a:xfrm>
            <a:off x="7024405" y="4146277"/>
            <a:ext cx="2663619" cy="1504945"/>
          </a:xfrm>
          <a:prstGeom prst="rect">
            <a:avLst/>
          </a:prstGeom>
        </p:spPr>
      </p:pic>
      <p:pic>
        <p:nvPicPr>
          <p:cNvPr id="23" name="Média en ligne 22" title="Drink driving, it will haunt you">
            <a:hlinkClick r:id="" action="ppaction://media"/>
            <a:extLst>
              <a:ext uri="{FF2B5EF4-FFF2-40B4-BE49-F238E27FC236}">
                <a16:creationId xmlns:a16="http://schemas.microsoft.com/office/drawing/2014/main" id="{DBBAAD9C-D8FE-F0C1-2E2E-D34E2E35C9F1}"/>
              </a:ext>
            </a:extLst>
          </p:cNvPr>
          <p:cNvPicPr>
            <a:picLocks noRot="1" noChangeAspect="1"/>
          </p:cNvPicPr>
          <p:nvPr>
            <a:videoFile r:link="rId2"/>
          </p:nvPr>
        </p:nvPicPr>
        <p:blipFill>
          <a:blip r:embed="rId6"/>
          <a:stretch>
            <a:fillRect/>
          </a:stretch>
        </p:blipFill>
        <p:spPr>
          <a:xfrm>
            <a:off x="728292" y="4149142"/>
            <a:ext cx="2675557" cy="1511690"/>
          </a:xfrm>
          <a:prstGeom prst="rect">
            <a:avLst/>
          </a:prstGeom>
        </p:spPr>
      </p:pic>
      <p:pic>
        <p:nvPicPr>
          <p:cNvPr id="28" name="Média en ligne 12" title="DOE Long Cut">
            <a:hlinkClick r:id="" action="ppaction://media"/>
            <a:extLst>
              <a:ext uri="{FF2B5EF4-FFF2-40B4-BE49-F238E27FC236}">
                <a16:creationId xmlns:a16="http://schemas.microsoft.com/office/drawing/2014/main" id="{B602D03A-08B5-9688-11A0-48A0F5C690F7}"/>
              </a:ext>
            </a:extLst>
          </p:cNvPr>
          <p:cNvPicPr>
            <a:picLocks noRot="1" noChangeAspect="1"/>
          </p:cNvPicPr>
          <p:nvPr>
            <a:videoFile r:link="rId3"/>
          </p:nvPr>
        </p:nvPicPr>
        <p:blipFill>
          <a:blip r:embed="rId7"/>
          <a:stretch>
            <a:fillRect/>
          </a:stretch>
        </p:blipFill>
        <p:spPr>
          <a:xfrm>
            <a:off x="3702643" y="4146276"/>
            <a:ext cx="2679775" cy="1514072"/>
          </a:xfrm>
          <a:prstGeom prst="rect">
            <a:avLst/>
          </a:prstGeom>
        </p:spPr>
      </p:pic>
      <p:sp>
        <p:nvSpPr>
          <p:cNvPr id="2" name="Rectangle 1">
            <a:extLst>
              <a:ext uri="{FF2B5EF4-FFF2-40B4-BE49-F238E27FC236}">
                <a16:creationId xmlns:a16="http://schemas.microsoft.com/office/drawing/2014/main" id="{BEDB363B-8023-12E9-7F7B-89F317747D0E}"/>
              </a:ext>
            </a:extLst>
          </p:cNvPr>
          <p:cNvSpPr/>
          <p:nvPr/>
        </p:nvSpPr>
        <p:spPr>
          <a:xfrm>
            <a:off x="357602" y="1559834"/>
            <a:ext cx="11579295" cy="400110"/>
          </a:xfrm>
          <a:prstGeom prst="rect">
            <a:avLst/>
          </a:prstGeom>
        </p:spPr>
        <p:txBody>
          <a:bodyPr wrap="square">
            <a:spAutoFit/>
          </a:bodyPr>
          <a:lstStyle/>
          <a:p>
            <a:r>
              <a:rPr lang="nl-BE" sz="2000" dirty="0">
                <a:solidFill>
                  <a:srgbClr val="2F3E8B"/>
                </a:solidFill>
                <a:cs typeface="Noto Sans Devanagari"/>
              </a:rPr>
              <a:t>Voorbeelden van schokkende campagnes</a:t>
            </a:r>
          </a:p>
        </p:txBody>
      </p:sp>
      <p:sp>
        <p:nvSpPr>
          <p:cNvPr id="3" name="Espace réservé du numéro de diapositive 1">
            <a:extLst>
              <a:ext uri="{FF2B5EF4-FFF2-40B4-BE49-F238E27FC236}">
                <a16:creationId xmlns:a16="http://schemas.microsoft.com/office/drawing/2014/main" id="{B287D9C4-87CF-8973-C15B-2869FC974658}"/>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34</a:t>
            </a:fld>
            <a:endParaRPr lang="en-US" dirty="0">
              <a:solidFill>
                <a:srgbClr val="2F3E8B"/>
              </a:solidFill>
            </a:endParaRPr>
          </a:p>
        </p:txBody>
      </p:sp>
      <p:sp>
        <p:nvSpPr>
          <p:cNvPr id="8" name="ZoneTexte 7">
            <a:extLst>
              <a:ext uri="{FF2B5EF4-FFF2-40B4-BE49-F238E27FC236}">
                <a16:creationId xmlns:a16="http://schemas.microsoft.com/office/drawing/2014/main" id="{066D6EAE-A659-DCD8-C540-A85E4F270378}"/>
              </a:ext>
            </a:extLst>
          </p:cNvPr>
          <p:cNvSpPr txBox="1"/>
          <p:nvPr/>
        </p:nvSpPr>
        <p:spPr>
          <a:xfrm>
            <a:off x="647187" y="3771752"/>
            <a:ext cx="7307222" cy="292388"/>
          </a:xfrm>
          <a:prstGeom prst="rect">
            <a:avLst/>
          </a:prstGeom>
          <a:noFill/>
        </p:spPr>
        <p:txBody>
          <a:bodyPr wrap="square" rtlCol="0">
            <a:spAutoFit/>
          </a:bodyPr>
          <a:lstStyle/>
          <a:p>
            <a:r>
              <a:rPr lang="nl-BE" sz="1300" b="1" dirty="0">
                <a:solidFill>
                  <a:srgbClr val="3C8200"/>
                </a:solidFill>
                <a:latin typeface="+mj-lt"/>
                <a:cs typeface="Noto Sans Devanagari"/>
              </a:rPr>
              <a:t>Twee voorbeelden van schokkende campagnes:</a:t>
            </a:r>
          </a:p>
        </p:txBody>
      </p:sp>
      <p:sp>
        <p:nvSpPr>
          <p:cNvPr id="17" name="ZoneTexte 16">
            <a:extLst>
              <a:ext uri="{FF2B5EF4-FFF2-40B4-BE49-F238E27FC236}">
                <a16:creationId xmlns:a16="http://schemas.microsoft.com/office/drawing/2014/main" id="{DD2E9033-4A4C-F21A-3BB5-B84368F529BB}"/>
              </a:ext>
            </a:extLst>
          </p:cNvPr>
          <p:cNvSpPr txBox="1"/>
          <p:nvPr/>
        </p:nvSpPr>
        <p:spPr>
          <a:xfrm>
            <a:off x="357602" y="2018780"/>
            <a:ext cx="10909641" cy="1692771"/>
          </a:xfrm>
          <a:prstGeom prst="rect">
            <a:avLst/>
          </a:prstGeom>
          <a:noFill/>
        </p:spPr>
        <p:txBody>
          <a:bodyPr wrap="square" rtlCol="0">
            <a:spAutoFit/>
          </a:bodyPr>
          <a:lstStyle/>
          <a:p>
            <a:r>
              <a:rPr lang="nl-BE" sz="1300" b="1" dirty="0">
                <a:solidFill>
                  <a:srgbClr val="B4CC04"/>
                </a:solidFill>
                <a:latin typeface="+mj-lt"/>
                <a:cs typeface="Noto Sans Devanagari"/>
              </a:rPr>
              <a:t>Moeten we choqueren of humor gebruiken? </a:t>
            </a:r>
          </a:p>
          <a:p>
            <a:r>
              <a:rPr lang="nl-BE" sz="1300" dirty="0">
                <a:solidFill>
                  <a:srgbClr val="7D7D7C"/>
                </a:solidFill>
                <a:cs typeface="Noto Sans Devanagari"/>
              </a:rPr>
              <a:t>Er is geen consensus over deze kwestie. Studies tonen aan dat schokkende campagnes niet per se effectiever zijn en soms zelfs contraproductief kunnen zijn. Angst kan alleen een positieve impact hebben als de boodschap individuen ook informeert over het persoonlijke risico en haalbare gedragsalternatieven biedt. Aan de andere kant kan angst defensieve reacties opwekken: de doelgroep kan de boodschap ontkennen, minimaliseren of belachelijk maken, of zelfs alle blootstelling aan de campagne vermijden. </a:t>
            </a:r>
          </a:p>
          <a:p>
            <a:endParaRPr lang="nl-BE" sz="1300" dirty="0">
              <a:solidFill>
                <a:sysClr val="windowText" lastClr="000000"/>
              </a:solidFill>
              <a:cs typeface="Noto Sans Devanagari"/>
            </a:endParaRPr>
          </a:p>
          <a:p>
            <a:r>
              <a:rPr lang="nl-BE" sz="1300" dirty="0">
                <a:solidFill>
                  <a:srgbClr val="3C8200"/>
                </a:solidFill>
                <a:cs typeface="Noto Sans Devanagari"/>
              </a:rPr>
              <a:t>Welk type campagne spreekt uw leerlingen het meest aan? Waarom organiseert u geen enquête om te achterhalen welke toon het beste bij hen aansluit? Zijn er verschillen in perceptie gerelateerd aan geslacht?</a:t>
            </a:r>
          </a:p>
        </p:txBody>
      </p:sp>
      <p:sp>
        <p:nvSpPr>
          <p:cNvPr id="12" name="ZoneTexte 11">
            <a:extLst>
              <a:ext uri="{FF2B5EF4-FFF2-40B4-BE49-F238E27FC236}">
                <a16:creationId xmlns:a16="http://schemas.microsoft.com/office/drawing/2014/main" id="{73BAD5BE-69A2-0533-DB05-9079DD6263F7}"/>
              </a:ext>
            </a:extLst>
          </p:cNvPr>
          <p:cNvSpPr txBox="1"/>
          <p:nvPr/>
        </p:nvSpPr>
        <p:spPr>
          <a:xfrm>
            <a:off x="617595" y="5760724"/>
            <a:ext cx="3196782" cy="630942"/>
          </a:xfrm>
          <a:prstGeom prst="rect">
            <a:avLst/>
          </a:prstGeom>
          <a:noFill/>
        </p:spPr>
        <p:txBody>
          <a:bodyPr wrap="square">
            <a:spAutoFit/>
          </a:bodyPr>
          <a:lstStyle/>
          <a:p>
            <a:r>
              <a:rPr lang="fr-BE" sz="1100" b="1" dirty="0">
                <a:solidFill>
                  <a:srgbClr val="3C8200"/>
                </a:solidFill>
                <a:cs typeface="Noto Sans Devanagari"/>
              </a:rPr>
              <a:t>Drink </a:t>
            </a:r>
            <a:r>
              <a:rPr lang="fr-BE" sz="1100" b="1" dirty="0" err="1">
                <a:solidFill>
                  <a:srgbClr val="3C8200"/>
                </a:solidFill>
                <a:cs typeface="Noto Sans Devanagari"/>
              </a:rPr>
              <a:t>driving</a:t>
            </a:r>
            <a:r>
              <a:rPr lang="fr-BE" sz="1100" b="1" dirty="0">
                <a:solidFill>
                  <a:srgbClr val="3C8200"/>
                </a:solidFill>
                <a:cs typeface="Noto Sans Devanagari"/>
              </a:rPr>
              <a:t>, </a:t>
            </a:r>
            <a:r>
              <a:rPr lang="fr-BE" sz="1100" b="1" dirty="0" err="1">
                <a:solidFill>
                  <a:srgbClr val="3C8200"/>
                </a:solidFill>
                <a:cs typeface="Noto Sans Devanagari"/>
              </a:rPr>
              <a:t>it</a:t>
            </a:r>
            <a:r>
              <a:rPr lang="fr-BE" sz="1100" b="1" dirty="0">
                <a:solidFill>
                  <a:srgbClr val="3C8200"/>
                </a:solidFill>
                <a:cs typeface="Noto Sans Devanagari"/>
              </a:rPr>
              <a:t> </a:t>
            </a:r>
            <a:r>
              <a:rPr lang="fr-BE" sz="1100" b="1" dirty="0" err="1">
                <a:solidFill>
                  <a:srgbClr val="3C8200"/>
                </a:solidFill>
                <a:cs typeface="Noto Sans Devanagari"/>
              </a:rPr>
              <a:t>will</a:t>
            </a:r>
            <a:r>
              <a:rPr lang="fr-BE" sz="1100" b="1" dirty="0">
                <a:solidFill>
                  <a:srgbClr val="3C8200"/>
                </a:solidFill>
                <a:cs typeface="Noto Sans Devanagari"/>
              </a:rPr>
              <a:t> </a:t>
            </a:r>
            <a:r>
              <a:rPr lang="fr-BE" sz="1100" b="1" dirty="0" err="1">
                <a:solidFill>
                  <a:srgbClr val="3C8200"/>
                </a:solidFill>
                <a:cs typeface="Noto Sans Devanagari"/>
              </a:rPr>
              <a:t>haunt</a:t>
            </a:r>
            <a:r>
              <a:rPr lang="fr-BE" sz="1100" b="1" dirty="0">
                <a:solidFill>
                  <a:srgbClr val="3C8200"/>
                </a:solidFill>
                <a:cs typeface="Noto Sans Devanagari"/>
              </a:rPr>
              <a:t> </a:t>
            </a:r>
            <a:r>
              <a:rPr lang="fr-BE" sz="1100" b="1" dirty="0" err="1">
                <a:solidFill>
                  <a:srgbClr val="3C8200"/>
                </a:solidFill>
                <a:cs typeface="Noto Sans Devanagari"/>
              </a:rPr>
              <a:t>you</a:t>
            </a:r>
            <a:endParaRPr lang="fr-BE" sz="1100" b="1" dirty="0">
              <a:solidFill>
                <a:srgbClr val="3C8200"/>
              </a:solidFill>
              <a:cs typeface="Noto Sans Devanagari"/>
            </a:endParaRPr>
          </a:p>
          <a:p>
            <a:r>
              <a:rPr lang="fr-BE" sz="1100" dirty="0">
                <a:solidFill>
                  <a:srgbClr val="3C8200"/>
                </a:solidFill>
                <a:cs typeface="Noto Sans Devanagari"/>
              </a:rPr>
              <a:t>(</a:t>
            </a:r>
            <a:r>
              <a:rPr lang="fr-BE" sz="1100" dirty="0" err="1">
                <a:solidFill>
                  <a:srgbClr val="3C8200"/>
                </a:solidFill>
                <a:cs typeface="Noto Sans Devanagari"/>
              </a:rPr>
              <a:t>Australië</a:t>
            </a:r>
            <a:r>
              <a:rPr lang="fr-BE" sz="1100" dirty="0">
                <a:solidFill>
                  <a:srgbClr val="3C8200"/>
                </a:solidFill>
                <a:cs typeface="Noto Sans Devanagari"/>
              </a:rPr>
              <a:t>)</a:t>
            </a:r>
          </a:p>
          <a:p>
            <a:r>
              <a:rPr lang="fr-BE" sz="1300" dirty="0">
                <a:solidFill>
                  <a:srgbClr val="7D7D7C"/>
                </a:solidFill>
                <a:cs typeface="Noto Sans Devanagari"/>
                <a:hlinkClick r:id="rId8">
                  <a:extLst>
                    <a:ext uri="{A12FA001-AC4F-418D-AE19-62706E023703}">
                      <ahyp:hlinkClr xmlns:ahyp="http://schemas.microsoft.com/office/drawing/2018/hyperlinkcolor" val="tx"/>
                    </a:ext>
                  </a:extLst>
                </a:hlinkClick>
              </a:rPr>
              <a:t>https://youtu.be/0s033MjVR7o</a:t>
            </a:r>
            <a:endParaRPr lang="fr-BE" sz="1300" dirty="0">
              <a:solidFill>
                <a:srgbClr val="7D7D7C"/>
              </a:solidFill>
              <a:cs typeface="Noto Sans Devanagari"/>
            </a:endParaRPr>
          </a:p>
        </p:txBody>
      </p:sp>
      <p:sp>
        <p:nvSpPr>
          <p:cNvPr id="14" name="ZoneTexte 13">
            <a:extLst>
              <a:ext uri="{FF2B5EF4-FFF2-40B4-BE49-F238E27FC236}">
                <a16:creationId xmlns:a16="http://schemas.microsoft.com/office/drawing/2014/main" id="{B083DD9F-3CAD-9C99-E4DC-40FCB3804241}"/>
              </a:ext>
            </a:extLst>
          </p:cNvPr>
          <p:cNvSpPr txBox="1"/>
          <p:nvPr/>
        </p:nvSpPr>
        <p:spPr>
          <a:xfrm>
            <a:off x="3605209" y="5761690"/>
            <a:ext cx="3694132" cy="630942"/>
          </a:xfrm>
          <a:prstGeom prst="rect">
            <a:avLst/>
          </a:prstGeom>
          <a:noFill/>
        </p:spPr>
        <p:txBody>
          <a:bodyPr wrap="square">
            <a:spAutoFit/>
          </a:bodyPr>
          <a:lstStyle/>
          <a:p>
            <a:r>
              <a:rPr lang="fr-BE" sz="1100" b="1" dirty="0">
                <a:solidFill>
                  <a:srgbClr val="3C8200"/>
                </a:solidFill>
                <a:cs typeface="Noto Sans Devanagari"/>
              </a:rPr>
              <a:t>Never </a:t>
            </a:r>
            <a:r>
              <a:rPr lang="fr-BE" sz="1100" b="1" dirty="0" err="1">
                <a:solidFill>
                  <a:srgbClr val="3C8200"/>
                </a:solidFill>
                <a:cs typeface="Noto Sans Devanagari"/>
              </a:rPr>
              <a:t>ever</a:t>
            </a:r>
            <a:r>
              <a:rPr lang="fr-BE" sz="1100" b="1" dirty="0">
                <a:solidFill>
                  <a:srgbClr val="3C8200"/>
                </a:solidFill>
                <a:cs typeface="Noto Sans Devanagari"/>
              </a:rPr>
              <a:t> drink and drive</a:t>
            </a:r>
          </a:p>
          <a:p>
            <a:r>
              <a:rPr lang="fr-BE" sz="1100" dirty="0">
                <a:solidFill>
                  <a:srgbClr val="3C8200"/>
                </a:solidFill>
                <a:cs typeface="Noto Sans Devanagari"/>
              </a:rPr>
              <a:t>(Noord-</a:t>
            </a:r>
            <a:r>
              <a:rPr lang="fr-BE" sz="1100" dirty="0" err="1">
                <a:solidFill>
                  <a:srgbClr val="3C8200"/>
                </a:solidFill>
                <a:cs typeface="Noto Sans Devanagari"/>
              </a:rPr>
              <a:t>Ierland</a:t>
            </a:r>
            <a:r>
              <a:rPr lang="fr-BE" sz="1100" dirty="0">
                <a:solidFill>
                  <a:srgbClr val="3C8200"/>
                </a:solidFill>
                <a:cs typeface="Noto Sans Devanagari"/>
              </a:rPr>
              <a:t>)</a:t>
            </a:r>
          </a:p>
          <a:p>
            <a:r>
              <a:rPr lang="fr-BE" sz="1300" dirty="0">
                <a:solidFill>
                  <a:srgbClr val="7D7D7C"/>
                </a:solidFill>
                <a:cs typeface="Noto Sans Devanagari"/>
                <a:hlinkClick r:id="rId9">
                  <a:extLst>
                    <a:ext uri="{A12FA001-AC4F-418D-AE19-62706E023703}">
                      <ahyp:hlinkClr xmlns:ahyp="http://schemas.microsoft.com/office/drawing/2018/hyperlinkcolor" val="tx"/>
                    </a:ext>
                  </a:extLst>
                </a:hlinkClick>
              </a:rPr>
              <a:t>https://youtu.be/EzWm4FzwI38</a:t>
            </a:r>
            <a:endParaRPr lang="fr-BE" sz="1300" dirty="0">
              <a:solidFill>
                <a:srgbClr val="7D7D7C"/>
              </a:solidFill>
              <a:cs typeface="Noto Sans Devanagari"/>
            </a:endParaRPr>
          </a:p>
        </p:txBody>
      </p:sp>
      <p:sp>
        <p:nvSpPr>
          <p:cNvPr id="16" name="ZoneTexte 15">
            <a:extLst>
              <a:ext uri="{FF2B5EF4-FFF2-40B4-BE49-F238E27FC236}">
                <a16:creationId xmlns:a16="http://schemas.microsoft.com/office/drawing/2014/main" id="{027F24BB-5B12-1AF4-A722-8A7BFBD5ED33}"/>
              </a:ext>
            </a:extLst>
          </p:cNvPr>
          <p:cNvSpPr txBox="1"/>
          <p:nvPr/>
        </p:nvSpPr>
        <p:spPr>
          <a:xfrm>
            <a:off x="6933229" y="3771752"/>
            <a:ext cx="5402210" cy="292388"/>
          </a:xfrm>
          <a:prstGeom prst="rect">
            <a:avLst/>
          </a:prstGeom>
          <a:noFill/>
        </p:spPr>
        <p:txBody>
          <a:bodyPr wrap="square" rtlCol="0">
            <a:spAutoFit/>
          </a:bodyPr>
          <a:lstStyle/>
          <a:p>
            <a:r>
              <a:rPr lang="nl-BE" sz="1300" b="1" dirty="0">
                <a:solidFill>
                  <a:srgbClr val="3C8200"/>
                </a:solidFill>
                <a:latin typeface="+mj-lt"/>
                <a:cs typeface="Noto Sans Devanagari"/>
              </a:rPr>
              <a:t>Een voorbeeld van een humoristische campagne :</a:t>
            </a:r>
          </a:p>
        </p:txBody>
      </p:sp>
      <p:sp>
        <p:nvSpPr>
          <p:cNvPr id="20" name="ZoneTexte 19">
            <a:extLst>
              <a:ext uri="{FF2B5EF4-FFF2-40B4-BE49-F238E27FC236}">
                <a16:creationId xmlns:a16="http://schemas.microsoft.com/office/drawing/2014/main" id="{EDDAA620-45D0-2874-2DE9-6DE6EF3E7E8D}"/>
              </a:ext>
            </a:extLst>
          </p:cNvPr>
          <p:cNvSpPr txBox="1"/>
          <p:nvPr/>
        </p:nvSpPr>
        <p:spPr>
          <a:xfrm>
            <a:off x="6924264" y="5761690"/>
            <a:ext cx="4039898" cy="630942"/>
          </a:xfrm>
          <a:prstGeom prst="rect">
            <a:avLst/>
          </a:prstGeom>
          <a:noFill/>
        </p:spPr>
        <p:txBody>
          <a:bodyPr wrap="square">
            <a:spAutoFit/>
          </a:bodyPr>
          <a:lstStyle/>
          <a:p>
            <a:r>
              <a:rPr lang="fr-BE" sz="1100" b="1" dirty="0">
                <a:solidFill>
                  <a:srgbClr val="3C8200"/>
                </a:solidFill>
                <a:cs typeface="Noto Sans Devanagari"/>
              </a:rPr>
              <a:t>Drive like </a:t>
            </a:r>
            <a:r>
              <a:rPr lang="fr-BE" sz="1100" b="1" dirty="0" err="1">
                <a:solidFill>
                  <a:srgbClr val="3C8200"/>
                </a:solidFill>
                <a:cs typeface="Noto Sans Devanagari"/>
              </a:rPr>
              <a:t>Gran's</a:t>
            </a:r>
            <a:r>
              <a:rPr lang="fr-BE" sz="1100" b="1" dirty="0">
                <a:solidFill>
                  <a:srgbClr val="3C8200"/>
                </a:solidFill>
                <a:cs typeface="Noto Sans Devanagari"/>
              </a:rPr>
              <a:t> in the car</a:t>
            </a:r>
          </a:p>
          <a:p>
            <a:r>
              <a:rPr lang="fr-BE" sz="1100" dirty="0">
                <a:solidFill>
                  <a:srgbClr val="3C8200"/>
                </a:solidFill>
                <a:cs typeface="Noto Sans Devanagari"/>
              </a:rPr>
              <a:t>(Scotland)</a:t>
            </a:r>
          </a:p>
          <a:p>
            <a:r>
              <a:rPr lang="fr-BE" sz="1300" dirty="0">
                <a:solidFill>
                  <a:srgbClr val="7D7D7C"/>
                </a:solidFill>
                <a:cs typeface="Noto Sans Devanagari"/>
                <a:hlinkClick r:id="rId10">
                  <a:extLst>
                    <a:ext uri="{A12FA001-AC4F-418D-AE19-62706E023703}">
                      <ahyp:hlinkClr xmlns:ahyp="http://schemas.microsoft.com/office/drawing/2018/hyperlinkcolor" val="tx"/>
                    </a:ext>
                  </a:extLst>
                </a:hlinkClick>
              </a:rPr>
              <a:t>https://youtu.be/Gn2PusXJC6Q</a:t>
            </a:r>
            <a:r>
              <a:rPr lang="fr-BE" sz="1300" dirty="0">
                <a:solidFill>
                  <a:srgbClr val="7D7D7C"/>
                </a:solidFill>
                <a:cs typeface="Noto Sans Devanagari"/>
              </a:rPr>
              <a:t> </a:t>
            </a:r>
          </a:p>
        </p:txBody>
      </p:sp>
      <p:pic>
        <p:nvPicPr>
          <p:cNvPr id="5" name="Image 4" descr="Une image contenant texte, Police, logo&#10;&#10;Description générée automatiquement">
            <a:extLst>
              <a:ext uri="{FF2B5EF4-FFF2-40B4-BE49-F238E27FC236}">
                <a16:creationId xmlns:a16="http://schemas.microsoft.com/office/drawing/2014/main" id="{1022C9BB-7FFD-F2A9-6B1F-90D2CFB81C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6" name="Rectangle 5">
            <a:extLst>
              <a:ext uri="{FF2B5EF4-FFF2-40B4-BE49-F238E27FC236}">
                <a16:creationId xmlns:a16="http://schemas.microsoft.com/office/drawing/2014/main" id="{AF7F3482-9AA5-4CDB-F7B7-4B0167954EC3}"/>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
        <p:nvSpPr>
          <p:cNvPr id="7" name="ZoneTexte 6">
            <a:extLst>
              <a:ext uri="{FF2B5EF4-FFF2-40B4-BE49-F238E27FC236}">
                <a16:creationId xmlns:a16="http://schemas.microsoft.com/office/drawing/2014/main" id="{596BCF03-3C43-85B8-8585-F0534D102207}"/>
              </a:ext>
            </a:extLst>
          </p:cNvPr>
          <p:cNvSpPr txBox="1"/>
          <p:nvPr/>
        </p:nvSpPr>
        <p:spPr>
          <a:xfrm>
            <a:off x="357602" y="907564"/>
            <a:ext cx="7992188" cy="461665"/>
          </a:xfrm>
          <a:prstGeom prst="rect">
            <a:avLst/>
          </a:prstGeom>
          <a:noFill/>
        </p:spPr>
        <p:txBody>
          <a:bodyPr wrap="none" rtlCol="0">
            <a:spAutoFit/>
          </a:bodyPr>
          <a:lstStyle/>
          <a:p>
            <a:r>
              <a:rPr lang="nl-BE" sz="2400" b="1" cap="all" dirty="0">
                <a:solidFill>
                  <a:srgbClr val="3C8200"/>
                </a:solidFill>
                <a:latin typeface="+mj-lt"/>
              </a:rPr>
              <a:t>STAP 5: </a:t>
            </a:r>
            <a:r>
              <a:rPr lang="nl-BE" sz="2000" cap="all" dirty="0">
                <a:solidFill>
                  <a:srgbClr val="3C8200"/>
                </a:solidFill>
                <a:cs typeface="Noto Sans Devanagari"/>
              </a:rPr>
              <a:t>Actie!</a:t>
            </a:r>
            <a:r>
              <a:rPr lang="nl-BE" sz="2000" cap="all" dirty="0">
                <a:solidFill>
                  <a:srgbClr val="3C8200"/>
                </a:solidFill>
                <a:latin typeface="+mj-lt"/>
                <a:cs typeface="Noto Sans Devanagari"/>
              </a:rPr>
              <a:t> Brainstorming over mogelijke acties </a:t>
            </a:r>
          </a:p>
        </p:txBody>
      </p:sp>
      <p:cxnSp>
        <p:nvCxnSpPr>
          <p:cNvPr id="30" name="Connecteur droit 29">
            <a:extLst>
              <a:ext uri="{FF2B5EF4-FFF2-40B4-BE49-F238E27FC236}">
                <a16:creationId xmlns:a16="http://schemas.microsoft.com/office/drawing/2014/main" id="{ED2602B3-6E2C-3CB1-DAA9-5D5A2E42CC21}"/>
              </a:ext>
            </a:extLst>
          </p:cNvPr>
          <p:cNvCxnSpPr>
            <a:cxnSpLocks/>
          </p:cNvCxnSpPr>
          <p:nvPr/>
        </p:nvCxnSpPr>
        <p:spPr>
          <a:xfrm>
            <a:off x="6704712" y="3863788"/>
            <a:ext cx="0" cy="2528844"/>
          </a:xfrm>
          <a:prstGeom prst="line">
            <a:avLst/>
          </a:prstGeom>
          <a:ln w="6350">
            <a:solidFill>
              <a:srgbClr val="3C82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37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3"/>
                </p:tgtEl>
              </p:cMediaNode>
            </p:video>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3"/>
                                        </p:tgtEl>
                                      </p:cBhvr>
                                    </p:cmd>
                                  </p:childTnLst>
                                </p:cTn>
                              </p:par>
                            </p:childTnLst>
                          </p:cTn>
                        </p:par>
                      </p:childTnLst>
                    </p:cTn>
                  </p:par>
                </p:childTnLst>
              </p:cTn>
              <p:nextCondLst>
                <p:cond evt="onClick" delay="0">
                  <p:tgtEl>
                    <p:spTgt spid="23"/>
                  </p:tgtEl>
                </p:cond>
              </p:nextCondLst>
            </p:seq>
            <p:video>
              <p:cMediaNode vol="80000">
                <p:cTn id="21" fill="hold" display="0">
                  <p:stCondLst>
                    <p:cond delay="indefinite"/>
                  </p:stCondLst>
                </p:cTn>
                <p:tgtEl>
                  <p:spTgt spid="25"/>
                </p:tgtEl>
              </p:cMediaNode>
            </p:video>
            <p:seq concurrent="1" nextAc="seek">
              <p:cTn id="22" restart="whenNotActive" fill="hold" evtFilter="cancelBubble" nodeType="interactiveSeq">
                <p:stCondLst>
                  <p:cond evt="onClick" delay="0">
                    <p:tgtEl>
                      <p:spTgt spid="25"/>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25"/>
                                        </p:tgtEl>
                                      </p:cBhvr>
                                    </p:cmd>
                                  </p:childTnLst>
                                </p:cTn>
                              </p:par>
                            </p:childTnLst>
                          </p:cTn>
                        </p:par>
                      </p:childTnLst>
                    </p:cTn>
                  </p:par>
                </p:childTnLst>
              </p:cTn>
              <p:nextCondLst>
                <p:cond evt="onClick" delay="0">
                  <p:tgtEl>
                    <p:spTgt spid="25"/>
                  </p:tgtEl>
                </p:cond>
              </p:nextCondLst>
            </p:seq>
            <p:seq concurrent="1" nextAc="seek">
              <p:cTn id="27" restart="whenNotActive" fill="hold" evtFilter="cancelBubble" nodeType="interactiveSeq">
                <p:stCondLst>
                  <p:cond evt="onClick" delay="0">
                    <p:tgtEl>
                      <p:spTgt spid="28"/>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28"/>
                                        </p:tgtEl>
                                      </p:cBhvr>
                                    </p:cmd>
                                  </p:childTnLst>
                                </p:cTn>
                              </p:par>
                            </p:childTnLst>
                          </p:cTn>
                        </p:par>
                      </p:childTnLst>
                    </p:cTn>
                  </p:par>
                </p:childTnLst>
              </p:cTn>
              <p:nextCondLst>
                <p:cond evt="onClick" delay="0">
                  <p:tgtEl>
                    <p:spTgt spid="28"/>
                  </p:tgtEl>
                </p:cond>
              </p:nextCondLst>
            </p:seq>
            <p:video>
              <p:cMediaNode vol="80000">
                <p:cTn id="32" fill="hold" display="0">
                  <p:stCondLst>
                    <p:cond delay="indefinite"/>
                  </p:stCondLst>
                </p:cTn>
                <p:tgtEl>
                  <p:spTgt spid="28"/>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descr="Une image contenant texte, capture d’écran, Police, logo&#10;&#10;Description générée automatiquement">
            <a:extLst>
              <a:ext uri="{FF2B5EF4-FFF2-40B4-BE49-F238E27FC236}">
                <a16:creationId xmlns:a16="http://schemas.microsoft.com/office/drawing/2014/main" id="{98C943DB-577F-B857-1DFC-756751A65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533" y="3248865"/>
            <a:ext cx="5812267" cy="2860367"/>
          </a:xfrm>
          <a:prstGeom prst="rect">
            <a:avLst/>
          </a:prstGeom>
        </p:spPr>
      </p:pic>
      <p:pic>
        <p:nvPicPr>
          <p:cNvPr id="26" name="Média en ligne 25" title="BOB winter 2022 | BOB beschermt levens | It's my life">
            <a:hlinkClick r:id="" action="ppaction://media"/>
            <a:extLst>
              <a:ext uri="{FF2B5EF4-FFF2-40B4-BE49-F238E27FC236}">
                <a16:creationId xmlns:a16="http://schemas.microsoft.com/office/drawing/2014/main" id="{A3955DCB-10DC-BD00-B620-692ED087B6AA}"/>
              </a:ext>
            </a:extLst>
          </p:cNvPr>
          <p:cNvPicPr>
            <a:picLocks noRot="1" noChangeAspect="1"/>
          </p:cNvPicPr>
          <p:nvPr>
            <a:videoFile r:link="rId1"/>
          </p:nvPr>
        </p:nvPicPr>
        <p:blipFill>
          <a:blip r:embed="rId4"/>
          <a:stretch>
            <a:fillRect/>
          </a:stretch>
        </p:blipFill>
        <p:spPr>
          <a:xfrm>
            <a:off x="457200" y="3643147"/>
            <a:ext cx="4679576" cy="2643960"/>
          </a:xfrm>
          <a:prstGeom prst="rect">
            <a:avLst/>
          </a:prstGeom>
        </p:spPr>
      </p:pic>
      <p:sp>
        <p:nvSpPr>
          <p:cNvPr id="2" name="Espace réservé du numéro de diapositive 1">
            <a:extLst>
              <a:ext uri="{FF2B5EF4-FFF2-40B4-BE49-F238E27FC236}">
                <a16:creationId xmlns:a16="http://schemas.microsoft.com/office/drawing/2014/main" id="{F4446D80-C81E-901D-07C5-E158BEA7DD48}"/>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35</a:t>
            </a:fld>
            <a:endParaRPr lang="en-US" dirty="0">
              <a:solidFill>
                <a:srgbClr val="2F3E8B"/>
              </a:solidFill>
            </a:endParaRPr>
          </a:p>
        </p:txBody>
      </p:sp>
      <p:sp>
        <p:nvSpPr>
          <p:cNvPr id="4" name="Rectangle : coins arrondis 3">
            <a:extLst>
              <a:ext uri="{FF2B5EF4-FFF2-40B4-BE49-F238E27FC236}">
                <a16:creationId xmlns:a16="http://schemas.microsoft.com/office/drawing/2014/main" id="{5BB5D4BC-7BAB-1CFC-0BD0-2237A5451CA8}"/>
              </a:ext>
            </a:extLst>
          </p:cNvPr>
          <p:cNvSpPr/>
          <p:nvPr/>
        </p:nvSpPr>
        <p:spPr>
          <a:xfrm>
            <a:off x="457200" y="2514478"/>
            <a:ext cx="2000250" cy="648369"/>
          </a:xfrm>
          <a:prstGeom prst="round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a:extLst>
              <a:ext uri="{FF2B5EF4-FFF2-40B4-BE49-F238E27FC236}">
                <a16:creationId xmlns:a16="http://schemas.microsoft.com/office/drawing/2014/main" id="{FC94717B-CDD3-7563-CE5D-5316271CF8C4}"/>
              </a:ext>
            </a:extLst>
          </p:cNvPr>
          <p:cNvSpPr/>
          <p:nvPr/>
        </p:nvSpPr>
        <p:spPr>
          <a:xfrm>
            <a:off x="461963" y="2692108"/>
            <a:ext cx="1990725" cy="307777"/>
          </a:xfrm>
          <a:prstGeom prst="rect">
            <a:avLst/>
          </a:prstGeom>
        </p:spPr>
        <p:txBody>
          <a:bodyPr wrap="square">
            <a:spAutoFit/>
          </a:bodyPr>
          <a:lstStyle/>
          <a:p>
            <a:pPr algn="ctr"/>
            <a:r>
              <a:rPr lang="fr-BE" sz="1400" b="1" dirty="0">
                <a:solidFill>
                  <a:schemeClr val="bg1"/>
                </a:solidFill>
                <a:latin typeface="+mj-lt"/>
              </a:rPr>
              <a:t>BOB</a:t>
            </a:r>
            <a:endParaRPr lang="fr-BE" sz="1200" b="1" dirty="0">
              <a:solidFill>
                <a:schemeClr val="bg1"/>
              </a:solidFill>
              <a:latin typeface="+mj-lt"/>
            </a:endParaRPr>
          </a:p>
        </p:txBody>
      </p:sp>
      <p:sp>
        <p:nvSpPr>
          <p:cNvPr id="6" name="Rectangle 5">
            <a:extLst>
              <a:ext uri="{FF2B5EF4-FFF2-40B4-BE49-F238E27FC236}">
                <a16:creationId xmlns:a16="http://schemas.microsoft.com/office/drawing/2014/main" id="{7DAAE91C-2837-A860-BF18-7C108C258F21}"/>
              </a:ext>
            </a:extLst>
          </p:cNvPr>
          <p:cNvSpPr/>
          <p:nvPr/>
        </p:nvSpPr>
        <p:spPr>
          <a:xfrm>
            <a:off x="2513577" y="3090952"/>
            <a:ext cx="3099139" cy="292388"/>
          </a:xfrm>
          <a:prstGeom prst="rect">
            <a:avLst/>
          </a:prstGeom>
        </p:spPr>
        <p:txBody>
          <a:bodyPr wrap="square">
            <a:spAutoFit/>
          </a:bodyPr>
          <a:lstStyle/>
          <a:p>
            <a:pPr marL="0" lvl="2">
              <a:spcAft>
                <a:spcPts val="800"/>
              </a:spcAft>
            </a:pPr>
            <a:r>
              <a:rPr lang="fr-BE" sz="1300" u="sng" dirty="0">
                <a:solidFill>
                  <a:srgbClr val="7D7D7C"/>
                </a:solidFill>
                <a:cs typeface="Noto Sans Devanagari"/>
                <a:hlinkClick r:id="rId5">
                  <a:extLst>
                    <a:ext uri="{A12FA001-AC4F-418D-AE19-62706E023703}">
                      <ahyp:hlinkClr xmlns:ahyp="http://schemas.microsoft.com/office/drawing/2018/hyperlinkcolor" val="tx"/>
                    </a:ext>
                  </a:extLst>
                </a:hlinkClick>
              </a:rPr>
              <a:t>https://youtu.be/u4sz6cmtQ-o</a:t>
            </a:r>
            <a:endParaRPr lang="en-US" sz="1300" u="sng" dirty="0">
              <a:solidFill>
                <a:srgbClr val="7D7D7C"/>
              </a:solidFill>
              <a:cs typeface="Noto Sans Devanagari"/>
            </a:endParaRPr>
          </a:p>
        </p:txBody>
      </p:sp>
      <p:pic>
        <p:nvPicPr>
          <p:cNvPr id="8" name="Image 7" descr="Une image contenant Graphique, cercle&#10;&#10;Description générée automatiquement">
            <a:extLst>
              <a:ext uri="{FF2B5EF4-FFF2-40B4-BE49-F238E27FC236}">
                <a16:creationId xmlns:a16="http://schemas.microsoft.com/office/drawing/2014/main" id="{5C591885-74B4-50DE-CDBC-EEB443A933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3672" y="2018440"/>
            <a:ext cx="527305" cy="685801"/>
          </a:xfrm>
          <a:prstGeom prst="rect">
            <a:avLst/>
          </a:prstGeom>
        </p:spPr>
      </p:pic>
      <p:sp>
        <p:nvSpPr>
          <p:cNvPr id="9" name="Rectangle 8">
            <a:extLst>
              <a:ext uri="{FF2B5EF4-FFF2-40B4-BE49-F238E27FC236}">
                <a16:creationId xmlns:a16="http://schemas.microsoft.com/office/drawing/2014/main" id="{C76DF5E9-A713-353A-8F6A-C5531076586A}"/>
              </a:ext>
            </a:extLst>
          </p:cNvPr>
          <p:cNvSpPr/>
          <p:nvPr/>
        </p:nvSpPr>
        <p:spPr>
          <a:xfrm>
            <a:off x="5991280" y="2517798"/>
            <a:ext cx="6096000" cy="692497"/>
          </a:xfrm>
          <a:prstGeom prst="rect">
            <a:avLst/>
          </a:prstGeom>
        </p:spPr>
        <p:txBody>
          <a:bodyPr wrap="square">
            <a:spAutoFit/>
          </a:bodyPr>
          <a:lstStyle/>
          <a:p>
            <a:r>
              <a:rPr lang="nl-NL" sz="1300" dirty="0">
                <a:solidFill>
                  <a:srgbClr val="2F3E8B"/>
                </a:solidFill>
                <a:cs typeface="Noto Sans Devanagari"/>
              </a:rPr>
              <a:t>Alle resultaten van de BOB-campagne zijn terug te vinden op de site van de Federale Politie</a:t>
            </a:r>
            <a:r>
              <a:rPr lang="fr-FR" sz="1300" dirty="0">
                <a:solidFill>
                  <a:srgbClr val="2F3E8B"/>
                </a:solidFill>
                <a:cs typeface="Noto Sans Devanagari"/>
              </a:rPr>
              <a:t>: </a:t>
            </a:r>
            <a:r>
              <a:rPr lang="fr-BE" sz="1300" u="sng" dirty="0">
                <a:solidFill>
                  <a:srgbClr val="7D7D7C"/>
                </a:solidFill>
                <a:cs typeface="Noto Sans Devanagari"/>
                <a:hlinkClick r:id="rId7">
                  <a:extLst>
                    <a:ext uri="{A12FA001-AC4F-418D-AE19-62706E023703}">
                      <ahyp:hlinkClr xmlns:ahyp="http://schemas.microsoft.com/office/drawing/2018/hyperlinkcolor" val="tx"/>
                    </a:ext>
                  </a:extLst>
                </a:hlinkClick>
              </a:rPr>
              <a:t>https://www.verkeersstatistieken.federalepolitie.be/verkeersstatistieken/</a:t>
            </a:r>
            <a:endParaRPr lang="fr-FR" sz="1300" u="sng" dirty="0">
              <a:solidFill>
                <a:srgbClr val="7D7D7C"/>
              </a:solidFill>
              <a:cs typeface="Noto Sans Devanagari"/>
            </a:endParaRPr>
          </a:p>
        </p:txBody>
      </p:sp>
      <p:sp>
        <p:nvSpPr>
          <p:cNvPr id="12" name="Rectangle 11">
            <a:extLst>
              <a:ext uri="{FF2B5EF4-FFF2-40B4-BE49-F238E27FC236}">
                <a16:creationId xmlns:a16="http://schemas.microsoft.com/office/drawing/2014/main" id="{A2E2A3BE-E451-0DE8-BAE6-A5AB71CAF8C5}"/>
              </a:ext>
            </a:extLst>
          </p:cNvPr>
          <p:cNvSpPr/>
          <p:nvPr/>
        </p:nvSpPr>
        <p:spPr>
          <a:xfrm>
            <a:off x="2513577" y="2597388"/>
            <a:ext cx="3099139" cy="482312"/>
          </a:xfrm>
          <a:prstGeom prst="rect">
            <a:avLst/>
          </a:prstGeom>
        </p:spPr>
        <p:txBody>
          <a:bodyPr wrap="square">
            <a:spAutoFit/>
          </a:bodyPr>
          <a:lstStyle/>
          <a:p>
            <a:pPr marL="0" lvl="2">
              <a:lnSpc>
                <a:spcPct val="105000"/>
              </a:lnSpc>
              <a:spcAft>
                <a:spcPts val="800"/>
              </a:spcAft>
            </a:pPr>
            <a:r>
              <a:rPr lang="nl-BE" sz="1250" b="1" dirty="0">
                <a:solidFill>
                  <a:srgbClr val="B4CC04"/>
                </a:solidFill>
                <a:cs typeface="Noto Sans Devanagari"/>
              </a:rPr>
              <a:t>Conclusie van de BOB-campagne </a:t>
            </a:r>
            <a:r>
              <a:rPr lang="fr-BE" sz="1250" b="1" dirty="0" err="1">
                <a:solidFill>
                  <a:srgbClr val="B4CC04"/>
                </a:solidFill>
                <a:cs typeface="Noto Sans Devanagari"/>
              </a:rPr>
              <a:t>Zomer</a:t>
            </a:r>
            <a:r>
              <a:rPr lang="fr-BE" sz="1250" b="1" dirty="0">
                <a:solidFill>
                  <a:srgbClr val="B4CC04"/>
                </a:solidFill>
                <a:cs typeface="Noto Sans Devanagari"/>
              </a:rPr>
              <a:t> 2022</a:t>
            </a:r>
            <a:endParaRPr lang="en-US" sz="1250" b="1" dirty="0">
              <a:solidFill>
                <a:srgbClr val="B4CC04"/>
              </a:solidFill>
              <a:cs typeface="Noto Sans Devanagari"/>
            </a:endParaRPr>
          </a:p>
        </p:txBody>
      </p:sp>
      <p:sp>
        <p:nvSpPr>
          <p:cNvPr id="13" name="Rectangle 12">
            <a:extLst>
              <a:ext uri="{FF2B5EF4-FFF2-40B4-BE49-F238E27FC236}">
                <a16:creationId xmlns:a16="http://schemas.microsoft.com/office/drawing/2014/main" id="{DFC50098-EAE3-1BAC-370D-16FF693263EE}"/>
              </a:ext>
            </a:extLst>
          </p:cNvPr>
          <p:cNvSpPr/>
          <p:nvPr/>
        </p:nvSpPr>
        <p:spPr>
          <a:xfrm>
            <a:off x="357602" y="1559834"/>
            <a:ext cx="11579295" cy="707886"/>
          </a:xfrm>
          <a:prstGeom prst="rect">
            <a:avLst/>
          </a:prstGeom>
        </p:spPr>
        <p:txBody>
          <a:bodyPr wrap="square">
            <a:spAutoFit/>
          </a:bodyPr>
          <a:lstStyle/>
          <a:p>
            <a:r>
              <a:rPr lang="nl-BE" sz="2000" dirty="0">
                <a:solidFill>
                  <a:srgbClr val="2F3E8B"/>
                </a:solidFill>
                <a:cs typeface="Noto Sans Devanagari"/>
              </a:rPr>
              <a:t>Een blik op een aantal bestaande acties</a:t>
            </a:r>
          </a:p>
          <a:p>
            <a:r>
              <a:rPr lang="fr-BE" sz="2000" dirty="0">
                <a:solidFill>
                  <a:srgbClr val="2F3E8B"/>
                </a:solidFill>
                <a:cs typeface="Noto Sans Devanagari"/>
              </a:rPr>
              <a:t> </a:t>
            </a:r>
          </a:p>
        </p:txBody>
      </p:sp>
      <p:pic>
        <p:nvPicPr>
          <p:cNvPr id="7" name="Image 6" descr="Une image contenant texte, Police, logo&#10;&#10;Description générée automatiquement">
            <a:extLst>
              <a:ext uri="{FF2B5EF4-FFF2-40B4-BE49-F238E27FC236}">
                <a16:creationId xmlns:a16="http://schemas.microsoft.com/office/drawing/2014/main" id="{571B0795-54ED-AC7A-8630-399F22E6FA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14" name="Rectangle 13">
            <a:extLst>
              <a:ext uri="{FF2B5EF4-FFF2-40B4-BE49-F238E27FC236}">
                <a16:creationId xmlns:a16="http://schemas.microsoft.com/office/drawing/2014/main" id="{918DB4C8-DCAB-8874-5E28-EECF02DD6B56}"/>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
        <p:nvSpPr>
          <p:cNvPr id="20" name="ZoneTexte 19">
            <a:extLst>
              <a:ext uri="{FF2B5EF4-FFF2-40B4-BE49-F238E27FC236}">
                <a16:creationId xmlns:a16="http://schemas.microsoft.com/office/drawing/2014/main" id="{9C7F6408-098F-50D2-9204-CB2774AE1291}"/>
              </a:ext>
            </a:extLst>
          </p:cNvPr>
          <p:cNvSpPr txBox="1"/>
          <p:nvPr/>
        </p:nvSpPr>
        <p:spPr>
          <a:xfrm>
            <a:off x="357602" y="907564"/>
            <a:ext cx="7992188" cy="461665"/>
          </a:xfrm>
          <a:prstGeom prst="rect">
            <a:avLst/>
          </a:prstGeom>
          <a:noFill/>
        </p:spPr>
        <p:txBody>
          <a:bodyPr wrap="none" rtlCol="0">
            <a:spAutoFit/>
          </a:bodyPr>
          <a:lstStyle/>
          <a:p>
            <a:r>
              <a:rPr lang="fr-BE" sz="2400" b="1" cap="all" dirty="0">
                <a:solidFill>
                  <a:srgbClr val="3C8200"/>
                </a:solidFill>
                <a:latin typeface="+mj-lt"/>
              </a:rPr>
              <a:t>STAP 5: </a:t>
            </a:r>
            <a:r>
              <a:rPr lang="fr-BE" sz="2000" cap="all" dirty="0" err="1">
                <a:solidFill>
                  <a:srgbClr val="3C8200"/>
                </a:solidFill>
                <a:cs typeface="Noto Sans Devanagari"/>
              </a:rPr>
              <a:t>Actie</a:t>
            </a:r>
            <a:r>
              <a:rPr lang="fr-BE" sz="2000" cap="all" dirty="0">
                <a:solidFill>
                  <a:srgbClr val="3C8200"/>
                </a:solidFill>
                <a:cs typeface="Noto Sans Devanagari"/>
              </a:rPr>
              <a:t>!</a:t>
            </a:r>
            <a:r>
              <a:rPr lang="fr-BE" sz="2000" cap="all" dirty="0">
                <a:solidFill>
                  <a:srgbClr val="3C8200"/>
                </a:solidFill>
                <a:latin typeface="+mj-lt"/>
                <a:cs typeface="Noto Sans Devanagari"/>
              </a:rPr>
              <a:t> Brainstorming </a:t>
            </a:r>
            <a:r>
              <a:rPr lang="nl-BE" sz="2000" cap="all" dirty="0">
                <a:solidFill>
                  <a:srgbClr val="3C8200"/>
                </a:solidFill>
                <a:latin typeface="+mj-lt"/>
                <a:cs typeface="Noto Sans Devanagari"/>
              </a:rPr>
              <a:t>over mogelijke acties </a:t>
            </a:r>
            <a:endParaRPr lang="en-US" sz="2000" cap="all" dirty="0">
              <a:solidFill>
                <a:srgbClr val="3C8200"/>
              </a:solidFill>
              <a:latin typeface="+mj-lt"/>
              <a:cs typeface="Noto Sans Devanagari"/>
            </a:endParaRPr>
          </a:p>
        </p:txBody>
      </p:sp>
    </p:spTree>
    <p:extLst>
      <p:ext uri="{BB962C8B-B14F-4D97-AF65-F5344CB8AC3E}">
        <p14:creationId xmlns:p14="http://schemas.microsoft.com/office/powerpoint/2010/main" val="373975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6"/>
                </p:tgtEl>
              </p:cMediaNode>
            </p:video>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6"/>
                                        </p:tgtEl>
                                      </p:cBhvr>
                                    </p:cmd>
                                  </p:childTnLst>
                                </p:cTn>
                              </p:par>
                            </p:childTnLst>
                          </p:cTn>
                        </p:par>
                      </p:childTnLst>
                    </p:cTn>
                  </p:par>
                </p:childTnLst>
              </p:cTn>
              <p:nextCondLst>
                <p:cond evt="onClick" delay="0">
                  <p:tgtEl>
                    <p:spTgt spid="2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8F2AAA0-0B52-BB8C-A7C9-3EAA4EAE190F}"/>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36</a:t>
            </a:fld>
            <a:endParaRPr lang="en-US" dirty="0">
              <a:solidFill>
                <a:srgbClr val="2F3E8B"/>
              </a:solidFill>
            </a:endParaRPr>
          </a:p>
        </p:txBody>
      </p:sp>
      <p:sp>
        <p:nvSpPr>
          <p:cNvPr id="6" name="Rectangle 5">
            <a:extLst>
              <a:ext uri="{FF2B5EF4-FFF2-40B4-BE49-F238E27FC236}">
                <a16:creationId xmlns:a16="http://schemas.microsoft.com/office/drawing/2014/main" id="{3CBCA67A-029B-0C09-30B2-05BFB01C6274}"/>
              </a:ext>
            </a:extLst>
          </p:cNvPr>
          <p:cNvSpPr/>
          <p:nvPr/>
        </p:nvSpPr>
        <p:spPr>
          <a:xfrm>
            <a:off x="6278423" y="3348121"/>
            <a:ext cx="5284927" cy="1492716"/>
          </a:xfrm>
          <a:prstGeom prst="rect">
            <a:avLst/>
          </a:prstGeom>
        </p:spPr>
        <p:txBody>
          <a:bodyPr wrap="square">
            <a:spAutoFit/>
          </a:bodyPr>
          <a:lstStyle/>
          <a:p>
            <a:r>
              <a:rPr lang="nl-BE" sz="1300" dirty="0">
                <a:solidFill>
                  <a:srgbClr val="7D7D7C"/>
                </a:solidFill>
                <a:cs typeface="Noto Sans Devanagari"/>
              </a:rPr>
              <a:t>In de eerste helft van dit jaar waren zo 2.041 bestuurders betrokken bij een ongeval onder invloed van alcohol, dat zijn er 11 per dag. </a:t>
            </a:r>
          </a:p>
          <a:p>
            <a:r>
              <a:rPr lang="nl-BE" sz="1300" dirty="0">
                <a:solidFill>
                  <a:srgbClr val="7D7D7C"/>
                </a:solidFill>
                <a:cs typeface="Noto Sans Devanagari"/>
              </a:rPr>
              <a:t>Dit betekent dat alcoholcontroles van levensbelang blijven.</a:t>
            </a:r>
          </a:p>
          <a:p>
            <a:endParaRPr lang="nl-BE" sz="1300" dirty="0">
              <a:solidFill>
                <a:srgbClr val="7D7D7C"/>
              </a:solidFill>
              <a:cs typeface="Noto Sans Devanagari"/>
            </a:endParaRPr>
          </a:p>
          <a:p>
            <a:r>
              <a:rPr lang="nl-BE" sz="1300" dirty="0">
                <a:solidFill>
                  <a:srgbClr val="7D7D7C"/>
                </a:solidFill>
                <a:cs typeface="Noto Sans Devanagari"/>
              </a:rPr>
              <a:t>Alle resultaten van de BOB-zomercampagne zijn terug te vinden </a:t>
            </a:r>
          </a:p>
          <a:p>
            <a:r>
              <a:rPr lang="nl-BE" sz="1300" dirty="0">
                <a:solidFill>
                  <a:srgbClr val="7D7D7C"/>
                </a:solidFill>
                <a:cs typeface="Noto Sans Devanagari"/>
              </a:rPr>
              <a:t>op de website van de Federale Politie:</a:t>
            </a:r>
          </a:p>
          <a:p>
            <a:r>
              <a:rPr lang="nl-BE" sz="1300" dirty="0">
                <a:solidFill>
                  <a:srgbClr val="7D7D7C"/>
                </a:solidFill>
                <a:cs typeface="Noto Sans Devanagari"/>
                <a:hlinkClick r:id="rId2">
                  <a:extLst>
                    <a:ext uri="{A12FA001-AC4F-418D-AE19-62706E023703}">
                      <ahyp:hlinkClr xmlns:ahyp="http://schemas.microsoft.com/office/drawing/2018/hyperlinkcolor" val="tx"/>
                    </a:ext>
                  </a:extLst>
                </a:hlinkClick>
              </a:rPr>
              <a:t>https://www.politie.be/statistieken/nl/verkeer</a:t>
            </a:r>
          </a:p>
        </p:txBody>
      </p:sp>
      <p:sp>
        <p:nvSpPr>
          <p:cNvPr id="7" name="Rectangle 6">
            <a:extLst>
              <a:ext uri="{FF2B5EF4-FFF2-40B4-BE49-F238E27FC236}">
                <a16:creationId xmlns:a16="http://schemas.microsoft.com/office/drawing/2014/main" id="{3F6E5992-8E25-3D7A-93B3-6C29E5EB6CB8}"/>
              </a:ext>
            </a:extLst>
          </p:cNvPr>
          <p:cNvSpPr/>
          <p:nvPr/>
        </p:nvSpPr>
        <p:spPr>
          <a:xfrm>
            <a:off x="357602" y="3348120"/>
            <a:ext cx="5400000" cy="2092881"/>
          </a:xfrm>
          <a:prstGeom prst="rect">
            <a:avLst/>
          </a:prstGeom>
        </p:spPr>
        <p:txBody>
          <a:bodyPr wrap="square">
            <a:spAutoFit/>
          </a:bodyPr>
          <a:lstStyle/>
          <a:p>
            <a:r>
              <a:rPr lang="nl-BE" sz="1300" dirty="0">
                <a:solidFill>
                  <a:srgbClr val="7D7D7C"/>
                </a:solidFill>
                <a:cs typeface="Noto Sans Devanagari"/>
              </a:rPr>
              <a:t>De Federale Politie en de Lokale Politiezones leveren extra inspanningen om de BOB-campagne te ondersteunen en dat leidde tot een groot aantal controles. De overgrote meerderheid van de bevolking heeft de boodschap van de BOB-campagnes duidelijk begrepen en past haar gedrag aan. Maar een kleine minderheid blijft de boodschap negeren. Deze bestuurders brengen niet alleen zichzelf maar ook de andere weggebruikers in gevaar. Opmerkelijk is dat bij een ongeval meer dan 1 op de 10 bestuurders (10,6%) positief testte op alcohol, wat duidelijk aantoont dat drinken en rijden niet samengaan.</a:t>
            </a:r>
          </a:p>
        </p:txBody>
      </p:sp>
      <p:pic>
        <p:nvPicPr>
          <p:cNvPr id="8" name="Image 7" descr="Une image contenant texte, Police, logo&#10;&#10;Description générée automatiquement">
            <a:extLst>
              <a:ext uri="{FF2B5EF4-FFF2-40B4-BE49-F238E27FC236}">
                <a16:creationId xmlns:a16="http://schemas.microsoft.com/office/drawing/2014/main" id="{46443C0F-89AA-1299-F31E-300F7857C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14" name="Rectangle 13">
            <a:extLst>
              <a:ext uri="{FF2B5EF4-FFF2-40B4-BE49-F238E27FC236}">
                <a16:creationId xmlns:a16="http://schemas.microsoft.com/office/drawing/2014/main" id="{EEBC6CA6-8EB8-ADB3-5B4A-1F20062F830D}"/>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
        <p:nvSpPr>
          <p:cNvPr id="15" name="Rectangle : coins arrondis 14">
            <a:extLst>
              <a:ext uri="{FF2B5EF4-FFF2-40B4-BE49-F238E27FC236}">
                <a16:creationId xmlns:a16="http://schemas.microsoft.com/office/drawing/2014/main" id="{F97C48D2-6E5F-939A-28D4-D6A923D72FD6}"/>
              </a:ext>
            </a:extLst>
          </p:cNvPr>
          <p:cNvSpPr/>
          <p:nvPr/>
        </p:nvSpPr>
        <p:spPr>
          <a:xfrm>
            <a:off x="457200" y="2514478"/>
            <a:ext cx="2000250" cy="648369"/>
          </a:xfrm>
          <a:prstGeom prst="round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15">
            <a:extLst>
              <a:ext uri="{FF2B5EF4-FFF2-40B4-BE49-F238E27FC236}">
                <a16:creationId xmlns:a16="http://schemas.microsoft.com/office/drawing/2014/main" id="{C831EC37-CCA3-3ADE-7512-A902D0EDB8D8}"/>
              </a:ext>
            </a:extLst>
          </p:cNvPr>
          <p:cNvSpPr/>
          <p:nvPr/>
        </p:nvSpPr>
        <p:spPr>
          <a:xfrm>
            <a:off x="461963" y="2692108"/>
            <a:ext cx="1990725" cy="307777"/>
          </a:xfrm>
          <a:prstGeom prst="rect">
            <a:avLst/>
          </a:prstGeom>
        </p:spPr>
        <p:txBody>
          <a:bodyPr wrap="square">
            <a:spAutoFit/>
          </a:bodyPr>
          <a:lstStyle/>
          <a:p>
            <a:pPr algn="ctr"/>
            <a:r>
              <a:rPr lang="fr-BE" sz="1400" b="1" dirty="0">
                <a:solidFill>
                  <a:schemeClr val="bg1"/>
                </a:solidFill>
                <a:latin typeface="+mj-lt"/>
              </a:rPr>
              <a:t>BOB</a:t>
            </a:r>
            <a:endParaRPr lang="fr-BE" sz="1200" b="1" dirty="0">
              <a:solidFill>
                <a:schemeClr val="bg1"/>
              </a:solidFill>
              <a:latin typeface="+mj-lt"/>
            </a:endParaRPr>
          </a:p>
        </p:txBody>
      </p:sp>
      <p:pic>
        <p:nvPicPr>
          <p:cNvPr id="17" name="Image 16" descr="Une image contenant Graphique, cercle&#10;&#10;Description générée automatiquement">
            <a:extLst>
              <a:ext uri="{FF2B5EF4-FFF2-40B4-BE49-F238E27FC236}">
                <a16:creationId xmlns:a16="http://schemas.microsoft.com/office/drawing/2014/main" id="{12ADCEB9-BA6A-F7E1-AF74-844147D764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672" y="2018440"/>
            <a:ext cx="527305" cy="685801"/>
          </a:xfrm>
          <a:prstGeom prst="rect">
            <a:avLst/>
          </a:prstGeom>
        </p:spPr>
      </p:pic>
      <p:sp>
        <p:nvSpPr>
          <p:cNvPr id="18" name="Rectangle 17">
            <a:extLst>
              <a:ext uri="{FF2B5EF4-FFF2-40B4-BE49-F238E27FC236}">
                <a16:creationId xmlns:a16="http://schemas.microsoft.com/office/drawing/2014/main" id="{E1B5E50D-7565-A919-88A7-9776472751B2}"/>
              </a:ext>
            </a:extLst>
          </p:cNvPr>
          <p:cNvSpPr/>
          <p:nvPr/>
        </p:nvSpPr>
        <p:spPr>
          <a:xfrm>
            <a:off x="2513577" y="2597388"/>
            <a:ext cx="3099139" cy="482312"/>
          </a:xfrm>
          <a:prstGeom prst="rect">
            <a:avLst/>
          </a:prstGeom>
        </p:spPr>
        <p:txBody>
          <a:bodyPr wrap="square">
            <a:spAutoFit/>
          </a:bodyPr>
          <a:lstStyle/>
          <a:p>
            <a:pPr marL="0" lvl="2">
              <a:lnSpc>
                <a:spcPct val="105000"/>
              </a:lnSpc>
              <a:spcAft>
                <a:spcPts val="800"/>
              </a:spcAft>
            </a:pPr>
            <a:r>
              <a:rPr lang="nl-BE" sz="1250" b="1" dirty="0">
                <a:solidFill>
                  <a:srgbClr val="B4CC04"/>
                </a:solidFill>
                <a:cs typeface="Noto Sans Devanagari"/>
              </a:rPr>
              <a:t>Conclusie van de BOB-campagne </a:t>
            </a:r>
            <a:r>
              <a:rPr lang="fr-BE" sz="1250" b="1" dirty="0" err="1">
                <a:solidFill>
                  <a:srgbClr val="B4CC04"/>
                </a:solidFill>
                <a:cs typeface="Noto Sans Devanagari"/>
              </a:rPr>
              <a:t>Zomer</a:t>
            </a:r>
            <a:r>
              <a:rPr lang="fr-BE" sz="1250" b="1" dirty="0">
                <a:solidFill>
                  <a:srgbClr val="B4CC04"/>
                </a:solidFill>
                <a:cs typeface="Noto Sans Devanagari"/>
              </a:rPr>
              <a:t> 2022</a:t>
            </a:r>
            <a:endParaRPr lang="en-US" sz="1250" b="1" dirty="0">
              <a:solidFill>
                <a:srgbClr val="B4CC04"/>
              </a:solidFill>
              <a:cs typeface="Noto Sans Devanagari"/>
            </a:endParaRPr>
          </a:p>
        </p:txBody>
      </p:sp>
      <p:sp>
        <p:nvSpPr>
          <p:cNvPr id="19" name="Rectangle 18">
            <a:extLst>
              <a:ext uri="{FF2B5EF4-FFF2-40B4-BE49-F238E27FC236}">
                <a16:creationId xmlns:a16="http://schemas.microsoft.com/office/drawing/2014/main" id="{BC54725D-52E6-3687-A28D-EDDA84DF9B7F}"/>
              </a:ext>
            </a:extLst>
          </p:cNvPr>
          <p:cNvSpPr/>
          <p:nvPr/>
        </p:nvSpPr>
        <p:spPr>
          <a:xfrm>
            <a:off x="357602" y="1559834"/>
            <a:ext cx="11579295" cy="707886"/>
          </a:xfrm>
          <a:prstGeom prst="rect">
            <a:avLst/>
          </a:prstGeom>
        </p:spPr>
        <p:txBody>
          <a:bodyPr wrap="square">
            <a:spAutoFit/>
          </a:bodyPr>
          <a:lstStyle/>
          <a:p>
            <a:r>
              <a:rPr lang="nl-BE" sz="2000" dirty="0">
                <a:solidFill>
                  <a:srgbClr val="2F3E8B"/>
                </a:solidFill>
                <a:cs typeface="Noto Sans Devanagari"/>
              </a:rPr>
              <a:t>Een blik op een aantal bestaande acties</a:t>
            </a:r>
          </a:p>
          <a:p>
            <a:r>
              <a:rPr lang="fr-BE" sz="2000" dirty="0">
                <a:solidFill>
                  <a:srgbClr val="2F3E8B"/>
                </a:solidFill>
                <a:cs typeface="Noto Sans Devanagari"/>
              </a:rPr>
              <a:t> </a:t>
            </a:r>
          </a:p>
        </p:txBody>
      </p:sp>
      <p:sp>
        <p:nvSpPr>
          <p:cNvPr id="20" name="ZoneTexte 19">
            <a:extLst>
              <a:ext uri="{FF2B5EF4-FFF2-40B4-BE49-F238E27FC236}">
                <a16:creationId xmlns:a16="http://schemas.microsoft.com/office/drawing/2014/main" id="{391AEAAE-433B-DF90-F9BD-7C6003522EB4}"/>
              </a:ext>
            </a:extLst>
          </p:cNvPr>
          <p:cNvSpPr txBox="1"/>
          <p:nvPr/>
        </p:nvSpPr>
        <p:spPr>
          <a:xfrm>
            <a:off x="357602" y="907564"/>
            <a:ext cx="7992188" cy="461665"/>
          </a:xfrm>
          <a:prstGeom prst="rect">
            <a:avLst/>
          </a:prstGeom>
          <a:noFill/>
        </p:spPr>
        <p:txBody>
          <a:bodyPr wrap="none" rtlCol="0">
            <a:spAutoFit/>
          </a:bodyPr>
          <a:lstStyle/>
          <a:p>
            <a:r>
              <a:rPr lang="fr-BE" sz="2400" b="1" cap="all" dirty="0">
                <a:solidFill>
                  <a:srgbClr val="3C8200"/>
                </a:solidFill>
                <a:latin typeface="+mj-lt"/>
              </a:rPr>
              <a:t>STAP 5: </a:t>
            </a:r>
            <a:r>
              <a:rPr lang="fr-BE" sz="2000" cap="all" dirty="0" err="1">
                <a:solidFill>
                  <a:srgbClr val="3C8200"/>
                </a:solidFill>
                <a:cs typeface="Noto Sans Devanagari"/>
              </a:rPr>
              <a:t>Actie</a:t>
            </a:r>
            <a:r>
              <a:rPr lang="fr-BE" sz="2000" cap="all" dirty="0">
                <a:solidFill>
                  <a:srgbClr val="3C8200"/>
                </a:solidFill>
                <a:cs typeface="Noto Sans Devanagari"/>
              </a:rPr>
              <a:t>!</a:t>
            </a:r>
            <a:r>
              <a:rPr lang="fr-BE" sz="2000" cap="all" dirty="0">
                <a:solidFill>
                  <a:srgbClr val="3C8200"/>
                </a:solidFill>
                <a:latin typeface="+mj-lt"/>
                <a:cs typeface="Noto Sans Devanagari"/>
              </a:rPr>
              <a:t> Brainstorming </a:t>
            </a:r>
            <a:r>
              <a:rPr lang="nl-BE" sz="2000" cap="all" dirty="0">
                <a:solidFill>
                  <a:srgbClr val="3C8200"/>
                </a:solidFill>
                <a:latin typeface="+mj-lt"/>
                <a:cs typeface="Noto Sans Devanagari"/>
              </a:rPr>
              <a:t>over mogelijke acties </a:t>
            </a:r>
            <a:endParaRPr lang="en-US" sz="2000" cap="all" dirty="0">
              <a:solidFill>
                <a:srgbClr val="3C8200"/>
              </a:solidFill>
              <a:latin typeface="+mj-lt"/>
              <a:cs typeface="Noto Sans Devanagari"/>
            </a:endParaRPr>
          </a:p>
        </p:txBody>
      </p:sp>
    </p:spTree>
    <p:extLst>
      <p:ext uri="{BB962C8B-B14F-4D97-AF65-F5344CB8AC3E}">
        <p14:creationId xmlns:p14="http://schemas.microsoft.com/office/powerpoint/2010/main" val="3792729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que 13">
            <a:extLst>
              <a:ext uri="{FF2B5EF4-FFF2-40B4-BE49-F238E27FC236}">
                <a16:creationId xmlns:a16="http://schemas.microsoft.com/office/drawing/2014/main" id="{D1D2DAA4-DA18-5574-A0BD-E32A8A9E02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081" y="2442735"/>
            <a:ext cx="1990724" cy="2419390"/>
          </a:xfrm>
          <a:prstGeom prst="rect">
            <a:avLst/>
          </a:prstGeom>
        </p:spPr>
      </p:pic>
      <p:sp>
        <p:nvSpPr>
          <p:cNvPr id="18" name="Rectangle 17">
            <a:extLst>
              <a:ext uri="{FF2B5EF4-FFF2-40B4-BE49-F238E27FC236}">
                <a16:creationId xmlns:a16="http://schemas.microsoft.com/office/drawing/2014/main" id="{BEC0DD5A-58A3-16A2-E123-2420616C946C}"/>
              </a:ext>
            </a:extLst>
          </p:cNvPr>
          <p:cNvSpPr/>
          <p:nvPr/>
        </p:nvSpPr>
        <p:spPr>
          <a:xfrm>
            <a:off x="451132" y="3081508"/>
            <a:ext cx="1990725" cy="1815882"/>
          </a:xfrm>
          <a:prstGeom prst="rect">
            <a:avLst/>
          </a:prstGeom>
        </p:spPr>
        <p:txBody>
          <a:bodyPr wrap="square">
            <a:spAutoFit/>
          </a:bodyPr>
          <a:lstStyle/>
          <a:p>
            <a:pPr algn="ctr"/>
            <a:r>
              <a:rPr lang="nl-BE" sz="1400" dirty="0">
                <a:solidFill>
                  <a:srgbClr val="2F3E8B"/>
                </a:solidFill>
              </a:rPr>
              <a:t>“Alcohol is geen water”</a:t>
            </a:r>
            <a:endParaRPr lang="fr-BE" sz="1400" dirty="0">
              <a:solidFill>
                <a:srgbClr val="2F3E8B"/>
              </a:solidFill>
            </a:endParaRPr>
          </a:p>
          <a:p>
            <a:pPr algn="ctr"/>
            <a:endParaRPr lang="fr-BE" sz="1400" dirty="0">
              <a:solidFill>
                <a:srgbClr val="2F3E8B"/>
              </a:solidFill>
            </a:endParaRPr>
          </a:p>
          <a:p>
            <a:r>
              <a:rPr lang="fr-FR" sz="1200" dirty="0" err="1">
                <a:solidFill>
                  <a:schemeClr val="bg1"/>
                </a:solidFill>
              </a:rPr>
              <a:t>Een</a:t>
            </a:r>
            <a:r>
              <a:rPr lang="fr-FR" sz="1200" dirty="0">
                <a:solidFill>
                  <a:schemeClr val="bg1"/>
                </a:solidFill>
              </a:rPr>
              <a:t> H</a:t>
            </a:r>
            <a:r>
              <a:rPr lang="fr-BE" sz="1200" baseline="-25000" dirty="0">
                <a:solidFill>
                  <a:schemeClr val="bg1"/>
                </a:solidFill>
              </a:rPr>
              <a:t>2</a:t>
            </a:r>
            <a:r>
              <a:rPr lang="fr-FR" sz="1200" dirty="0">
                <a:solidFill>
                  <a:schemeClr val="bg1"/>
                </a:solidFill>
              </a:rPr>
              <a:t>O </a:t>
            </a:r>
            <a:r>
              <a:rPr lang="fr-FR" sz="1200" dirty="0" err="1">
                <a:solidFill>
                  <a:schemeClr val="bg1"/>
                </a:solidFill>
              </a:rPr>
              <a:t>actie</a:t>
            </a:r>
            <a:r>
              <a:rPr lang="fr-FR" sz="1200" dirty="0">
                <a:solidFill>
                  <a:schemeClr val="bg1"/>
                </a:solidFill>
              </a:rPr>
              <a:t> </a:t>
            </a:r>
            <a:r>
              <a:rPr lang="nl-BE" sz="1200" dirty="0">
                <a:solidFill>
                  <a:schemeClr val="bg1"/>
                </a:solidFill>
              </a:rPr>
              <a:t>om de risico's verbonden </a:t>
            </a:r>
          </a:p>
          <a:p>
            <a:r>
              <a:rPr lang="nl-BE" sz="1200" dirty="0">
                <a:solidFill>
                  <a:schemeClr val="bg1"/>
                </a:solidFill>
              </a:rPr>
              <a:t>aan feestjes op het einde van het schooljaar en het gebruik van alcohol te verminderen in 2021</a:t>
            </a:r>
          </a:p>
          <a:p>
            <a:pPr algn="ctr"/>
            <a:endParaRPr lang="fr-BE" sz="1200" dirty="0">
              <a:solidFill>
                <a:schemeClr val="bg1"/>
              </a:solidFill>
            </a:endParaRPr>
          </a:p>
        </p:txBody>
      </p:sp>
      <p:pic>
        <p:nvPicPr>
          <p:cNvPr id="2" name="Image 1">
            <a:extLst>
              <a:ext uri="{FF2B5EF4-FFF2-40B4-BE49-F238E27FC236}">
                <a16:creationId xmlns:a16="http://schemas.microsoft.com/office/drawing/2014/main" id="{0673F712-2DA6-731A-68BB-8172CAD182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7030" y="2442735"/>
            <a:ext cx="5514663" cy="3676442"/>
          </a:xfrm>
          <a:prstGeom prst="rect">
            <a:avLst/>
          </a:prstGeom>
        </p:spPr>
      </p:pic>
      <p:sp>
        <p:nvSpPr>
          <p:cNvPr id="3" name="Espace réservé du numéro de diapositive 1">
            <a:extLst>
              <a:ext uri="{FF2B5EF4-FFF2-40B4-BE49-F238E27FC236}">
                <a16:creationId xmlns:a16="http://schemas.microsoft.com/office/drawing/2014/main" id="{A924E1D5-1435-B5BD-80E2-B6EF0A9C8186}"/>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37</a:t>
            </a:fld>
            <a:endParaRPr lang="en-US" dirty="0">
              <a:solidFill>
                <a:srgbClr val="2F3E8B"/>
              </a:solidFill>
            </a:endParaRPr>
          </a:p>
        </p:txBody>
      </p:sp>
      <p:sp>
        <p:nvSpPr>
          <p:cNvPr id="5" name="Rectangle 4">
            <a:extLst>
              <a:ext uri="{FF2B5EF4-FFF2-40B4-BE49-F238E27FC236}">
                <a16:creationId xmlns:a16="http://schemas.microsoft.com/office/drawing/2014/main" id="{F2B0F450-C465-1FE0-B93B-031E2DAF12BB}"/>
              </a:ext>
            </a:extLst>
          </p:cNvPr>
          <p:cNvSpPr/>
          <p:nvPr/>
        </p:nvSpPr>
        <p:spPr>
          <a:xfrm>
            <a:off x="2513577" y="2152777"/>
            <a:ext cx="3908657" cy="1548181"/>
          </a:xfrm>
          <a:prstGeom prst="rect">
            <a:avLst/>
          </a:prstGeom>
        </p:spPr>
        <p:txBody>
          <a:bodyPr wrap="square">
            <a:spAutoFit/>
          </a:bodyPr>
          <a:lstStyle/>
          <a:p>
            <a:pPr marL="0" lvl="2">
              <a:lnSpc>
                <a:spcPct val="105000"/>
              </a:lnSpc>
              <a:spcAft>
                <a:spcPts val="800"/>
              </a:spcAft>
            </a:pPr>
            <a:r>
              <a:rPr lang="fr-FR" sz="1300" dirty="0">
                <a:solidFill>
                  <a:srgbClr val="2F3E8B"/>
                </a:solidFill>
              </a:rPr>
              <a:t>« L’alcool déshydrate, l’eau hydrate. »</a:t>
            </a:r>
            <a:r>
              <a:rPr lang="nl-BE" sz="1300" dirty="0">
                <a:solidFill>
                  <a:srgbClr val="325AA6"/>
                </a:solidFill>
                <a:latin typeface="Open Sans" panose="020B0606030504020204" pitchFamily="34" charset="0"/>
              </a:rPr>
              <a:t> </a:t>
            </a:r>
            <a:br>
              <a:rPr lang="nl-BE" sz="1300" dirty="0">
                <a:solidFill>
                  <a:srgbClr val="325AA6"/>
                </a:solidFill>
                <a:latin typeface="Open Sans" panose="020B0606030504020204" pitchFamily="34" charset="0"/>
              </a:rPr>
            </a:br>
            <a:r>
              <a:rPr lang="nl-BE" sz="1300" i="1" dirty="0">
                <a:solidFill>
                  <a:srgbClr val="B4CC04"/>
                </a:solidFill>
              </a:rPr>
              <a:t>“</a:t>
            </a:r>
            <a:r>
              <a:rPr lang="nl-BE" sz="1300" i="1" dirty="0">
                <a:solidFill>
                  <a:srgbClr val="B4CC04"/>
                </a:solidFill>
                <a:latin typeface="Open Sans" panose="020B0606030504020204" pitchFamily="34" charset="0"/>
              </a:rPr>
              <a:t>Alcohol droogt uit, water lest de dorst.</a:t>
            </a:r>
            <a:r>
              <a:rPr lang="nl-BE" sz="1300" i="1" dirty="0">
                <a:solidFill>
                  <a:srgbClr val="B4CC04"/>
                </a:solidFill>
              </a:rPr>
              <a:t>”</a:t>
            </a:r>
            <a:r>
              <a:rPr lang="fr-FR" sz="1300" i="1" dirty="0">
                <a:solidFill>
                  <a:srgbClr val="B4CC04"/>
                </a:solidFill>
              </a:rPr>
              <a:t> </a:t>
            </a:r>
            <a:br>
              <a:rPr lang="fr-FR" sz="1300" i="1" dirty="0">
                <a:solidFill>
                  <a:srgbClr val="B4CC04"/>
                </a:solidFill>
              </a:rPr>
            </a:br>
            <a:r>
              <a:rPr lang="fr-FR" sz="1300" dirty="0">
                <a:solidFill>
                  <a:srgbClr val="2F3E8B"/>
                </a:solidFill>
              </a:rPr>
              <a:t>« Boire de l’eau = en forme jour et nuit ».</a:t>
            </a:r>
            <a:r>
              <a:rPr lang="fr-FR" sz="1300" dirty="0">
                <a:solidFill>
                  <a:srgbClr val="B4CC04"/>
                </a:solidFill>
              </a:rPr>
              <a:t> </a:t>
            </a:r>
            <a:br>
              <a:rPr lang="fr-FR" sz="1300" dirty="0">
                <a:solidFill>
                  <a:srgbClr val="B4CC04"/>
                </a:solidFill>
              </a:rPr>
            </a:br>
            <a:r>
              <a:rPr lang="nl-BE" sz="1300" dirty="0">
                <a:solidFill>
                  <a:srgbClr val="B4CC04"/>
                </a:solidFill>
              </a:rPr>
              <a:t>“</a:t>
            </a:r>
            <a:r>
              <a:rPr lang="nl-BE" sz="1300" i="1" dirty="0">
                <a:solidFill>
                  <a:srgbClr val="B4CC04"/>
                </a:solidFill>
                <a:latin typeface="Open Sans" panose="020B0606030504020204" pitchFamily="34" charset="0"/>
              </a:rPr>
              <a:t>Water drinken = dag en nacht fit blijven</a:t>
            </a:r>
            <a:r>
              <a:rPr lang="nl-BE" sz="1300" dirty="0">
                <a:solidFill>
                  <a:srgbClr val="B4CC04"/>
                </a:solidFill>
                <a:latin typeface="Open Sans" panose="020B0606030504020204" pitchFamily="34" charset="0"/>
              </a:rPr>
              <a:t>.</a:t>
            </a:r>
            <a:r>
              <a:rPr lang="nl-BE" sz="1300" dirty="0">
                <a:solidFill>
                  <a:srgbClr val="B4CC04"/>
                </a:solidFill>
              </a:rPr>
              <a:t>”</a:t>
            </a:r>
            <a:r>
              <a:rPr lang="fr-FR" sz="1300" dirty="0">
                <a:solidFill>
                  <a:srgbClr val="2F3E8B"/>
                </a:solidFill>
              </a:rPr>
              <a:t> « Alterner bière et eau = rester léger = pas </a:t>
            </a:r>
            <a:br>
              <a:rPr lang="fr-FR" sz="1300" dirty="0">
                <a:solidFill>
                  <a:srgbClr val="2F3E8B"/>
                </a:solidFill>
              </a:rPr>
            </a:br>
            <a:r>
              <a:rPr lang="fr-FR" sz="1300" dirty="0">
                <a:solidFill>
                  <a:srgbClr val="2F3E8B"/>
                </a:solidFill>
              </a:rPr>
              <a:t>de gueule de bois. » </a:t>
            </a:r>
            <a:r>
              <a:rPr lang="nl-BE" sz="1300" i="1" dirty="0">
                <a:solidFill>
                  <a:srgbClr val="B4CC04"/>
                </a:solidFill>
              </a:rPr>
              <a:t>“Bier en water afwisselen </a:t>
            </a:r>
            <a:br>
              <a:rPr lang="nl-BE" sz="1300" i="1" dirty="0">
                <a:solidFill>
                  <a:srgbClr val="B4CC04"/>
                </a:solidFill>
              </a:rPr>
            </a:br>
            <a:r>
              <a:rPr lang="nl-BE" sz="1300" i="1" dirty="0">
                <a:solidFill>
                  <a:srgbClr val="B4CC04"/>
                </a:solidFill>
              </a:rPr>
              <a:t>= maak het niet te zwaar = geen kater.”</a:t>
            </a:r>
            <a:endParaRPr lang="fr-FR" sz="1300" i="1" dirty="0">
              <a:solidFill>
                <a:srgbClr val="B4CC04"/>
              </a:solidFill>
            </a:endParaRPr>
          </a:p>
        </p:txBody>
      </p:sp>
      <p:sp>
        <p:nvSpPr>
          <p:cNvPr id="9" name="Rectangle 8">
            <a:extLst>
              <a:ext uri="{FF2B5EF4-FFF2-40B4-BE49-F238E27FC236}">
                <a16:creationId xmlns:a16="http://schemas.microsoft.com/office/drawing/2014/main" id="{EE1FA3FC-B614-CD1A-7345-A1EB5B1C8FBA}"/>
              </a:ext>
            </a:extLst>
          </p:cNvPr>
          <p:cNvSpPr/>
          <p:nvPr/>
        </p:nvSpPr>
        <p:spPr>
          <a:xfrm>
            <a:off x="357602" y="4929004"/>
            <a:ext cx="5917692" cy="1692771"/>
          </a:xfrm>
          <a:prstGeom prst="rect">
            <a:avLst/>
          </a:prstGeom>
        </p:spPr>
        <p:txBody>
          <a:bodyPr wrap="square">
            <a:spAutoFit/>
          </a:bodyPr>
          <a:lstStyle/>
          <a:p>
            <a:r>
              <a:rPr lang="nl-BE" sz="1300" dirty="0">
                <a:solidFill>
                  <a:schemeClr val="bg2">
                    <a:lumMod val="50000"/>
                  </a:schemeClr>
                </a:solidFill>
                <a:cs typeface="Noto Sans Devanagari"/>
              </a:rPr>
              <a:t>In een feesttent op de grote markt en op de plaatsen waar jongeren </a:t>
            </a:r>
            <a:r>
              <a:rPr lang="nl-BE" sz="1300" dirty="0" err="1">
                <a:solidFill>
                  <a:schemeClr val="bg2">
                    <a:lumMod val="50000"/>
                  </a:schemeClr>
                </a:solidFill>
                <a:cs typeface="Noto Sans Devanagari"/>
              </a:rPr>
              <a:t>samen-komen</a:t>
            </a:r>
            <a:r>
              <a:rPr lang="nl-BE" sz="1300" dirty="0">
                <a:solidFill>
                  <a:schemeClr val="bg2">
                    <a:lumMod val="50000"/>
                  </a:schemeClr>
                </a:solidFill>
                <a:cs typeface="Noto Sans Devanagari"/>
              </a:rPr>
              <a:t> (het meer, het park, de studentenbuurt, een aantal pleinen, het busstation enz.) De stewards zijn tussen 20 en 28 jaar oud. Een aantal onder hen heeft al ervaring met eerdere acties (“</a:t>
            </a:r>
            <a:r>
              <a:rPr lang="nl-BE" sz="1300" dirty="0" err="1">
                <a:solidFill>
                  <a:schemeClr val="bg2">
                    <a:lumMod val="50000"/>
                  </a:schemeClr>
                </a:solidFill>
                <a:cs typeface="Noto Sans Devanagari"/>
              </a:rPr>
              <a:t>Guindaille</a:t>
            </a:r>
            <a:r>
              <a:rPr lang="nl-BE" sz="1300" dirty="0">
                <a:solidFill>
                  <a:schemeClr val="bg2">
                    <a:lumMod val="50000"/>
                  </a:schemeClr>
                </a:solidFill>
                <a:cs typeface="Noto Sans Devanagari"/>
              </a:rPr>
              <a:t> 2.0”). “Ze wonen in de gemeente of zitten er op kot, kennen veel jongeren en spreken hun taal: ze liggen goed bij de doelgroep die we willen sensibiliseren," zegt Steve Evrard, verantwoordelijke van de afdeling Sociale Cohesie en Preventie van de gemeente, die het initiatief aanstuurt.</a:t>
            </a:r>
          </a:p>
        </p:txBody>
      </p:sp>
      <p:sp>
        <p:nvSpPr>
          <p:cNvPr id="10" name="Rectangle 9">
            <a:extLst>
              <a:ext uri="{FF2B5EF4-FFF2-40B4-BE49-F238E27FC236}">
                <a16:creationId xmlns:a16="http://schemas.microsoft.com/office/drawing/2014/main" id="{DB265630-5423-8DE5-D6A4-3C2DB21FDFDB}"/>
              </a:ext>
            </a:extLst>
          </p:cNvPr>
          <p:cNvSpPr/>
          <p:nvPr/>
        </p:nvSpPr>
        <p:spPr>
          <a:xfrm>
            <a:off x="2513577" y="3766292"/>
            <a:ext cx="3582423" cy="1092607"/>
          </a:xfrm>
          <a:prstGeom prst="rect">
            <a:avLst/>
          </a:prstGeom>
        </p:spPr>
        <p:txBody>
          <a:bodyPr wrap="square">
            <a:spAutoFit/>
          </a:bodyPr>
          <a:lstStyle/>
          <a:p>
            <a:r>
              <a:rPr lang="nl-BE" sz="1300" dirty="0">
                <a:solidFill>
                  <a:schemeClr val="bg2">
                    <a:lumMod val="50000"/>
                  </a:schemeClr>
                </a:solidFill>
                <a:cs typeface="Noto Sans Devanagari"/>
              </a:rPr>
              <a:t>Acht door de stad ingehuurde stewards proberen elke dag van de week tussen 17u en 23u één van deze slogans te introduceren bij de jongeren die in </a:t>
            </a:r>
            <a:r>
              <a:rPr lang="nl-BE" sz="1300" dirty="0" err="1">
                <a:solidFill>
                  <a:schemeClr val="bg2">
                    <a:lumMod val="50000"/>
                  </a:schemeClr>
                </a:solidFill>
                <a:cs typeface="Noto Sans Devanagari"/>
              </a:rPr>
              <a:t>Louvain</a:t>
            </a:r>
            <a:r>
              <a:rPr lang="nl-BE" sz="1300" dirty="0">
                <a:solidFill>
                  <a:schemeClr val="bg2">
                    <a:lumMod val="50000"/>
                  </a:schemeClr>
                </a:solidFill>
                <a:cs typeface="Noto Sans Devanagari"/>
              </a:rPr>
              <a:t>-la-</a:t>
            </a:r>
            <a:r>
              <a:rPr lang="nl-BE" sz="1300" dirty="0" err="1">
                <a:solidFill>
                  <a:schemeClr val="bg2">
                    <a:lumMod val="50000"/>
                  </a:schemeClr>
                </a:solidFill>
                <a:cs typeface="Noto Sans Devanagari"/>
              </a:rPr>
              <a:t>Neuve</a:t>
            </a:r>
            <a:r>
              <a:rPr lang="nl-BE" sz="1300" dirty="0">
                <a:solidFill>
                  <a:schemeClr val="bg2">
                    <a:lumMod val="50000"/>
                  </a:schemeClr>
                </a:solidFill>
                <a:cs typeface="Noto Sans Devanagari"/>
              </a:rPr>
              <a:t> het einde van hun examens komen vieren. </a:t>
            </a:r>
            <a:endParaRPr lang="fr-FR" sz="1300" dirty="0">
              <a:solidFill>
                <a:schemeClr val="bg2">
                  <a:lumMod val="50000"/>
                </a:schemeClr>
              </a:solidFill>
              <a:cs typeface="Noto Sans Devanagari"/>
            </a:endParaRPr>
          </a:p>
        </p:txBody>
      </p:sp>
      <p:pic>
        <p:nvPicPr>
          <p:cNvPr id="16" name="Image 15" descr="Une image contenant symbole, logo, Police, Graphique&#10;&#10;Description générée automatiquement">
            <a:extLst>
              <a:ext uri="{FF2B5EF4-FFF2-40B4-BE49-F238E27FC236}">
                <a16:creationId xmlns:a16="http://schemas.microsoft.com/office/drawing/2014/main" id="{F7A72D92-F725-D4C6-1CFA-B885A28B3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2842" y="1999328"/>
            <a:ext cx="527305" cy="685801"/>
          </a:xfrm>
          <a:prstGeom prst="rect">
            <a:avLst/>
          </a:prstGeom>
        </p:spPr>
      </p:pic>
      <p:pic>
        <p:nvPicPr>
          <p:cNvPr id="6" name="Image 5" descr="Une image contenant texte, Police, logo&#10;&#10;Description générée automatiquement">
            <a:extLst>
              <a:ext uri="{FF2B5EF4-FFF2-40B4-BE49-F238E27FC236}">
                <a16:creationId xmlns:a16="http://schemas.microsoft.com/office/drawing/2014/main" id="{75AA661C-C58C-8AD9-BA17-09CCEE38B3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7" name="Rectangle 6">
            <a:extLst>
              <a:ext uri="{FF2B5EF4-FFF2-40B4-BE49-F238E27FC236}">
                <a16:creationId xmlns:a16="http://schemas.microsoft.com/office/drawing/2014/main" id="{0DFBF497-3FD2-344C-D59A-EA91524B3D37}"/>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
        <p:nvSpPr>
          <p:cNvPr id="8" name="Rectangle 7">
            <a:extLst>
              <a:ext uri="{FF2B5EF4-FFF2-40B4-BE49-F238E27FC236}">
                <a16:creationId xmlns:a16="http://schemas.microsoft.com/office/drawing/2014/main" id="{7428863E-A69E-E44A-871F-A1083159FE48}"/>
              </a:ext>
            </a:extLst>
          </p:cNvPr>
          <p:cNvSpPr/>
          <p:nvPr/>
        </p:nvSpPr>
        <p:spPr>
          <a:xfrm>
            <a:off x="357602" y="1559834"/>
            <a:ext cx="11579295" cy="400110"/>
          </a:xfrm>
          <a:prstGeom prst="rect">
            <a:avLst/>
          </a:prstGeom>
        </p:spPr>
        <p:txBody>
          <a:bodyPr wrap="square">
            <a:spAutoFit/>
          </a:bodyPr>
          <a:lstStyle/>
          <a:p>
            <a:r>
              <a:rPr lang="nl-BE" sz="2000" dirty="0">
                <a:solidFill>
                  <a:srgbClr val="2F3E8B"/>
                </a:solidFill>
                <a:cs typeface="Noto Sans Devanagari"/>
              </a:rPr>
              <a:t>Een blik op een aantal bestaande acties</a:t>
            </a:r>
          </a:p>
        </p:txBody>
      </p:sp>
      <p:sp>
        <p:nvSpPr>
          <p:cNvPr id="11" name="ZoneTexte 10">
            <a:extLst>
              <a:ext uri="{FF2B5EF4-FFF2-40B4-BE49-F238E27FC236}">
                <a16:creationId xmlns:a16="http://schemas.microsoft.com/office/drawing/2014/main" id="{FD6D7CC8-5113-F25B-6ED4-5730A990CFF9}"/>
              </a:ext>
            </a:extLst>
          </p:cNvPr>
          <p:cNvSpPr txBox="1"/>
          <p:nvPr/>
        </p:nvSpPr>
        <p:spPr>
          <a:xfrm>
            <a:off x="357602" y="907564"/>
            <a:ext cx="7992188" cy="461665"/>
          </a:xfrm>
          <a:prstGeom prst="rect">
            <a:avLst/>
          </a:prstGeom>
          <a:noFill/>
        </p:spPr>
        <p:txBody>
          <a:bodyPr wrap="none" rtlCol="0">
            <a:spAutoFit/>
          </a:bodyPr>
          <a:lstStyle/>
          <a:p>
            <a:r>
              <a:rPr lang="fr-BE" sz="2400" b="1" cap="all" dirty="0">
                <a:solidFill>
                  <a:srgbClr val="3C8200"/>
                </a:solidFill>
                <a:latin typeface="+mj-lt"/>
              </a:rPr>
              <a:t>STAP 5: </a:t>
            </a:r>
            <a:r>
              <a:rPr lang="fr-BE" sz="2000" cap="all" dirty="0" err="1">
                <a:solidFill>
                  <a:srgbClr val="3C8200"/>
                </a:solidFill>
                <a:cs typeface="Noto Sans Devanagari"/>
              </a:rPr>
              <a:t>Actie</a:t>
            </a:r>
            <a:r>
              <a:rPr lang="fr-BE" sz="2000" cap="all" dirty="0">
                <a:solidFill>
                  <a:srgbClr val="3C8200"/>
                </a:solidFill>
                <a:cs typeface="Noto Sans Devanagari"/>
              </a:rPr>
              <a:t>!</a:t>
            </a:r>
            <a:r>
              <a:rPr lang="fr-BE" sz="2000" cap="all" dirty="0">
                <a:solidFill>
                  <a:srgbClr val="3C8200"/>
                </a:solidFill>
                <a:latin typeface="+mj-lt"/>
                <a:cs typeface="Noto Sans Devanagari"/>
              </a:rPr>
              <a:t> Brainstorming </a:t>
            </a:r>
            <a:r>
              <a:rPr lang="nl-BE" sz="2000" cap="all" dirty="0">
                <a:solidFill>
                  <a:srgbClr val="3C8200"/>
                </a:solidFill>
                <a:latin typeface="+mj-lt"/>
                <a:cs typeface="Noto Sans Devanagari"/>
              </a:rPr>
              <a:t>over mogelijke acties </a:t>
            </a:r>
            <a:endParaRPr lang="en-US" sz="2000" cap="all" dirty="0">
              <a:solidFill>
                <a:srgbClr val="3C8200"/>
              </a:solidFill>
              <a:latin typeface="+mj-lt"/>
              <a:cs typeface="Noto Sans Devanagari"/>
            </a:endParaRPr>
          </a:p>
        </p:txBody>
      </p:sp>
      <p:sp>
        <p:nvSpPr>
          <p:cNvPr id="19" name="Rectangle 18">
            <a:extLst>
              <a:ext uri="{FF2B5EF4-FFF2-40B4-BE49-F238E27FC236}">
                <a16:creationId xmlns:a16="http://schemas.microsoft.com/office/drawing/2014/main" id="{0EC95EDC-BCD1-64F4-2B95-4A0B5937A864}"/>
              </a:ext>
            </a:extLst>
          </p:cNvPr>
          <p:cNvSpPr/>
          <p:nvPr/>
        </p:nvSpPr>
        <p:spPr>
          <a:xfrm>
            <a:off x="6373735" y="2152777"/>
            <a:ext cx="3908657" cy="272832"/>
          </a:xfrm>
          <a:prstGeom prst="rect">
            <a:avLst/>
          </a:prstGeom>
        </p:spPr>
        <p:txBody>
          <a:bodyPr wrap="square">
            <a:spAutoFit/>
          </a:bodyPr>
          <a:lstStyle/>
          <a:p>
            <a:pPr marL="0" lvl="2">
              <a:lnSpc>
                <a:spcPct val="105000"/>
              </a:lnSpc>
              <a:spcAft>
                <a:spcPts val="800"/>
              </a:spcAft>
            </a:pPr>
            <a:r>
              <a:rPr lang="nl-BE" sz="1200" dirty="0">
                <a:solidFill>
                  <a:schemeClr val="bg2">
                    <a:lumMod val="50000"/>
                  </a:schemeClr>
                </a:solidFill>
                <a:cs typeface="Noto Sans Devanagari"/>
              </a:rPr>
              <a:t>Een actie gevoerd in </a:t>
            </a:r>
            <a:r>
              <a:rPr lang="nl-BE" sz="1200" dirty="0" err="1">
                <a:solidFill>
                  <a:schemeClr val="bg2">
                    <a:lumMod val="50000"/>
                  </a:schemeClr>
                </a:solidFill>
                <a:cs typeface="Noto Sans Devanagari"/>
              </a:rPr>
              <a:t>Louvain</a:t>
            </a:r>
            <a:r>
              <a:rPr lang="nl-BE" sz="1200" dirty="0">
                <a:solidFill>
                  <a:schemeClr val="bg2">
                    <a:lumMod val="50000"/>
                  </a:schemeClr>
                </a:solidFill>
                <a:cs typeface="Noto Sans Devanagari"/>
              </a:rPr>
              <a:t>-la-</a:t>
            </a:r>
            <a:r>
              <a:rPr lang="nl-BE" sz="1200" dirty="0" err="1">
                <a:solidFill>
                  <a:schemeClr val="bg2">
                    <a:lumMod val="50000"/>
                  </a:schemeClr>
                </a:solidFill>
                <a:cs typeface="Noto Sans Devanagari"/>
              </a:rPr>
              <a:t>Neuve</a:t>
            </a:r>
            <a:endParaRPr lang="fr-FR" sz="1300" i="1" dirty="0">
              <a:solidFill>
                <a:srgbClr val="B4CC04"/>
              </a:solidFill>
            </a:endParaRPr>
          </a:p>
        </p:txBody>
      </p:sp>
      <p:sp>
        <p:nvSpPr>
          <p:cNvPr id="20" name="Rectangle 19">
            <a:extLst>
              <a:ext uri="{FF2B5EF4-FFF2-40B4-BE49-F238E27FC236}">
                <a16:creationId xmlns:a16="http://schemas.microsoft.com/office/drawing/2014/main" id="{E81DDD13-668E-9149-1528-08CB833E07BA}"/>
              </a:ext>
            </a:extLst>
          </p:cNvPr>
          <p:cNvSpPr/>
          <p:nvPr/>
        </p:nvSpPr>
        <p:spPr>
          <a:xfrm>
            <a:off x="451132" y="2552585"/>
            <a:ext cx="1990725" cy="523220"/>
          </a:xfrm>
          <a:prstGeom prst="rect">
            <a:avLst/>
          </a:prstGeom>
        </p:spPr>
        <p:txBody>
          <a:bodyPr wrap="square">
            <a:spAutoFit/>
          </a:bodyPr>
          <a:lstStyle/>
          <a:p>
            <a:pPr algn="ctr"/>
            <a:r>
              <a:rPr lang="fr-BE" sz="1400" b="1" dirty="0">
                <a:solidFill>
                  <a:schemeClr val="bg1"/>
                </a:solidFill>
                <a:latin typeface="+mj-lt"/>
              </a:rPr>
              <a:t>« L’alcool c’est </a:t>
            </a:r>
          </a:p>
          <a:p>
            <a:pPr algn="ctr"/>
            <a:r>
              <a:rPr lang="fr-BE" sz="1400" b="1" dirty="0">
                <a:solidFill>
                  <a:schemeClr val="bg1"/>
                </a:solidFill>
                <a:latin typeface="+mj-lt"/>
              </a:rPr>
              <a:t>pas de l’eau »</a:t>
            </a:r>
            <a:endParaRPr lang="fr-BE" sz="1200" dirty="0">
              <a:solidFill>
                <a:schemeClr val="bg1"/>
              </a:solidFill>
            </a:endParaRPr>
          </a:p>
        </p:txBody>
      </p:sp>
    </p:spTree>
    <p:extLst>
      <p:ext uri="{BB962C8B-B14F-4D97-AF65-F5344CB8AC3E}">
        <p14:creationId xmlns:p14="http://schemas.microsoft.com/office/powerpoint/2010/main" val="2327845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 coins arrondis 17">
            <a:extLst>
              <a:ext uri="{FF2B5EF4-FFF2-40B4-BE49-F238E27FC236}">
                <a16:creationId xmlns:a16="http://schemas.microsoft.com/office/drawing/2014/main" id="{85A84E5C-7A9A-359C-0E25-BF6D54AD50CF}"/>
              </a:ext>
            </a:extLst>
          </p:cNvPr>
          <p:cNvSpPr/>
          <p:nvPr/>
        </p:nvSpPr>
        <p:spPr>
          <a:xfrm>
            <a:off x="457200" y="2451723"/>
            <a:ext cx="2000250" cy="648369"/>
          </a:xfrm>
          <a:prstGeom prst="round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15">
            <a:extLst>
              <a:ext uri="{FF2B5EF4-FFF2-40B4-BE49-F238E27FC236}">
                <a16:creationId xmlns:a16="http://schemas.microsoft.com/office/drawing/2014/main" id="{183DF99E-ECC8-34C0-3445-2CA5F7267E00}"/>
              </a:ext>
            </a:extLst>
          </p:cNvPr>
          <p:cNvSpPr/>
          <p:nvPr/>
        </p:nvSpPr>
        <p:spPr>
          <a:xfrm>
            <a:off x="451132" y="2552585"/>
            <a:ext cx="1990725" cy="523220"/>
          </a:xfrm>
          <a:prstGeom prst="rect">
            <a:avLst/>
          </a:prstGeom>
        </p:spPr>
        <p:txBody>
          <a:bodyPr wrap="square">
            <a:spAutoFit/>
          </a:bodyPr>
          <a:lstStyle/>
          <a:p>
            <a:pPr algn="ctr"/>
            <a:r>
              <a:rPr lang="fr-BE" sz="1400" b="1" dirty="0">
                <a:solidFill>
                  <a:schemeClr val="bg1"/>
                </a:solidFill>
                <a:latin typeface="+mj-lt"/>
              </a:rPr>
              <a:t>« L’alcool c’est </a:t>
            </a:r>
          </a:p>
          <a:p>
            <a:pPr algn="ctr"/>
            <a:r>
              <a:rPr lang="fr-BE" sz="1400" b="1" dirty="0">
                <a:solidFill>
                  <a:schemeClr val="bg1"/>
                </a:solidFill>
                <a:latin typeface="+mj-lt"/>
              </a:rPr>
              <a:t>pas de l’eau »</a:t>
            </a:r>
            <a:endParaRPr lang="fr-BE" sz="1200" dirty="0">
              <a:solidFill>
                <a:schemeClr val="bg1"/>
              </a:solidFill>
            </a:endParaRPr>
          </a:p>
        </p:txBody>
      </p:sp>
      <p:sp>
        <p:nvSpPr>
          <p:cNvPr id="2" name="Rectangle 1">
            <a:extLst>
              <a:ext uri="{FF2B5EF4-FFF2-40B4-BE49-F238E27FC236}">
                <a16:creationId xmlns:a16="http://schemas.microsoft.com/office/drawing/2014/main" id="{FF1F8A7E-B072-50BE-0E3F-E0C00108858D}"/>
              </a:ext>
            </a:extLst>
          </p:cNvPr>
          <p:cNvSpPr/>
          <p:nvPr/>
        </p:nvSpPr>
        <p:spPr>
          <a:xfrm>
            <a:off x="6274800" y="2514478"/>
            <a:ext cx="5400000" cy="3493264"/>
          </a:xfrm>
          <a:prstGeom prst="rect">
            <a:avLst/>
          </a:prstGeom>
        </p:spPr>
        <p:txBody>
          <a:bodyPr wrap="square">
            <a:spAutoFit/>
          </a:bodyPr>
          <a:lstStyle/>
          <a:p>
            <a:r>
              <a:rPr lang="nl-BE" sz="1300" dirty="0">
                <a:solidFill>
                  <a:srgbClr val="7D7D7C"/>
                </a:solidFill>
                <a:cs typeface="Noto Sans Devanagari"/>
              </a:rPr>
              <a:t>Zijn metgezel voor vandaag in de feesttent is Xavier Del </a:t>
            </a:r>
            <a:r>
              <a:rPr lang="nl-BE" sz="1300" dirty="0" err="1">
                <a:solidFill>
                  <a:srgbClr val="7D7D7C"/>
                </a:solidFill>
                <a:cs typeface="Noto Sans Devanagari"/>
              </a:rPr>
              <a:t>Castillo</a:t>
            </a:r>
            <a:r>
              <a:rPr lang="nl-BE" sz="1300" dirty="0">
                <a:solidFill>
                  <a:srgbClr val="7D7D7C"/>
                </a:solidFill>
                <a:cs typeface="Noto Sans Devanagari"/>
              </a:rPr>
              <a:t> die ondertussen 5 jaar in </a:t>
            </a:r>
            <a:r>
              <a:rPr lang="nl-BE" sz="1300" dirty="0" err="1">
                <a:solidFill>
                  <a:srgbClr val="7D7D7C"/>
                </a:solidFill>
                <a:cs typeface="Noto Sans Devanagari"/>
              </a:rPr>
              <a:t>Louvain</a:t>
            </a:r>
            <a:r>
              <a:rPr lang="nl-BE" sz="1300" dirty="0">
                <a:solidFill>
                  <a:srgbClr val="7D7D7C"/>
                </a:solidFill>
                <a:cs typeface="Noto Sans Devanagari"/>
              </a:rPr>
              <a:t>-la-</a:t>
            </a:r>
            <a:r>
              <a:rPr lang="nl-BE" sz="1300" dirty="0" err="1">
                <a:solidFill>
                  <a:srgbClr val="7D7D7C"/>
                </a:solidFill>
                <a:cs typeface="Noto Sans Devanagari"/>
              </a:rPr>
              <a:t>Neuve</a:t>
            </a:r>
            <a:r>
              <a:rPr lang="nl-BE" sz="1300" dirty="0">
                <a:solidFill>
                  <a:srgbClr val="7D7D7C"/>
                </a:solidFill>
                <a:cs typeface="Noto Sans Devanagari"/>
              </a:rPr>
              <a:t> woont en ook bekend is met deze problematiek. "Ik drink geen alcohol dus telkens als we op stap gaan, ben ik BOB," zegt hij. "Het is mijn eerste </a:t>
            </a:r>
            <a:r>
              <a:rPr lang="nl-BE" sz="1300" dirty="0" err="1">
                <a:solidFill>
                  <a:srgbClr val="7D7D7C"/>
                </a:solidFill>
                <a:cs typeface="Noto Sans Devanagari"/>
              </a:rPr>
              <a:t>studentenjob</a:t>
            </a:r>
            <a:r>
              <a:rPr lang="nl-BE" sz="1300" dirty="0">
                <a:solidFill>
                  <a:srgbClr val="7D7D7C"/>
                </a:solidFill>
                <a:cs typeface="Noto Sans Devanagari"/>
              </a:rPr>
              <a:t>. Ik ben blij dat ik jongere mensen die het </a:t>
            </a:r>
            <a:r>
              <a:rPr lang="nl-BE" sz="1300" dirty="0" err="1">
                <a:solidFill>
                  <a:srgbClr val="7D7D7C"/>
                </a:solidFill>
                <a:cs typeface="Noto Sans Devanagari"/>
              </a:rPr>
              <a:t>Guindaille</a:t>
            </a:r>
            <a:r>
              <a:rPr lang="nl-BE" sz="1300" dirty="0">
                <a:solidFill>
                  <a:srgbClr val="7D7D7C"/>
                </a:solidFill>
                <a:cs typeface="Noto Sans Devanagari"/>
              </a:rPr>
              <a:t> 2.0-project niet kennen een dienst kan bewijzen en duidelijk kan maken hoe belangrijk het is om vocht te blijven opnemen om te voorkomen dat je te dronken of te ziek wordt.” Toen we op 21 juni met hen afspraken, was het niet erg druk in de tent.</a:t>
            </a:r>
            <a:br>
              <a:rPr lang="nl-BE" sz="1300" dirty="0">
                <a:solidFill>
                  <a:srgbClr val="7D7D7C"/>
                </a:solidFill>
                <a:cs typeface="Noto Sans Devanagari"/>
              </a:rPr>
            </a:br>
            <a:r>
              <a:rPr lang="nl-BE" sz="1300" dirty="0" err="1">
                <a:solidFill>
                  <a:srgbClr val="7D7D7C"/>
                </a:solidFill>
                <a:cs typeface="Noto Sans Devanagari"/>
              </a:rPr>
              <a:t>Renaud</a:t>
            </a:r>
            <a:r>
              <a:rPr lang="nl-BE" sz="1300" dirty="0">
                <a:solidFill>
                  <a:srgbClr val="7D7D7C"/>
                </a:solidFill>
                <a:cs typeface="Noto Sans Devanagari"/>
              </a:rPr>
              <a:t> </a:t>
            </a:r>
            <a:r>
              <a:rPr lang="nl-BE" sz="1300" dirty="0" err="1">
                <a:solidFill>
                  <a:srgbClr val="7D7D7C"/>
                </a:solidFill>
                <a:cs typeface="Noto Sans Devanagari"/>
              </a:rPr>
              <a:t>Fensie</a:t>
            </a:r>
            <a:r>
              <a:rPr lang="nl-BE" sz="1300" dirty="0">
                <a:solidFill>
                  <a:srgbClr val="7D7D7C"/>
                </a:solidFill>
                <a:cs typeface="Noto Sans Devanagari"/>
              </a:rPr>
              <a:t> uit Rixensart, student aan </a:t>
            </a:r>
            <a:r>
              <a:rPr lang="nl-BE" sz="1300" dirty="0" err="1">
                <a:solidFill>
                  <a:srgbClr val="7D7D7C"/>
                </a:solidFill>
                <a:cs typeface="Noto Sans Devanagari"/>
              </a:rPr>
              <a:t>Ecam</a:t>
            </a:r>
            <a:r>
              <a:rPr lang="nl-BE" sz="1300" dirty="0">
                <a:solidFill>
                  <a:srgbClr val="7D7D7C"/>
                </a:solidFill>
                <a:cs typeface="Noto Sans Devanagari"/>
              </a:rPr>
              <a:t>, komt een kijkje nemen, aangelokt door de affiches.</a:t>
            </a:r>
          </a:p>
          <a:p>
            <a:r>
              <a:rPr lang="nl-BE" sz="1300" dirty="0">
                <a:solidFill>
                  <a:srgbClr val="7D7D7C"/>
                </a:solidFill>
                <a:cs typeface="Noto Sans Devanagari"/>
              </a:rPr>
              <a:t>"Ze hebben me de verschillende fases uitgelegd die je doormaakt als je alcohol drinkt. Eerst voel je je goed, ben je vrolijk... Dan raak je dronken en wordt het gevaarlijk. Maar dat wist ik al. Ik drink graag een glas, maar dan met mate. Ik ken mensen van mijn leeftijd die al verslaafd zijn en daarom is het belangrijk om het publiek bewust te maken van de risico's van overmatig drankgebruik.“</a:t>
            </a:r>
          </a:p>
        </p:txBody>
      </p:sp>
      <p:sp>
        <p:nvSpPr>
          <p:cNvPr id="3" name="Espace réservé du numéro de diapositive 1">
            <a:extLst>
              <a:ext uri="{FF2B5EF4-FFF2-40B4-BE49-F238E27FC236}">
                <a16:creationId xmlns:a16="http://schemas.microsoft.com/office/drawing/2014/main" id="{D217B3CE-CFCE-264F-F6AA-868F8E4950AA}"/>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38</a:t>
            </a:fld>
            <a:endParaRPr lang="en-US" dirty="0">
              <a:solidFill>
                <a:srgbClr val="2F3E8B"/>
              </a:solidFill>
            </a:endParaRPr>
          </a:p>
        </p:txBody>
      </p:sp>
      <p:sp>
        <p:nvSpPr>
          <p:cNvPr id="5" name="Rectangle 4">
            <a:extLst>
              <a:ext uri="{FF2B5EF4-FFF2-40B4-BE49-F238E27FC236}">
                <a16:creationId xmlns:a16="http://schemas.microsoft.com/office/drawing/2014/main" id="{77F754A5-4118-B2A0-436C-9E53DB861DC2}"/>
              </a:ext>
            </a:extLst>
          </p:cNvPr>
          <p:cNvSpPr/>
          <p:nvPr/>
        </p:nvSpPr>
        <p:spPr>
          <a:xfrm>
            <a:off x="2513577" y="2707470"/>
            <a:ext cx="3099139" cy="287836"/>
          </a:xfrm>
          <a:prstGeom prst="rect">
            <a:avLst/>
          </a:prstGeom>
        </p:spPr>
        <p:txBody>
          <a:bodyPr wrap="square">
            <a:spAutoFit/>
          </a:bodyPr>
          <a:lstStyle/>
          <a:p>
            <a:pPr marL="0" lvl="2">
              <a:lnSpc>
                <a:spcPct val="105000"/>
              </a:lnSpc>
              <a:spcAft>
                <a:spcPts val="800"/>
              </a:spcAft>
            </a:pPr>
            <a:r>
              <a:rPr lang="nl-BE" sz="1300" b="1" dirty="0">
                <a:solidFill>
                  <a:srgbClr val="B4CC04"/>
                </a:solidFill>
                <a:latin typeface="+mj-lt"/>
                <a:cs typeface="Noto Sans Devanagari"/>
              </a:rPr>
              <a:t>Door de jongeren, voor de jongeren</a:t>
            </a:r>
            <a:r>
              <a:rPr lang="fr-BE" sz="1300" b="1" dirty="0">
                <a:solidFill>
                  <a:srgbClr val="B4CC04"/>
                </a:solidFill>
                <a:latin typeface="+mj-lt"/>
                <a:cs typeface="Noto Sans Devanagari"/>
              </a:rPr>
              <a:t>.</a:t>
            </a:r>
            <a:endParaRPr lang="en-US" sz="1300" b="1" dirty="0">
              <a:solidFill>
                <a:srgbClr val="B4CC04"/>
              </a:solidFill>
              <a:latin typeface="+mj-lt"/>
              <a:cs typeface="Noto Sans Devanagari"/>
            </a:endParaRPr>
          </a:p>
        </p:txBody>
      </p:sp>
      <p:sp>
        <p:nvSpPr>
          <p:cNvPr id="6" name="Rectangle 5">
            <a:extLst>
              <a:ext uri="{FF2B5EF4-FFF2-40B4-BE49-F238E27FC236}">
                <a16:creationId xmlns:a16="http://schemas.microsoft.com/office/drawing/2014/main" id="{CFE8F364-4A35-F2E9-ADBF-EBF62367BF5E}"/>
              </a:ext>
            </a:extLst>
          </p:cNvPr>
          <p:cNvSpPr/>
          <p:nvPr/>
        </p:nvSpPr>
        <p:spPr>
          <a:xfrm>
            <a:off x="357602" y="3300243"/>
            <a:ext cx="5639786" cy="2092881"/>
          </a:xfrm>
          <a:prstGeom prst="rect">
            <a:avLst/>
          </a:prstGeom>
        </p:spPr>
        <p:txBody>
          <a:bodyPr wrap="square">
            <a:spAutoFit/>
          </a:bodyPr>
          <a:lstStyle/>
          <a:p>
            <a:r>
              <a:rPr lang="nl-BE" sz="1300" dirty="0">
                <a:solidFill>
                  <a:srgbClr val="7D7D7C"/>
                </a:solidFill>
                <a:cs typeface="Noto Sans Devanagari"/>
              </a:rPr>
              <a:t>De stewards volgden een tweedaagse training met een alcoholdeskundige en medewerkers van een vzw voor gezondheidspromotie, de politie, de juridische dienst van de stad enz. om zich te verdiepen in alle mogelijke vraagstukken in verband met alcohol, wetgeving, houdingen tegenover agressieve of zieke personen...</a:t>
            </a:r>
          </a:p>
          <a:p>
            <a:r>
              <a:rPr lang="nl-BE" sz="1300" dirty="0">
                <a:solidFill>
                  <a:srgbClr val="7D7D7C"/>
                </a:solidFill>
                <a:cs typeface="Noto Sans Devanagari"/>
              </a:rPr>
              <a:t>"We hebben ook routes uitgestippeld om feestvierders tegen te komen," legt Ismaël </a:t>
            </a:r>
            <a:r>
              <a:rPr lang="nl-BE" sz="1300" dirty="0" err="1">
                <a:solidFill>
                  <a:srgbClr val="7D7D7C"/>
                </a:solidFill>
                <a:cs typeface="Noto Sans Devanagari"/>
              </a:rPr>
              <a:t>Berthé</a:t>
            </a:r>
            <a:r>
              <a:rPr lang="nl-BE" sz="1300" dirty="0">
                <a:solidFill>
                  <a:srgbClr val="7D7D7C"/>
                </a:solidFill>
                <a:cs typeface="Noto Sans Devanagari"/>
              </a:rPr>
              <a:t> uit. Deze student van de </a:t>
            </a:r>
            <a:r>
              <a:rPr lang="nl-BE" sz="1300" dirty="0" err="1">
                <a:solidFill>
                  <a:srgbClr val="7D7D7C"/>
                </a:solidFill>
                <a:cs typeface="Noto Sans Devanagari"/>
              </a:rPr>
              <a:t>UCLouvain</a:t>
            </a:r>
            <a:r>
              <a:rPr lang="nl-BE" sz="1300" dirty="0">
                <a:solidFill>
                  <a:srgbClr val="7D7D7C"/>
                </a:solidFill>
                <a:cs typeface="Noto Sans Devanagari"/>
              </a:rPr>
              <a:t>, zelf al jaren bewoner van de oude </a:t>
            </a:r>
            <a:r>
              <a:rPr lang="nl-BE" sz="1300" dirty="0" err="1">
                <a:solidFill>
                  <a:srgbClr val="7D7D7C"/>
                </a:solidFill>
                <a:cs typeface="Noto Sans Devanagari"/>
              </a:rPr>
              <a:t>Bruyèresbuurt</a:t>
            </a:r>
            <a:r>
              <a:rPr lang="nl-BE" sz="1300" dirty="0">
                <a:solidFill>
                  <a:srgbClr val="7D7D7C"/>
                </a:solidFill>
                <a:cs typeface="Noto Sans Devanagari"/>
              </a:rPr>
              <a:t>, kent als geen ander de feestelijke sfeer op de universiteitscampus en de problemen die daar regelmatig mee gepaard gaan.</a:t>
            </a:r>
            <a:endParaRPr lang="fr-BE" sz="1300" dirty="0">
              <a:solidFill>
                <a:srgbClr val="7D7D7C"/>
              </a:solidFill>
              <a:cs typeface="Noto Sans Devanagari"/>
            </a:endParaRPr>
          </a:p>
        </p:txBody>
      </p:sp>
      <p:pic>
        <p:nvPicPr>
          <p:cNvPr id="17" name="Image 16" descr="Une image contenant symbole, logo, Police, Graphique&#10;&#10;Description générée automatiquement">
            <a:extLst>
              <a:ext uri="{FF2B5EF4-FFF2-40B4-BE49-F238E27FC236}">
                <a16:creationId xmlns:a16="http://schemas.microsoft.com/office/drawing/2014/main" id="{F399C4C2-ECA7-AC43-1181-CA1A1CB69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842" y="1999328"/>
            <a:ext cx="527305" cy="685801"/>
          </a:xfrm>
          <a:prstGeom prst="rect">
            <a:avLst/>
          </a:prstGeom>
        </p:spPr>
      </p:pic>
      <p:pic>
        <p:nvPicPr>
          <p:cNvPr id="7" name="Image 6" descr="Une image contenant texte, Police, logo&#10;&#10;Description générée automatiquement">
            <a:extLst>
              <a:ext uri="{FF2B5EF4-FFF2-40B4-BE49-F238E27FC236}">
                <a16:creationId xmlns:a16="http://schemas.microsoft.com/office/drawing/2014/main" id="{23F5FC07-4BAE-2924-F43E-A7E0B5A84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10" name="Rectangle 9">
            <a:extLst>
              <a:ext uri="{FF2B5EF4-FFF2-40B4-BE49-F238E27FC236}">
                <a16:creationId xmlns:a16="http://schemas.microsoft.com/office/drawing/2014/main" id="{91C7FFC8-7BC9-CFC4-25EC-5425E09231BD}"/>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
        <p:nvSpPr>
          <p:cNvPr id="11" name="Rectangle 10">
            <a:extLst>
              <a:ext uri="{FF2B5EF4-FFF2-40B4-BE49-F238E27FC236}">
                <a16:creationId xmlns:a16="http://schemas.microsoft.com/office/drawing/2014/main" id="{ECAACA99-B2E3-6436-A720-EAC17E5CA187}"/>
              </a:ext>
            </a:extLst>
          </p:cNvPr>
          <p:cNvSpPr/>
          <p:nvPr/>
        </p:nvSpPr>
        <p:spPr>
          <a:xfrm>
            <a:off x="357602" y="1559834"/>
            <a:ext cx="11579295" cy="400110"/>
          </a:xfrm>
          <a:prstGeom prst="rect">
            <a:avLst/>
          </a:prstGeom>
        </p:spPr>
        <p:txBody>
          <a:bodyPr wrap="square">
            <a:spAutoFit/>
          </a:bodyPr>
          <a:lstStyle/>
          <a:p>
            <a:r>
              <a:rPr lang="nl-BE" sz="2000" dirty="0">
                <a:solidFill>
                  <a:srgbClr val="2F3E8B"/>
                </a:solidFill>
                <a:cs typeface="Noto Sans Devanagari"/>
              </a:rPr>
              <a:t>Een blik op een aantal bestaande acties</a:t>
            </a:r>
          </a:p>
        </p:txBody>
      </p:sp>
      <p:sp>
        <p:nvSpPr>
          <p:cNvPr id="12" name="ZoneTexte 11">
            <a:extLst>
              <a:ext uri="{FF2B5EF4-FFF2-40B4-BE49-F238E27FC236}">
                <a16:creationId xmlns:a16="http://schemas.microsoft.com/office/drawing/2014/main" id="{0D3A50A3-2D66-FD83-7D4A-4E07BC92DE4F}"/>
              </a:ext>
            </a:extLst>
          </p:cNvPr>
          <p:cNvSpPr txBox="1"/>
          <p:nvPr/>
        </p:nvSpPr>
        <p:spPr>
          <a:xfrm>
            <a:off x="357602" y="907564"/>
            <a:ext cx="7992188" cy="461665"/>
          </a:xfrm>
          <a:prstGeom prst="rect">
            <a:avLst/>
          </a:prstGeom>
          <a:noFill/>
        </p:spPr>
        <p:txBody>
          <a:bodyPr wrap="none" rtlCol="0">
            <a:spAutoFit/>
          </a:bodyPr>
          <a:lstStyle/>
          <a:p>
            <a:r>
              <a:rPr lang="fr-BE" sz="2400" b="1" cap="all" dirty="0">
                <a:solidFill>
                  <a:srgbClr val="3C8200"/>
                </a:solidFill>
                <a:latin typeface="+mj-lt"/>
              </a:rPr>
              <a:t>STAP 5: </a:t>
            </a:r>
            <a:r>
              <a:rPr lang="fr-BE" sz="2000" cap="all" dirty="0" err="1">
                <a:solidFill>
                  <a:srgbClr val="3C8200"/>
                </a:solidFill>
                <a:cs typeface="Noto Sans Devanagari"/>
              </a:rPr>
              <a:t>Actie</a:t>
            </a:r>
            <a:r>
              <a:rPr lang="fr-BE" sz="2000" cap="all" dirty="0">
                <a:solidFill>
                  <a:srgbClr val="3C8200"/>
                </a:solidFill>
                <a:cs typeface="Noto Sans Devanagari"/>
              </a:rPr>
              <a:t>!</a:t>
            </a:r>
            <a:r>
              <a:rPr lang="fr-BE" sz="2000" cap="all" dirty="0">
                <a:solidFill>
                  <a:srgbClr val="3C8200"/>
                </a:solidFill>
                <a:latin typeface="+mj-lt"/>
                <a:cs typeface="Noto Sans Devanagari"/>
              </a:rPr>
              <a:t> Brainstorming </a:t>
            </a:r>
            <a:r>
              <a:rPr lang="nl-BE" sz="2000" cap="all" dirty="0">
                <a:solidFill>
                  <a:srgbClr val="3C8200"/>
                </a:solidFill>
                <a:latin typeface="+mj-lt"/>
                <a:cs typeface="Noto Sans Devanagari"/>
              </a:rPr>
              <a:t>over mogelijke acties </a:t>
            </a:r>
            <a:endParaRPr lang="en-US" sz="2000" cap="all" dirty="0">
              <a:solidFill>
                <a:srgbClr val="3C8200"/>
              </a:solidFill>
              <a:latin typeface="+mj-lt"/>
              <a:cs typeface="Noto Sans Devanagari"/>
            </a:endParaRPr>
          </a:p>
        </p:txBody>
      </p:sp>
    </p:spTree>
    <p:extLst>
      <p:ext uri="{BB962C8B-B14F-4D97-AF65-F5344CB8AC3E}">
        <p14:creationId xmlns:p14="http://schemas.microsoft.com/office/powerpoint/2010/main" val="2494978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a:extLst>
              <a:ext uri="{FF2B5EF4-FFF2-40B4-BE49-F238E27FC236}">
                <a16:creationId xmlns:a16="http://schemas.microsoft.com/office/drawing/2014/main" id="{8617E93A-FBF0-A2DD-C34A-69B1DAE225D8}"/>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39</a:t>
            </a:fld>
            <a:endParaRPr lang="en-US" dirty="0">
              <a:solidFill>
                <a:srgbClr val="2F3E8B"/>
              </a:solidFill>
            </a:endParaRPr>
          </a:p>
        </p:txBody>
      </p:sp>
      <p:sp>
        <p:nvSpPr>
          <p:cNvPr id="5" name="Rectangle 4">
            <a:extLst>
              <a:ext uri="{FF2B5EF4-FFF2-40B4-BE49-F238E27FC236}">
                <a16:creationId xmlns:a16="http://schemas.microsoft.com/office/drawing/2014/main" id="{5303FBEF-E1B7-842C-07E2-C4644E012062}"/>
              </a:ext>
            </a:extLst>
          </p:cNvPr>
          <p:cNvSpPr/>
          <p:nvPr/>
        </p:nvSpPr>
        <p:spPr>
          <a:xfrm>
            <a:off x="6274800" y="2428839"/>
            <a:ext cx="5400000" cy="3600986"/>
          </a:xfrm>
          <a:prstGeom prst="rect">
            <a:avLst/>
          </a:prstGeom>
        </p:spPr>
        <p:txBody>
          <a:bodyPr wrap="square">
            <a:spAutoFit/>
          </a:bodyPr>
          <a:lstStyle/>
          <a:p>
            <a:r>
              <a:rPr lang="fr-FR" sz="2000" dirty="0">
                <a:solidFill>
                  <a:srgbClr val="3C8200"/>
                </a:solidFill>
                <a:cs typeface="Noto Sans Devanagari"/>
              </a:rPr>
              <a:t>700 liter op18 </a:t>
            </a:r>
            <a:r>
              <a:rPr lang="fr-FR" sz="2000" dirty="0" err="1">
                <a:solidFill>
                  <a:srgbClr val="3C8200"/>
                </a:solidFill>
                <a:cs typeface="Noto Sans Devanagari"/>
              </a:rPr>
              <a:t>juni</a:t>
            </a:r>
            <a:endParaRPr lang="fr-FR" sz="2000" dirty="0">
              <a:solidFill>
                <a:srgbClr val="3C8200"/>
              </a:solidFill>
              <a:cs typeface="Noto Sans Devanagari"/>
            </a:endParaRPr>
          </a:p>
          <a:p>
            <a:endParaRPr lang="fr-FR" sz="1300" dirty="0">
              <a:solidFill>
                <a:srgbClr val="7D7D7C"/>
              </a:solidFill>
              <a:cs typeface="Noto Sans Devanagari"/>
            </a:endParaRPr>
          </a:p>
          <a:p>
            <a:r>
              <a:rPr lang="nl-BE" sz="1300" dirty="0" err="1">
                <a:solidFill>
                  <a:srgbClr val="7D7D7C"/>
                </a:solidFill>
                <a:cs typeface="Noto Sans Devanagari"/>
              </a:rPr>
              <a:t>Mustapha</a:t>
            </a:r>
            <a:r>
              <a:rPr lang="nl-BE" sz="1300" dirty="0">
                <a:solidFill>
                  <a:srgbClr val="7D7D7C"/>
                </a:solidFill>
                <a:cs typeface="Noto Sans Devanagari"/>
              </a:rPr>
              <a:t> </a:t>
            </a:r>
            <a:r>
              <a:rPr lang="nl-BE" sz="1300" dirty="0" err="1">
                <a:solidFill>
                  <a:srgbClr val="7D7D7C"/>
                </a:solidFill>
                <a:cs typeface="Noto Sans Devanagari"/>
              </a:rPr>
              <a:t>Kabuh</a:t>
            </a:r>
            <a:r>
              <a:rPr lang="nl-BE" sz="1300" dirty="0">
                <a:solidFill>
                  <a:srgbClr val="7D7D7C"/>
                </a:solidFill>
                <a:cs typeface="Noto Sans Devanagari"/>
              </a:rPr>
              <a:t>, straathoekwerker bij de dienst Sociale Cohesie en Preventie, wijst op de enorme belangstelling die het programma kreeg toen het op 18 juni van start ging: "De stand was nauwelijks opgebouwd en er ontstond meteen een stormloop. Er kwam een constante stroom mensen van de </a:t>
            </a:r>
            <a:r>
              <a:rPr lang="nl-BE" sz="1300" dirty="0" err="1">
                <a:solidFill>
                  <a:srgbClr val="7D7D7C"/>
                </a:solidFill>
                <a:cs typeface="Noto Sans Devanagari"/>
              </a:rPr>
              <a:t>Rue</a:t>
            </a:r>
            <a:r>
              <a:rPr lang="nl-BE" sz="1300" dirty="0">
                <a:solidFill>
                  <a:srgbClr val="7D7D7C"/>
                </a:solidFill>
                <a:cs typeface="Noto Sans Devanagari"/>
              </a:rPr>
              <a:t> </a:t>
            </a:r>
            <a:r>
              <a:rPr lang="nl-BE" sz="1300" dirty="0" err="1">
                <a:solidFill>
                  <a:srgbClr val="7D7D7C"/>
                </a:solidFill>
                <a:cs typeface="Noto Sans Devanagari"/>
              </a:rPr>
              <a:t>Charlemagne</a:t>
            </a:r>
            <a:r>
              <a:rPr lang="nl-BE" sz="1300" dirty="0">
                <a:solidFill>
                  <a:srgbClr val="7D7D7C"/>
                </a:solidFill>
                <a:cs typeface="Noto Sans Devanagari"/>
              </a:rPr>
              <a:t> naar beneden en van het meer naar boven. Onze waterfonteintjes hadden zo'n succes dat ze geblokkeerd raakten! We deelden 600 tot 700 liter water uit en verbruikten meer dan 1.500 bekers. Onze rugzakken werden op zijn minst 20 keer aangevuld! Het moet gezegd dat het erg warm was. Zelfs volwassenen kwamen de tent binnen voor een beker water en informatie.“</a:t>
            </a:r>
          </a:p>
          <a:p>
            <a:endParaRPr lang="nl-BE" sz="1300" dirty="0">
              <a:solidFill>
                <a:srgbClr val="7D7D7C"/>
              </a:solidFill>
              <a:cs typeface="Noto Sans Devanagari"/>
            </a:endParaRPr>
          </a:p>
          <a:p>
            <a:r>
              <a:rPr lang="nl-BE" sz="1300" dirty="0">
                <a:solidFill>
                  <a:srgbClr val="7D7D7C"/>
                </a:solidFill>
                <a:cs typeface="Noto Sans Devanagari"/>
              </a:rPr>
              <a:t>Operatie H2O duurt nog tot 30 juni. Elke avond omstreeks middernacht vindt er een debriefing plaats om eventuele aanpassingen aan de actie te bespreken voor de volgende dag.</a:t>
            </a:r>
          </a:p>
        </p:txBody>
      </p:sp>
      <p:sp>
        <p:nvSpPr>
          <p:cNvPr id="6" name="Rectangle 5">
            <a:extLst>
              <a:ext uri="{FF2B5EF4-FFF2-40B4-BE49-F238E27FC236}">
                <a16:creationId xmlns:a16="http://schemas.microsoft.com/office/drawing/2014/main" id="{7D4C5444-0A7F-B68C-A307-25ACC3A75D6A}"/>
              </a:ext>
            </a:extLst>
          </p:cNvPr>
          <p:cNvSpPr/>
          <p:nvPr/>
        </p:nvSpPr>
        <p:spPr>
          <a:xfrm>
            <a:off x="357602" y="2514564"/>
            <a:ext cx="5400000" cy="3093154"/>
          </a:xfrm>
          <a:prstGeom prst="rect">
            <a:avLst/>
          </a:prstGeom>
        </p:spPr>
        <p:txBody>
          <a:bodyPr wrap="square">
            <a:spAutoFit/>
          </a:bodyPr>
          <a:lstStyle/>
          <a:p>
            <a:r>
              <a:rPr lang="nl-BE" sz="1300" dirty="0">
                <a:solidFill>
                  <a:srgbClr val="7D7D7C"/>
                </a:solidFill>
                <a:cs typeface="Noto Sans Devanagari"/>
              </a:rPr>
              <a:t>Bij het meer stelt een ander duo - Louis </a:t>
            </a:r>
            <a:r>
              <a:rPr lang="nl-BE" sz="1300" dirty="0" err="1">
                <a:solidFill>
                  <a:srgbClr val="7D7D7C"/>
                </a:solidFill>
                <a:cs typeface="Noto Sans Devanagari"/>
              </a:rPr>
              <a:t>Tournay</a:t>
            </a:r>
            <a:r>
              <a:rPr lang="nl-BE" sz="1300" dirty="0">
                <a:solidFill>
                  <a:srgbClr val="7D7D7C"/>
                </a:solidFill>
                <a:cs typeface="Noto Sans Devanagari"/>
              </a:rPr>
              <a:t> en </a:t>
            </a:r>
            <a:r>
              <a:rPr lang="nl-BE" sz="1300" dirty="0" err="1">
                <a:solidFill>
                  <a:srgbClr val="7D7D7C"/>
                </a:solidFill>
                <a:cs typeface="Noto Sans Devanagari"/>
              </a:rPr>
              <a:t>Corentin</a:t>
            </a:r>
            <a:r>
              <a:rPr lang="nl-BE" sz="1300" dirty="0">
                <a:solidFill>
                  <a:srgbClr val="7D7D7C"/>
                </a:solidFill>
                <a:cs typeface="Noto Sans Devanagari"/>
              </a:rPr>
              <a:t> </a:t>
            </a:r>
            <a:r>
              <a:rPr lang="nl-BE" sz="1300" dirty="0" err="1">
                <a:solidFill>
                  <a:srgbClr val="7D7D7C"/>
                </a:solidFill>
                <a:cs typeface="Noto Sans Devanagari"/>
              </a:rPr>
              <a:t>Geets</a:t>
            </a:r>
            <a:r>
              <a:rPr lang="nl-BE" sz="1300" dirty="0">
                <a:solidFill>
                  <a:srgbClr val="7D7D7C"/>
                </a:solidFill>
                <a:cs typeface="Noto Sans Devanagari"/>
              </a:rPr>
              <a:t>, respectievelijk lid van de kringen wetenschappen en psychologie, met zakken water van 15 liter op de rug voor om lege drinkbussen en bekers bij te vullen. Dat valt bij Sarah-</a:t>
            </a:r>
            <a:r>
              <a:rPr lang="nl-BE" sz="1300" dirty="0" err="1">
                <a:solidFill>
                  <a:srgbClr val="7D7D7C"/>
                </a:solidFill>
                <a:cs typeface="Noto Sans Devanagari"/>
              </a:rPr>
              <a:t>Coline</a:t>
            </a:r>
            <a:r>
              <a:rPr lang="nl-BE" sz="1300" dirty="0">
                <a:solidFill>
                  <a:srgbClr val="7D7D7C"/>
                </a:solidFill>
                <a:cs typeface="Noto Sans Devanagari"/>
              </a:rPr>
              <a:t> Litt en de tweeling Anouk en </a:t>
            </a:r>
            <a:r>
              <a:rPr lang="nl-BE" sz="1300" dirty="0" err="1">
                <a:solidFill>
                  <a:srgbClr val="7D7D7C"/>
                </a:solidFill>
                <a:cs typeface="Noto Sans Devanagari"/>
              </a:rPr>
              <a:t>Salomé</a:t>
            </a:r>
            <a:r>
              <a:rPr lang="nl-BE" sz="1300" dirty="0">
                <a:solidFill>
                  <a:srgbClr val="7D7D7C"/>
                </a:solidFill>
                <a:cs typeface="Noto Sans Devanagari"/>
              </a:rPr>
              <a:t> </a:t>
            </a:r>
            <a:r>
              <a:rPr lang="nl-BE" sz="1300" dirty="0" err="1">
                <a:solidFill>
                  <a:srgbClr val="7D7D7C"/>
                </a:solidFill>
                <a:cs typeface="Noto Sans Devanagari"/>
              </a:rPr>
              <a:t>Baquet</a:t>
            </a:r>
            <a:r>
              <a:rPr lang="nl-BE" sz="1300" dirty="0">
                <a:solidFill>
                  <a:srgbClr val="7D7D7C"/>
                </a:solidFill>
                <a:cs typeface="Noto Sans Devanagari"/>
              </a:rPr>
              <a:t>, studenten van het </a:t>
            </a:r>
            <a:r>
              <a:rPr lang="nl-BE" sz="1300" dirty="0" err="1">
                <a:solidFill>
                  <a:srgbClr val="7D7D7C"/>
                </a:solidFill>
                <a:cs typeface="Noto Sans Devanagari"/>
              </a:rPr>
              <a:t>Lycée</a:t>
            </a:r>
            <a:r>
              <a:rPr lang="nl-BE" sz="1300" dirty="0">
                <a:solidFill>
                  <a:srgbClr val="7D7D7C"/>
                </a:solidFill>
                <a:cs typeface="Noto Sans Devanagari"/>
              </a:rPr>
              <a:t> Martin V, op een koude steen. Zij hebben hun eigen waterflesjes meegebracht.</a:t>
            </a:r>
          </a:p>
          <a:p>
            <a:r>
              <a:rPr lang="nl-BE" sz="1300" dirty="0">
                <a:solidFill>
                  <a:srgbClr val="7D7D7C"/>
                </a:solidFill>
                <a:cs typeface="Noto Sans Devanagari"/>
              </a:rPr>
              <a:t>"We zijn sinds vanmorgen klaar met onze examens en komen inkopen doen voor de vakantie. Maar er zijn veel mensen van onze school die naar het meer komen om te fuiven. We worden daar regelmatig attent op gemaakt en onze ouders worden op de hoogte gebracht.“</a:t>
            </a:r>
          </a:p>
          <a:p>
            <a:r>
              <a:rPr lang="nl-BE" sz="1300" dirty="0">
                <a:solidFill>
                  <a:srgbClr val="7D7D7C"/>
                </a:solidFill>
                <a:cs typeface="Noto Sans Devanagari"/>
              </a:rPr>
              <a:t>Louis en </a:t>
            </a:r>
            <a:r>
              <a:rPr lang="nl-BE" sz="1300" dirty="0" err="1">
                <a:solidFill>
                  <a:srgbClr val="7D7D7C"/>
                </a:solidFill>
                <a:cs typeface="Noto Sans Devanagari"/>
              </a:rPr>
              <a:t>Corentin</a:t>
            </a:r>
            <a:r>
              <a:rPr lang="nl-BE" sz="1300" dirty="0">
                <a:solidFill>
                  <a:srgbClr val="7D7D7C"/>
                </a:solidFill>
                <a:cs typeface="Noto Sans Devanagari"/>
              </a:rPr>
              <a:t> kletsen nog wat met de meisjes en gaan vervolgens weer op weg, op zoek naar een ander groepje jongeren. "We worden door de jongeren heel goed onthaald: ze luisteren en bedanken ons, wat heel fijn is. Ze waarderen het dat de sensibilisering komt van jonge mensen. Ze zien zichzelf in onze rol over een paar jaar.“</a:t>
            </a:r>
            <a:endParaRPr lang="fr-BE" sz="1300" dirty="0">
              <a:solidFill>
                <a:srgbClr val="7D7D7C"/>
              </a:solidFill>
              <a:cs typeface="Noto Sans Devanagari"/>
            </a:endParaRPr>
          </a:p>
        </p:txBody>
      </p:sp>
      <p:pic>
        <p:nvPicPr>
          <p:cNvPr id="4" name="Image 3" descr="Une image contenant texte, Police, logo&#10;&#10;Description générée automatiquement">
            <a:extLst>
              <a:ext uri="{FF2B5EF4-FFF2-40B4-BE49-F238E27FC236}">
                <a16:creationId xmlns:a16="http://schemas.microsoft.com/office/drawing/2014/main" id="{3CD05A0D-B228-036C-0882-03922C0D7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7" name="Rectangle 6">
            <a:extLst>
              <a:ext uri="{FF2B5EF4-FFF2-40B4-BE49-F238E27FC236}">
                <a16:creationId xmlns:a16="http://schemas.microsoft.com/office/drawing/2014/main" id="{9ED1C6CD-B20E-01C0-0ED4-0C853B106671}"/>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
        <p:nvSpPr>
          <p:cNvPr id="11" name="Rectangle 10">
            <a:extLst>
              <a:ext uri="{FF2B5EF4-FFF2-40B4-BE49-F238E27FC236}">
                <a16:creationId xmlns:a16="http://schemas.microsoft.com/office/drawing/2014/main" id="{2BF61602-8E2A-DFC6-81E0-620321DA9F7F}"/>
              </a:ext>
            </a:extLst>
          </p:cNvPr>
          <p:cNvSpPr/>
          <p:nvPr/>
        </p:nvSpPr>
        <p:spPr>
          <a:xfrm>
            <a:off x="357602" y="1559834"/>
            <a:ext cx="11579295" cy="400110"/>
          </a:xfrm>
          <a:prstGeom prst="rect">
            <a:avLst/>
          </a:prstGeom>
        </p:spPr>
        <p:txBody>
          <a:bodyPr wrap="square">
            <a:spAutoFit/>
          </a:bodyPr>
          <a:lstStyle/>
          <a:p>
            <a:r>
              <a:rPr lang="nl-BE" sz="2000" dirty="0">
                <a:solidFill>
                  <a:srgbClr val="2F3E8B"/>
                </a:solidFill>
                <a:cs typeface="Noto Sans Devanagari"/>
              </a:rPr>
              <a:t>Een blik op een aantal bestaande acties</a:t>
            </a:r>
          </a:p>
        </p:txBody>
      </p:sp>
      <p:sp>
        <p:nvSpPr>
          <p:cNvPr id="12" name="ZoneTexte 11">
            <a:extLst>
              <a:ext uri="{FF2B5EF4-FFF2-40B4-BE49-F238E27FC236}">
                <a16:creationId xmlns:a16="http://schemas.microsoft.com/office/drawing/2014/main" id="{9D8406F9-5A14-9D3C-A1E0-E293E338DC75}"/>
              </a:ext>
            </a:extLst>
          </p:cNvPr>
          <p:cNvSpPr txBox="1"/>
          <p:nvPr/>
        </p:nvSpPr>
        <p:spPr>
          <a:xfrm>
            <a:off x="357602" y="907564"/>
            <a:ext cx="7992188" cy="461665"/>
          </a:xfrm>
          <a:prstGeom prst="rect">
            <a:avLst/>
          </a:prstGeom>
          <a:noFill/>
        </p:spPr>
        <p:txBody>
          <a:bodyPr wrap="none" rtlCol="0">
            <a:spAutoFit/>
          </a:bodyPr>
          <a:lstStyle/>
          <a:p>
            <a:r>
              <a:rPr lang="fr-BE" sz="2400" b="1" cap="all" dirty="0">
                <a:solidFill>
                  <a:srgbClr val="3C8200"/>
                </a:solidFill>
                <a:latin typeface="+mj-lt"/>
              </a:rPr>
              <a:t>STAP 5: </a:t>
            </a:r>
            <a:r>
              <a:rPr lang="fr-BE" sz="2000" cap="all" dirty="0" err="1">
                <a:solidFill>
                  <a:srgbClr val="3C8200"/>
                </a:solidFill>
                <a:cs typeface="Noto Sans Devanagari"/>
              </a:rPr>
              <a:t>Actie</a:t>
            </a:r>
            <a:r>
              <a:rPr lang="fr-BE" sz="2000" cap="all" dirty="0">
                <a:solidFill>
                  <a:srgbClr val="3C8200"/>
                </a:solidFill>
                <a:cs typeface="Noto Sans Devanagari"/>
              </a:rPr>
              <a:t>!</a:t>
            </a:r>
            <a:r>
              <a:rPr lang="fr-BE" sz="2000" cap="all" dirty="0">
                <a:solidFill>
                  <a:srgbClr val="3C8200"/>
                </a:solidFill>
                <a:latin typeface="+mj-lt"/>
                <a:cs typeface="Noto Sans Devanagari"/>
              </a:rPr>
              <a:t> Brainstorming </a:t>
            </a:r>
            <a:r>
              <a:rPr lang="nl-BE" sz="2000" cap="all" dirty="0">
                <a:solidFill>
                  <a:srgbClr val="3C8200"/>
                </a:solidFill>
                <a:latin typeface="+mj-lt"/>
                <a:cs typeface="Noto Sans Devanagari"/>
              </a:rPr>
              <a:t>over mogelijke acties </a:t>
            </a:r>
            <a:endParaRPr lang="en-US" sz="2000" cap="all" dirty="0">
              <a:solidFill>
                <a:srgbClr val="3C8200"/>
              </a:solidFill>
              <a:latin typeface="+mj-lt"/>
              <a:cs typeface="Noto Sans Devanagari"/>
            </a:endParaRPr>
          </a:p>
        </p:txBody>
      </p:sp>
    </p:spTree>
    <p:extLst>
      <p:ext uri="{BB962C8B-B14F-4D97-AF65-F5344CB8AC3E}">
        <p14:creationId xmlns:p14="http://schemas.microsoft.com/office/powerpoint/2010/main" val="2545039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8405A83-4E3E-A559-1481-571986E1A751}"/>
              </a:ext>
            </a:extLst>
          </p:cNvPr>
          <p:cNvPicPr>
            <a:picLocks noChangeAspect="1"/>
          </p:cNvPicPr>
          <p:nvPr/>
        </p:nvPicPr>
        <p:blipFill>
          <a:blip r:embed="rId2"/>
          <a:stretch>
            <a:fillRect/>
          </a:stretch>
        </p:blipFill>
        <p:spPr>
          <a:xfrm>
            <a:off x="5630790" y="1317562"/>
            <a:ext cx="6350903" cy="4240699"/>
          </a:xfrm>
          <a:prstGeom prst="rect">
            <a:avLst/>
          </a:prstGeom>
        </p:spPr>
      </p:pic>
      <p:sp>
        <p:nvSpPr>
          <p:cNvPr id="3" name="Espace réservé du numéro de diapositive 1">
            <a:extLst>
              <a:ext uri="{FF2B5EF4-FFF2-40B4-BE49-F238E27FC236}">
                <a16:creationId xmlns:a16="http://schemas.microsoft.com/office/drawing/2014/main" id="{FD83EDBB-78F7-22C1-6595-ABAEE3F4900A}"/>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4</a:t>
            </a:fld>
            <a:endParaRPr lang="en-US" dirty="0">
              <a:solidFill>
                <a:srgbClr val="2F3E8B"/>
              </a:solidFill>
            </a:endParaRPr>
          </a:p>
        </p:txBody>
      </p:sp>
      <p:sp>
        <p:nvSpPr>
          <p:cNvPr id="5" name="Rectangle 4">
            <a:extLst>
              <a:ext uri="{FF2B5EF4-FFF2-40B4-BE49-F238E27FC236}">
                <a16:creationId xmlns:a16="http://schemas.microsoft.com/office/drawing/2014/main" id="{7F4354A2-9E09-E376-1E45-4D30F78C82BA}"/>
              </a:ext>
            </a:extLst>
          </p:cNvPr>
          <p:cNvSpPr/>
          <p:nvPr/>
        </p:nvSpPr>
        <p:spPr>
          <a:xfrm>
            <a:off x="357602" y="1883684"/>
            <a:ext cx="4877786" cy="1446550"/>
          </a:xfrm>
          <a:prstGeom prst="rect">
            <a:avLst/>
          </a:prstGeom>
        </p:spPr>
        <p:txBody>
          <a:bodyPr wrap="square">
            <a:spAutoFit/>
          </a:bodyPr>
          <a:lstStyle/>
          <a:p>
            <a:r>
              <a:rPr lang="nl-BE" sz="2000" dirty="0">
                <a:solidFill>
                  <a:srgbClr val="2F3E8B"/>
                </a:solidFill>
                <a:cs typeface="Noto Sans Devanagari"/>
              </a:rPr>
              <a:t>Een delicaat onderwerp aanbrengen...</a:t>
            </a:r>
          </a:p>
          <a:p>
            <a:pPr>
              <a:spcAft>
                <a:spcPts val="0"/>
              </a:spcAft>
            </a:pPr>
            <a:endParaRPr lang="fr-BE" sz="2000" dirty="0">
              <a:solidFill>
                <a:srgbClr val="2F3E8B"/>
              </a:solidFill>
              <a:latin typeface="+mj-lt"/>
              <a:cs typeface="Noto Sans Devanagari"/>
            </a:endParaRPr>
          </a:p>
          <a:p>
            <a:r>
              <a:rPr lang="nl-BE" sz="1600" b="1" dirty="0">
                <a:solidFill>
                  <a:srgbClr val="2F3E8B"/>
                </a:solidFill>
                <a:latin typeface="+mj-lt"/>
              </a:rPr>
              <a:t>Is het gevaarlijk om met de fiets, de step of de auto te rijden onder invloed van alcohol, cannabis of andere psychotrope stoffen?</a:t>
            </a:r>
          </a:p>
        </p:txBody>
      </p:sp>
      <p:pic>
        <p:nvPicPr>
          <p:cNvPr id="6" name="Image 5" descr="Une image contenant texte, Police, logo&#10;&#10;Description générée automatiquement">
            <a:extLst>
              <a:ext uri="{FF2B5EF4-FFF2-40B4-BE49-F238E27FC236}">
                <a16:creationId xmlns:a16="http://schemas.microsoft.com/office/drawing/2014/main" id="{5D14F79E-76B7-5ADB-F8CE-DE2C5DEC1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8" name="Rectangle 7">
            <a:extLst>
              <a:ext uri="{FF2B5EF4-FFF2-40B4-BE49-F238E27FC236}">
                <a16:creationId xmlns:a16="http://schemas.microsoft.com/office/drawing/2014/main" id="{186CFC17-0937-573A-7987-32150B82517B}"/>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Tree>
    <p:extLst>
      <p:ext uri="{BB962C8B-B14F-4D97-AF65-F5344CB8AC3E}">
        <p14:creationId xmlns:p14="http://schemas.microsoft.com/office/powerpoint/2010/main" val="225300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84FE1D-D3CC-3712-CD9E-C1666801AB4E}"/>
              </a:ext>
            </a:extLst>
          </p:cNvPr>
          <p:cNvSpPr/>
          <p:nvPr/>
        </p:nvSpPr>
        <p:spPr>
          <a:xfrm>
            <a:off x="0" y="-1"/>
            <a:ext cx="12192000" cy="6858001"/>
          </a:xfrm>
          <a:prstGeom prst="rect">
            <a:avLst/>
          </a:prstGeom>
          <a:solidFill>
            <a:srgbClr val="3C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Graphique 2">
            <a:extLst>
              <a:ext uri="{FF2B5EF4-FFF2-40B4-BE49-F238E27FC236}">
                <a16:creationId xmlns:a16="http://schemas.microsoft.com/office/drawing/2014/main" id="{746094DB-4718-F62A-B61D-F92DC81C1B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0" y="0"/>
            <a:ext cx="12204963" cy="1768415"/>
          </a:xfrm>
          <a:prstGeom prst="rect">
            <a:avLst/>
          </a:prstGeom>
        </p:spPr>
      </p:pic>
      <p:sp>
        <p:nvSpPr>
          <p:cNvPr id="4" name="Rectangle 3">
            <a:extLst>
              <a:ext uri="{FF2B5EF4-FFF2-40B4-BE49-F238E27FC236}">
                <a16:creationId xmlns:a16="http://schemas.microsoft.com/office/drawing/2014/main" id="{12AF4F20-45AC-0D31-9270-4AFBE4CB04B1}"/>
              </a:ext>
            </a:extLst>
          </p:cNvPr>
          <p:cNvSpPr/>
          <p:nvPr/>
        </p:nvSpPr>
        <p:spPr>
          <a:xfrm>
            <a:off x="936644" y="4211974"/>
            <a:ext cx="11268319" cy="1755224"/>
          </a:xfrm>
          <a:prstGeom prst="rect">
            <a:avLst/>
          </a:prstGeom>
        </p:spPr>
        <p:txBody>
          <a:bodyPr wrap="square">
            <a:spAutoFit/>
          </a:bodyPr>
          <a:lstStyle/>
          <a:p>
            <a:pPr>
              <a:lnSpc>
                <a:spcPct val="150000"/>
              </a:lnSpc>
            </a:pPr>
            <a:r>
              <a:rPr lang="fr-BE" sz="4400" b="1" spc="-50" dirty="0" err="1">
                <a:solidFill>
                  <a:schemeClr val="bg1"/>
                </a:solidFill>
                <a:latin typeface="+mj-lt"/>
                <a:ea typeface="+mj-ea"/>
                <a:cs typeface="+mj-cs"/>
              </a:rPr>
              <a:t>Stap</a:t>
            </a:r>
            <a:r>
              <a:rPr lang="fr-BE" sz="4400" b="1" spc="-50" dirty="0">
                <a:solidFill>
                  <a:schemeClr val="bg1"/>
                </a:solidFill>
                <a:latin typeface="+mj-lt"/>
                <a:ea typeface="+mj-ea"/>
                <a:cs typeface="+mj-cs"/>
              </a:rPr>
              <a:t> 6.</a:t>
            </a:r>
          </a:p>
          <a:p>
            <a:pPr>
              <a:lnSpc>
                <a:spcPct val="150000"/>
              </a:lnSpc>
            </a:pPr>
            <a:r>
              <a:rPr lang="fr-BE" sz="3200" spc="-50" dirty="0" err="1">
                <a:solidFill>
                  <a:schemeClr val="bg1"/>
                </a:solidFill>
                <a:ea typeface="+mj-ea"/>
                <a:cs typeface="+mj-cs"/>
              </a:rPr>
              <a:t>Actie</a:t>
            </a:r>
            <a:r>
              <a:rPr lang="fr-BE" sz="3200" spc="-50" dirty="0">
                <a:solidFill>
                  <a:schemeClr val="bg1"/>
                </a:solidFill>
                <a:ea typeface="+mj-ea"/>
                <a:cs typeface="+mj-cs"/>
              </a:rPr>
              <a:t>!</a:t>
            </a:r>
            <a:endParaRPr lang="en-US" sz="3200" dirty="0">
              <a:solidFill>
                <a:schemeClr val="bg1"/>
              </a:solidFill>
            </a:endParaRPr>
          </a:p>
        </p:txBody>
      </p:sp>
      <p:sp>
        <p:nvSpPr>
          <p:cNvPr id="6" name="Rectangle 5">
            <a:extLst>
              <a:ext uri="{FF2B5EF4-FFF2-40B4-BE49-F238E27FC236}">
                <a16:creationId xmlns:a16="http://schemas.microsoft.com/office/drawing/2014/main" id="{35A77D59-362D-A814-FFAB-9D78754DB7DA}"/>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pic>
        <p:nvPicPr>
          <p:cNvPr id="8" name="Image 7" descr="Une image contenant texte, Police, capture d’écran, blanc&#10;&#10;Description générée automatiquement">
            <a:extLst>
              <a:ext uri="{FF2B5EF4-FFF2-40B4-BE49-F238E27FC236}">
                <a16:creationId xmlns:a16="http://schemas.microsoft.com/office/drawing/2014/main" id="{CF3AEACF-C15C-A25A-B561-FB7B65EA0E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9" y="6287680"/>
            <a:ext cx="1878382" cy="443794"/>
          </a:xfrm>
          <a:prstGeom prst="rect">
            <a:avLst/>
          </a:prstGeom>
        </p:spPr>
      </p:pic>
    </p:spTree>
    <p:extLst>
      <p:ext uri="{BB962C8B-B14F-4D97-AF65-F5344CB8AC3E}">
        <p14:creationId xmlns:p14="http://schemas.microsoft.com/office/powerpoint/2010/main" val="244279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D8AFCA-3A6D-1EFB-464C-105C82DB00A6}"/>
              </a:ext>
            </a:extLst>
          </p:cNvPr>
          <p:cNvSpPr/>
          <p:nvPr/>
        </p:nvSpPr>
        <p:spPr>
          <a:xfrm>
            <a:off x="357602" y="2104903"/>
            <a:ext cx="5452354" cy="1692771"/>
          </a:xfrm>
          <a:prstGeom prst="rect">
            <a:avLst/>
          </a:prstGeom>
        </p:spPr>
        <p:txBody>
          <a:bodyPr wrap="square">
            <a:spAutoFit/>
          </a:bodyPr>
          <a:lstStyle/>
          <a:p>
            <a:r>
              <a:rPr lang="nl-BE" sz="1300" dirty="0">
                <a:solidFill>
                  <a:srgbClr val="2F3E8B"/>
                </a:solidFill>
                <a:cs typeface="Noto Sans Devanagari"/>
              </a:rPr>
              <a:t>Met de middelen die zij ter beschikking hebben, brengen de leerlingen hun actie tot leven.</a:t>
            </a:r>
          </a:p>
          <a:p>
            <a:endParaRPr lang="fr-BE" sz="1300" dirty="0">
              <a:solidFill>
                <a:srgbClr val="2F3E8B"/>
              </a:solidFill>
              <a:cs typeface="Noto Sans Devanagari"/>
            </a:endParaRPr>
          </a:p>
          <a:p>
            <a:r>
              <a:rPr lang="nl-BE" sz="1300" dirty="0">
                <a:solidFill>
                  <a:srgbClr val="7D7D7C"/>
                </a:solidFill>
                <a:cs typeface="Noto Sans Devanagari"/>
              </a:rPr>
              <a:t>Als het te hoog gegrepen is om echt een actie met de leerlingen te ondernemen binnen de tijd die voor het project is voorbehouden, kan de leerkracht het houden bij een verwijzing naar acties die door verkeersveiligheids- of gezondheidsdiensten zijn uitgevoerd bij jongeren en ze met hen bespreken.</a:t>
            </a:r>
          </a:p>
        </p:txBody>
      </p:sp>
      <p:sp>
        <p:nvSpPr>
          <p:cNvPr id="3" name="ZoneTexte 2">
            <a:extLst>
              <a:ext uri="{FF2B5EF4-FFF2-40B4-BE49-F238E27FC236}">
                <a16:creationId xmlns:a16="http://schemas.microsoft.com/office/drawing/2014/main" id="{76D3094D-B3C6-6D6D-13A6-B05BFB5167E2}"/>
              </a:ext>
            </a:extLst>
          </p:cNvPr>
          <p:cNvSpPr txBox="1"/>
          <p:nvPr/>
        </p:nvSpPr>
        <p:spPr>
          <a:xfrm>
            <a:off x="357602" y="907564"/>
            <a:ext cx="2248180" cy="461665"/>
          </a:xfrm>
          <a:prstGeom prst="rect">
            <a:avLst/>
          </a:prstGeom>
          <a:noFill/>
        </p:spPr>
        <p:txBody>
          <a:bodyPr wrap="none" rtlCol="0">
            <a:spAutoFit/>
          </a:bodyPr>
          <a:lstStyle/>
          <a:p>
            <a:r>
              <a:rPr lang="fr-BE" sz="2400" b="1" cap="all" dirty="0">
                <a:solidFill>
                  <a:srgbClr val="3C8200"/>
                </a:solidFill>
                <a:latin typeface="+mj-lt"/>
              </a:rPr>
              <a:t>STAP 6: </a:t>
            </a:r>
            <a:r>
              <a:rPr lang="fr-BE" sz="2000" cap="all" dirty="0">
                <a:solidFill>
                  <a:srgbClr val="3C8200"/>
                </a:solidFill>
                <a:cs typeface="Noto Sans Devanagari"/>
              </a:rPr>
              <a:t>ACTIE!</a:t>
            </a:r>
            <a:endParaRPr lang="en-US" sz="2000" cap="all" dirty="0">
              <a:solidFill>
                <a:srgbClr val="3C8200"/>
              </a:solidFill>
              <a:cs typeface="Noto Sans Devanagari"/>
            </a:endParaRPr>
          </a:p>
        </p:txBody>
      </p:sp>
      <p:sp>
        <p:nvSpPr>
          <p:cNvPr id="4" name="Espace réservé du numéro de diapositive 1">
            <a:extLst>
              <a:ext uri="{FF2B5EF4-FFF2-40B4-BE49-F238E27FC236}">
                <a16:creationId xmlns:a16="http://schemas.microsoft.com/office/drawing/2014/main" id="{D7928DC7-EB44-89F5-3645-6D0650B68A82}"/>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41</a:t>
            </a:fld>
            <a:endParaRPr lang="en-US" dirty="0">
              <a:solidFill>
                <a:srgbClr val="2F3E8B"/>
              </a:solidFill>
            </a:endParaRPr>
          </a:p>
        </p:txBody>
      </p:sp>
      <p:sp>
        <p:nvSpPr>
          <p:cNvPr id="6" name="Rectangle 5">
            <a:extLst>
              <a:ext uri="{FF2B5EF4-FFF2-40B4-BE49-F238E27FC236}">
                <a16:creationId xmlns:a16="http://schemas.microsoft.com/office/drawing/2014/main" id="{00B682A7-DF04-95FB-348B-D7E7211DF6BB}"/>
              </a:ext>
            </a:extLst>
          </p:cNvPr>
          <p:cNvSpPr/>
          <p:nvPr/>
        </p:nvSpPr>
        <p:spPr>
          <a:xfrm>
            <a:off x="357603" y="1501738"/>
            <a:ext cx="5452354" cy="400110"/>
          </a:xfrm>
          <a:prstGeom prst="rect">
            <a:avLst/>
          </a:prstGeom>
        </p:spPr>
        <p:txBody>
          <a:bodyPr wrap="square">
            <a:spAutoFit/>
          </a:bodyPr>
          <a:lstStyle/>
          <a:p>
            <a:r>
              <a:rPr lang="nl-BE" sz="2000" dirty="0">
                <a:solidFill>
                  <a:srgbClr val="2F3E8B"/>
                </a:solidFill>
                <a:cs typeface="Noto Sans Devanagari"/>
              </a:rPr>
              <a:t>Uitvoering van de actie</a:t>
            </a:r>
            <a:endParaRPr lang="fr-FR" sz="2000" dirty="0">
              <a:solidFill>
                <a:srgbClr val="2F3E8B"/>
              </a:solidFill>
              <a:cs typeface="Noto Sans Devanagari"/>
            </a:endParaRPr>
          </a:p>
        </p:txBody>
      </p:sp>
      <p:sp>
        <p:nvSpPr>
          <p:cNvPr id="7" name="Rectangle 6">
            <a:extLst>
              <a:ext uri="{FF2B5EF4-FFF2-40B4-BE49-F238E27FC236}">
                <a16:creationId xmlns:a16="http://schemas.microsoft.com/office/drawing/2014/main" id="{60AA2E4E-B003-F394-E97A-90061216C26F}"/>
              </a:ext>
            </a:extLst>
          </p:cNvPr>
          <p:cNvSpPr/>
          <p:nvPr/>
        </p:nvSpPr>
        <p:spPr>
          <a:xfrm>
            <a:off x="6274800" y="2104903"/>
            <a:ext cx="5452354" cy="1692771"/>
          </a:xfrm>
          <a:prstGeom prst="rect">
            <a:avLst/>
          </a:prstGeom>
        </p:spPr>
        <p:txBody>
          <a:bodyPr wrap="square">
            <a:spAutoFit/>
          </a:bodyPr>
          <a:lstStyle/>
          <a:p>
            <a:r>
              <a:rPr lang="nl-BE" sz="1300" dirty="0">
                <a:solidFill>
                  <a:srgbClr val="7D7D7C"/>
                </a:solidFill>
                <a:cs typeface="Noto Sans Devanagari"/>
              </a:rPr>
              <a:t>Als de tijd is opgebruikt die bij het aangaan van de uitdaging is vastgesteld, worden de leerlingen gevraagd om de resultaten van hun actie(s) te evalueren. </a:t>
            </a:r>
          </a:p>
          <a:p>
            <a:endParaRPr lang="fr-FR" sz="1300" dirty="0">
              <a:solidFill>
                <a:srgbClr val="7D7D7C"/>
              </a:solidFill>
              <a:cs typeface="Noto Sans Devanagari"/>
            </a:endParaRPr>
          </a:p>
          <a:p>
            <a:r>
              <a:rPr lang="nl-BE" sz="1300" dirty="0">
                <a:solidFill>
                  <a:srgbClr val="2F3E8B"/>
                </a:solidFill>
                <a:cs typeface="Noto Sans Devanagari"/>
              </a:rPr>
              <a:t>Zijn ze in hun opzet geslaagd? Ging het vlot of juist niet? Moeten ze doorgaan met de actie om de afgesproken doelstelling te halen? Hebben ze hulp nodig? </a:t>
            </a:r>
          </a:p>
          <a:p>
            <a:r>
              <a:rPr lang="nl-BE" sz="1300" dirty="0">
                <a:solidFill>
                  <a:srgbClr val="2F3E8B"/>
                </a:solidFill>
                <a:cs typeface="Noto Sans Devanagari"/>
              </a:rPr>
              <a:t>Zetten ze de schouders onder een nieuwe actie?</a:t>
            </a:r>
          </a:p>
        </p:txBody>
      </p:sp>
      <p:sp>
        <p:nvSpPr>
          <p:cNvPr id="8" name="Rectangle 7">
            <a:extLst>
              <a:ext uri="{FF2B5EF4-FFF2-40B4-BE49-F238E27FC236}">
                <a16:creationId xmlns:a16="http://schemas.microsoft.com/office/drawing/2014/main" id="{6978BB24-E7A6-D25B-CC41-CD76A760B54F}"/>
              </a:ext>
            </a:extLst>
          </p:cNvPr>
          <p:cNvSpPr/>
          <p:nvPr/>
        </p:nvSpPr>
        <p:spPr>
          <a:xfrm>
            <a:off x="6274801" y="1501738"/>
            <a:ext cx="5452354" cy="400110"/>
          </a:xfrm>
          <a:prstGeom prst="rect">
            <a:avLst/>
          </a:prstGeom>
        </p:spPr>
        <p:txBody>
          <a:bodyPr wrap="square">
            <a:spAutoFit/>
          </a:bodyPr>
          <a:lstStyle/>
          <a:p>
            <a:r>
              <a:rPr lang="nl-BE" sz="2000" dirty="0">
                <a:solidFill>
                  <a:srgbClr val="2F3E8B"/>
                </a:solidFill>
                <a:cs typeface="Noto Sans Devanagari"/>
              </a:rPr>
              <a:t>Evaluatie van de ondernomen actie</a:t>
            </a:r>
            <a:endParaRPr lang="fr-FR" sz="2000" dirty="0">
              <a:solidFill>
                <a:srgbClr val="2F3E8B"/>
              </a:solidFill>
              <a:cs typeface="Noto Sans Devanagari"/>
            </a:endParaRPr>
          </a:p>
        </p:txBody>
      </p:sp>
      <p:pic>
        <p:nvPicPr>
          <p:cNvPr id="9" name="Image 8" descr="Une image contenant texte, Police, logo&#10;&#10;Description générée automatiquement">
            <a:extLst>
              <a:ext uri="{FF2B5EF4-FFF2-40B4-BE49-F238E27FC236}">
                <a16:creationId xmlns:a16="http://schemas.microsoft.com/office/drawing/2014/main" id="{7A071BCA-31D1-C2C3-4998-6CEBA89FA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11" name="Rectangle 10">
            <a:extLst>
              <a:ext uri="{FF2B5EF4-FFF2-40B4-BE49-F238E27FC236}">
                <a16:creationId xmlns:a16="http://schemas.microsoft.com/office/drawing/2014/main" id="{CFFAAD6D-2926-8B26-86A7-AB80A3D4CDDE}"/>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Tree>
    <p:extLst>
      <p:ext uri="{BB962C8B-B14F-4D97-AF65-F5344CB8AC3E}">
        <p14:creationId xmlns:p14="http://schemas.microsoft.com/office/powerpoint/2010/main" val="1181728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F76529-915B-886D-70AA-3D03375C6442}"/>
              </a:ext>
            </a:extLst>
          </p:cNvPr>
          <p:cNvSpPr/>
          <p:nvPr/>
        </p:nvSpPr>
        <p:spPr>
          <a:xfrm>
            <a:off x="0" y="-1"/>
            <a:ext cx="12192000" cy="6858001"/>
          </a:xfrm>
          <a:prstGeom prst="rect">
            <a:avLst/>
          </a:prstGeom>
          <a:solidFill>
            <a:srgbClr val="3C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Graphique 2">
            <a:extLst>
              <a:ext uri="{FF2B5EF4-FFF2-40B4-BE49-F238E27FC236}">
                <a16:creationId xmlns:a16="http://schemas.microsoft.com/office/drawing/2014/main" id="{3C05D8C5-E552-EE65-317E-3E5F1F04C1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0" y="0"/>
            <a:ext cx="12204963" cy="1768415"/>
          </a:xfrm>
          <a:prstGeom prst="rect">
            <a:avLst/>
          </a:prstGeom>
        </p:spPr>
      </p:pic>
      <p:sp>
        <p:nvSpPr>
          <p:cNvPr id="4" name="Rectangle 3">
            <a:extLst>
              <a:ext uri="{FF2B5EF4-FFF2-40B4-BE49-F238E27FC236}">
                <a16:creationId xmlns:a16="http://schemas.microsoft.com/office/drawing/2014/main" id="{3A70CB3A-C68D-A696-1089-ABF7D0B6E843}"/>
              </a:ext>
            </a:extLst>
          </p:cNvPr>
          <p:cNvSpPr/>
          <p:nvPr/>
        </p:nvSpPr>
        <p:spPr>
          <a:xfrm>
            <a:off x="936644" y="4211974"/>
            <a:ext cx="11268319" cy="1755417"/>
          </a:xfrm>
          <a:prstGeom prst="rect">
            <a:avLst/>
          </a:prstGeom>
        </p:spPr>
        <p:txBody>
          <a:bodyPr wrap="square">
            <a:spAutoFit/>
          </a:bodyPr>
          <a:lstStyle/>
          <a:p>
            <a:pPr>
              <a:lnSpc>
                <a:spcPct val="150000"/>
              </a:lnSpc>
            </a:pPr>
            <a:r>
              <a:rPr lang="fr-BE" sz="4400" b="1" spc="-50" dirty="0" err="1">
                <a:solidFill>
                  <a:schemeClr val="bg1"/>
                </a:solidFill>
                <a:latin typeface="+mj-lt"/>
                <a:ea typeface="+mj-ea"/>
                <a:cs typeface="+mj-cs"/>
              </a:rPr>
              <a:t>Stap</a:t>
            </a:r>
            <a:r>
              <a:rPr lang="fr-BE" sz="4400" b="1" spc="-50" dirty="0">
                <a:solidFill>
                  <a:schemeClr val="bg1"/>
                </a:solidFill>
                <a:latin typeface="+mj-lt"/>
                <a:ea typeface="+mj-ea"/>
                <a:cs typeface="+mj-cs"/>
              </a:rPr>
              <a:t> 7.</a:t>
            </a:r>
          </a:p>
          <a:p>
            <a:pPr>
              <a:lnSpc>
                <a:spcPct val="150000"/>
              </a:lnSpc>
            </a:pPr>
            <a:r>
              <a:rPr lang="nl-BE" sz="3200" spc="-50" dirty="0">
                <a:solidFill>
                  <a:schemeClr val="bg1"/>
                </a:solidFill>
                <a:ea typeface="+mj-ea"/>
                <a:cs typeface="+mj-cs"/>
                <a:sym typeface="Arial"/>
              </a:rPr>
              <a:t>Stilstaan bij wat werd bijgeleerd </a:t>
            </a:r>
          </a:p>
        </p:txBody>
      </p:sp>
      <p:sp>
        <p:nvSpPr>
          <p:cNvPr id="6" name="Rectangle 5">
            <a:extLst>
              <a:ext uri="{FF2B5EF4-FFF2-40B4-BE49-F238E27FC236}">
                <a16:creationId xmlns:a16="http://schemas.microsoft.com/office/drawing/2014/main" id="{205C8542-AAF3-FAC1-B785-548F1C285D94}"/>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pic>
        <p:nvPicPr>
          <p:cNvPr id="8" name="Image 7" descr="Une image contenant texte, Police, capture d’écran, blanc&#10;&#10;Description générée automatiquement">
            <a:extLst>
              <a:ext uri="{FF2B5EF4-FFF2-40B4-BE49-F238E27FC236}">
                <a16:creationId xmlns:a16="http://schemas.microsoft.com/office/drawing/2014/main" id="{9A37FCB1-90D6-4120-6228-3AEC486D98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9" y="6287680"/>
            <a:ext cx="1878382" cy="443794"/>
          </a:xfrm>
          <a:prstGeom prst="rect">
            <a:avLst/>
          </a:prstGeom>
        </p:spPr>
      </p:pic>
    </p:spTree>
    <p:extLst>
      <p:ext uri="{BB962C8B-B14F-4D97-AF65-F5344CB8AC3E}">
        <p14:creationId xmlns:p14="http://schemas.microsoft.com/office/powerpoint/2010/main" val="411967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182F1C3-EB7F-D49E-3CD9-CB94BC0074A0}"/>
              </a:ext>
            </a:extLst>
          </p:cNvPr>
          <p:cNvSpPr/>
          <p:nvPr/>
        </p:nvSpPr>
        <p:spPr>
          <a:xfrm>
            <a:off x="0" y="2678796"/>
            <a:ext cx="12191999" cy="2161945"/>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 coins arrondis 10">
            <a:extLst>
              <a:ext uri="{FF2B5EF4-FFF2-40B4-BE49-F238E27FC236}">
                <a16:creationId xmlns:a16="http://schemas.microsoft.com/office/drawing/2014/main" id="{9E7EA621-C309-991C-87B1-98BBF1C81679}"/>
              </a:ext>
            </a:extLst>
          </p:cNvPr>
          <p:cNvSpPr/>
          <p:nvPr/>
        </p:nvSpPr>
        <p:spPr>
          <a:xfrm>
            <a:off x="936060" y="2881019"/>
            <a:ext cx="4861806" cy="176665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a:extLst>
              <a:ext uri="{FF2B5EF4-FFF2-40B4-BE49-F238E27FC236}">
                <a16:creationId xmlns:a16="http://schemas.microsoft.com/office/drawing/2014/main" id="{DEF20949-6A01-F311-5A6B-A1B6FA4BE170}"/>
              </a:ext>
            </a:extLst>
          </p:cNvPr>
          <p:cNvSpPr/>
          <p:nvPr/>
        </p:nvSpPr>
        <p:spPr>
          <a:xfrm>
            <a:off x="1108334" y="3208016"/>
            <a:ext cx="4519198" cy="1323439"/>
          </a:xfrm>
          <a:prstGeom prst="rect">
            <a:avLst/>
          </a:prstGeom>
        </p:spPr>
        <p:txBody>
          <a:bodyPr wrap="square">
            <a:spAutoFit/>
          </a:bodyPr>
          <a:lstStyle/>
          <a:p>
            <a:r>
              <a:rPr lang="nl-BE" sz="1300" dirty="0">
                <a:solidFill>
                  <a:srgbClr val="2F3E8B"/>
                </a:solidFill>
                <a:cs typeface="Noto Sans Devanagari"/>
              </a:rPr>
              <a:t>De leerkracht vraagt de leerlingen om de belangrijke dingen die ze van dit proces hebben geleerd met elkaar </a:t>
            </a:r>
          </a:p>
          <a:p>
            <a:r>
              <a:rPr lang="nl-BE" sz="1300" dirty="0">
                <a:solidFill>
                  <a:srgbClr val="2F3E8B"/>
                </a:solidFill>
                <a:cs typeface="Noto Sans Devanagari"/>
              </a:rPr>
              <a:t>te delen en schrijft hun meningen op.</a:t>
            </a:r>
            <a:endParaRPr lang="nl-BE" sz="1400" dirty="0"/>
          </a:p>
          <a:p>
            <a:endParaRPr lang="fr-BE" sz="1300" dirty="0">
              <a:solidFill>
                <a:srgbClr val="2F3E8B"/>
              </a:solidFill>
              <a:cs typeface="Noto Sans Devanagari"/>
            </a:endParaRPr>
          </a:p>
          <a:p>
            <a:r>
              <a:rPr lang="nl-BE" sz="1400" b="1" dirty="0">
                <a:solidFill>
                  <a:srgbClr val="B4CC04"/>
                </a:solidFill>
                <a:latin typeface="+mj-lt"/>
              </a:rPr>
              <a:t>Drie aspecten aanhalen die ik in de loop van </a:t>
            </a:r>
          </a:p>
          <a:p>
            <a:r>
              <a:rPr lang="nl-BE" sz="1400" b="1" dirty="0">
                <a:solidFill>
                  <a:srgbClr val="B4CC04"/>
                </a:solidFill>
                <a:latin typeface="+mj-lt"/>
              </a:rPr>
              <a:t>het project heb bijgeleerd:</a:t>
            </a:r>
          </a:p>
        </p:txBody>
      </p:sp>
      <p:sp>
        <p:nvSpPr>
          <p:cNvPr id="8" name="ZoneTexte 7">
            <a:extLst>
              <a:ext uri="{FF2B5EF4-FFF2-40B4-BE49-F238E27FC236}">
                <a16:creationId xmlns:a16="http://schemas.microsoft.com/office/drawing/2014/main" id="{0541CDA7-2327-B3A5-4B65-0521034EC28A}"/>
              </a:ext>
            </a:extLst>
          </p:cNvPr>
          <p:cNvSpPr txBox="1"/>
          <p:nvPr/>
        </p:nvSpPr>
        <p:spPr>
          <a:xfrm>
            <a:off x="357602" y="907564"/>
            <a:ext cx="6445547" cy="461665"/>
          </a:xfrm>
          <a:prstGeom prst="rect">
            <a:avLst/>
          </a:prstGeom>
          <a:noFill/>
        </p:spPr>
        <p:txBody>
          <a:bodyPr wrap="none" rtlCol="0">
            <a:spAutoFit/>
          </a:bodyPr>
          <a:lstStyle/>
          <a:p>
            <a:r>
              <a:rPr lang="fr-BE" sz="2400" b="1" cap="all" dirty="0">
                <a:solidFill>
                  <a:srgbClr val="3C8200"/>
                </a:solidFill>
                <a:latin typeface="+mj-lt"/>
              </a:rPr>
              <a:t>STAP 7: </a:t>
            </a:r>
            <a:r>
              <a:rPr lang="nl-BE" sz="2000" cap="all" dirty="0">
                <a:solidFill>
                  <a:srgbClr val="3C8200"/>
                </a:solidFill>
                <a:cs typeface="Noto Sans Devanagari"/>
              </a:rPr>
              <a:t>Stilstaan bij wat werd bijgeleerd </a:t>
            </a:r>
            <a:endParaRPr lang="en-US" sz="2000" cap="all" dirty="0">
              <a:solidFill>
                <a:srgbClr val="3C8200"/>
              </a:solidFill>
              <a:cs typeface="Noto Sans Devanagari"/>
            </a:endParaRPr>
          </a:p>
        </p:txBody>
      </p:sp>
      <p:sp>
        <p:nvSpPr>
          <p:cNvPr id="9" name="Espace réservé du numéro de diapositive 1">
            <a:extLst>
              <a:ext uri="{FF2B5EF4-FFF2-40B4-BE49-F238E27FC236}">
                <a16:creationId xmlns:a16="http://schemas.microsoft.com/office/drawing/2014/main" id="{F0CF9738-5FEB-9D9E-D0B2-2B0FE65C6693}"/>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43</a:t>
            </a:fld>
            <a:endParaRPr lang="en-US" dirty="0">
              <a:solidFill>
                <a:srgbClr val="2F3E8B"/>
              </a:solidFill>
            </a:endParaRPr>
          </a:p>
        </p:txBody>
      </p:sp>
      <p:sp>
        <p:nvSpPr>
          <p:cNvPr id="15" name="Ellipse 14">
            <a:extLst>
              <a:ext uri="{FF2B5EF4-FFF2-40B4-BE49-F238E27FC236}">
                <a16:creationId xmlns:a16="http://schemas.microsoft.com/office/drawing/2014/main" id="{BFB7C490-99E7-C60F-BEAE-1A4CDEE74142}"/>
              </a:ext>
            </a:extLst>
          </p:cNvPr>
          <p:cNvSpPr/>
          <p:nvPr/>
        </p:nvSpPr>
        <p:spPr>
          <a:xfrm>
            <a:off x="1494280" y="2389291"/>
            <a:ext cx="733425" cy="733425"/>
          </a:xfrm>
          <a:prstGeom prst="ellipse">
            <a:avLst/>
          </a:prstGeom>
          <a:solidFill>
            <a:schemeClr val="bg1"/>
          </a:solidFill>
          <a:ln>
            <a:solidFill>
              <a:srgbClr val="B4CC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15">
            <a:extLst>
              <a:ext uri="{FF2B5EF4-FFF2-40B4-BE49-F238E27FC236}">
                <a16:creationId xmlns:a16="http://schemas.microsoft.com/office/drawing/2014/main" id="{59C643FA-F8A5-AE0D-1C16-48969996082A}"/>
              </a:ext>
            </a:extLst>
          </p:cNvPr>
          <p:cNvSpPr/>
          <p:nvPr/>
        </p:nvSpPr>
        <p:spPr>
          <a:xfrm>
            <a:off x="1611930" y="2340505"/>
            <a:ext cx="503529" cy="830997"/>
          </a:xfrm>
          <a:prstGeom prst="rect">
            <a:avLst/>
          </a:prstGeom>
        </p:spPr>
        <p:txBody>
          <a:bodyPr wrap="square">
            <a:spAutoFit/>
          </a:bodyPr>
          <a:lstStyle/>
          <a:p>
            <a:r>
              <a:rPr lang="fr-BE" sz="4800" dirty="0">
                <a:solidFill>
                  <a:srgbClr val="B4CC04"/>
                </a:solidFill>
                <a:latin typeface="Mercury Bold" panose="02000603000000020004" pitchFamily="50" charset="0"/>
              </a:rPr>
              <a:t>1</a:t>
            </a:r>
            <a:endParaRPr lang="fr-BE" sz="4800" dirty="0">
              <a:solidFill>
                <a:srgbClr val="B4CC04"/>
              </a:solidFill>
              <a:latin typeface="Mercury Regular" panose="02000603000000020004" pitchFamily="50" charset="0"/>
              <a:cs typeface="Noto Sans Devanagari"/>
            </a:endParaRPr>
          </a:p>
        </p:txBody>
      </p:sp>
      <p:sp>
        <p:nvSpPr>
          <p:cNvPr id="19" name="Rectangle 18">
            <a:extLst>
              <a:ext uri="{FF2B5EF4-FFF2-40B4-BE49-F238E27FC236}">
                <a16:creationId xmlns:a16="http://schemas.microsoft.com/office/drawing/2014/main" id="{96BF5193-81D3-7035-5730-F7C0B9ECA93A}"/>
              </a:ext>
            </a:extLst>
          </p:cNvPr>
          <p:cNvSpPr/>
          <p:nvPr/>
        </p:nvSpPr>
        <p:spPr>
          <a:xfrm>
            <a:off x="357603" y="1501738"/>
            <a:ext cx="5452354" cy="400110"/>
          </a:xfrm>
          <a:prstGeom prst="rect">
            <a:avLst/>
          </a:prstGeom>
        </p:spPr>
        <p:txBody>
          <a:bodyPr wrap="square">
            <a:spAutoFit/>
          </a:bodyPr>
          <a:lstStyle/>
          <a:p>
            <a:r>
              <a:rPr lang="nl-BE" sz="2000" dirty="0">
                <a:solidFill>
                  <a:srgbClr val="2F3E8B"/>
                </a:solidFill>
                <a:cs typeface="Noto Sans Devanagari"/>
              </a:rPr>
              <a:t>Twee stappen als afsluiting</a:t>
            </a:r>
            <a:endParaRPr lang="fr-FR" sz="2000" dirty="0">
              <a:solidFill>
                <a:srgbClr val="2F3E8B"/>
              </a:solidFill>
              <a:cs typeface="Noto Sans Devanagari"/>
            </a:endParaRPr>
          </a:p>
        </p:txBody>
      </p:sp>
      <p:sp>
        <p:nvSpPr>
          <p:cNvPr id="21" name="Rectangle : coins arrondis 20">
            <a:extLst>
              <a:ext uri="{FF2B5EF4-FFF2-40B4-BE49-F238E27FC236}">
                <a16:creationId xmlns:a16="http://schemas.microsoft.com/office/drawing/2014/main" id="{334C44F2-01E4-BC3E-CFD4-2B1B898322DF}"/>
              </a:ext>
            </a:extLst>
          </p:cNvPr>
          <p:cNvSpPr/>
          <p:nvPr/>
        </p:nvSpPr>
        <p:spPr>
          <a:xfrm>
            <a:off x="6390145" y="2881019"/>
            <a:ext cx="4861806" cy="176665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Rectangle 21">
            <a:extLst>
              <a:ext uri="{FF2B5EF4-FFF2-40B4-BE49-F238E27FC236}">
                <a16:creationId xmlns:a16="http://schemas.microsoft.com/office/drawing/2014/main" id="{0222CE0E-6A8B-A9D7-A8BF-F26FF6F33D9A}"/>
              </a:ext>
            </a:extLst>
          </p:cNvPr>
          <p:cNvSpPr/>
          <p:nvPr/>
        </p:nvSpPr>
        <p:spPr>
          <a:xfrm>
            <a:off x="6562419" y="3208016"/>
            <a:ext cx="4519198" cy="1323439"/>
          </a:xfrm>
          <a:prstGeom prst="rect">
            <a:avLst/>
          </a:prstGeom>
        </p:spPr>
        <p:txBody>
          <a:bodyPr wrap="square">
            <a:spAutoFit/>
          </a:bodyPr>
          <a:lstStyle/>
          <a:p>
            <a:r>
              <a:rPr lang="nl-BE" sz="1300" dirty="0">
                <a:solidFill>
                  <a:srgbClr val="2F3E8B"/>
                </a:solidFill>
                <a:cs typeface="Noto Sans Devanagari"/>
              </a:rPr>
              <a:t>De leerlingen komen terug op hun aanvankelijke opvattingen (zie stap 1 van het onderzoek) en verbreden hun invalshoek.</a:t>
            </a:r>
            <a:endParaRPr lang="fr-FR" sz="1300" dirty="0">
              <a:solidFill>
                <a:srgbClr val="2F3E8B"/>
              </a:solidFill>
              <a:cs typeface="Noto Sans Devanagari"/>
            </a:endParaRPr>
          </a:p>
          <a:p>
            <a:endParaRPr lang="fr-BE" sz="1300" dirty="0">
              <a:solidFill>
                <a:srgbClr val="2F3E8B"/>
              </a:solidFill>
              <a:cs typeface="Noto Sans Devanagari"/>
            </a:endParaRPr>
          </a:p>
          <a:p>
            <a:r>
              <a:rPr lang="nl-BE" sz="1400" b="1" dirty="0">
                <a:solidFill>
                  <a:srgbClr val="B4CC04"/>
                </a:solidFill>
                <a:latin typeface="+mj-lt"/>
              </a:rPr>
              <a:t>Vooraf dacht ik dat... en na de oefening denk </a:t>
            </a:r>
          </a:p>
          <a:p>
            <a:r>
              <a:rPr lang="nl-BE" sz="1400" b="1" dirty="0">
                <a:solidFill>
                  <a:srgbClr val="B4CC04"/>
                </a:solidFill>
                <a:latin typeface="+mj-lt"/>
              </a:rPr>
              <a:t>ik dat...</a:t>
            </a:r>
          </a:p>
        </p:txBody>
      </p:sp>
      <p:sp>
        <p:nvSpPr>
          <p:cNvPr id="23" name="Ellipse 22">
            <a:extLst>
              <a:ext uri="{FF2B5EF4-FFF2-40B4-BE49-F238E27FC236}">
                <a16:creationId xmlns:a16="http://schemas.microsoft.com/office/drawing/2014/main" id="{6AE9AD88-B8C2-FBB7-DB60-25120A504E50}"/>
              </a:ext>
            </a:extLst>
          </p:cNvPr>
          <p:cNvSpPr/>
          <p:nvPr/>
        </p:nvSpPr>
        <p:spPr>
          <a:xfrm>
            <a:off x="6948365" y="2389291"/>
            <a:ext cx="733425" cy="733425"/>
          </a:xfrm>
          <a:prstGeom prst="ellipse">
            <a:avLst/>
          </a:prstGeom>
          <a:solidFill>
            <a:schemeClr val="bg1"/>
          </a:solidFill>
          <a:ln>
            <a:solidFill>
              <a:srgbClr val="B4CC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Rectangle 23">
            <a:extLst>
              <a:ext uri="{FF2B5EF4-FFF2-40B4-BE49-F238E27FC236}">
                <a16:creationId xmlns:a16="http://schemas.microsoft.com/office/drawing/2014/main" id="{B16A7990-6161-7040-D997-7E709CAFDE0E}"/>
              </a:ext>
            </a:extLst>
          </p:cNvPr>
          <p:cNvSpPr/>
          <p:nvPr/>
        </p:nvSpPr>
        <p:spPr>
          <a:xfrm>
            <a:off x="7063313" y="2340505"/>
            <a:ext cx="503529" cy="830997"/>
          </a:xfrm>
          <a:prstGeom prst="rect">
            <a:avLst/>
          </a:prstGeom>
        </p:spPr>
        <p:txBody>
          <a:bodyPr wrap="square">
            <a:spAutoFit/>
          </a:bodyPr>
          <a:lstStyle/>
          <a:p>
            <a:r>
              <a:rPr lang="fr-BE" sz="4800" dirty="0">
                <a:solidFill>
                  <a:srgbClr val="B4CC04"/>
                </a:solidFill>
                <a:latin typeface="Mercury Bold" panose="02000603000000020004" pitchFamily="50" charset="0"/>
              </a:rPr>
              <a:t>2</a:t>
            </a:r>
            <a:endParaRPr lang="fr-BE" sz="4800" dirty="0">
              <a:solidFill>
                <a:srgbClr val="B4CC04"/>
              </a:solidFill>
              <a:latin typeface="Mercury Regular" panose="02000603000000020004" pitchFamily="50" charset="0"/>
              <a:cs typeface="Noto Sans Devanagari"/>
            </a:endParaRPr>
          </a:p>
        </p:txBody>
      </p:sp>
      <p:pic>
        <p:nvPicPr>
          <p:cNvPr id="3" name="Image 2" descr="Une image contenant texte, Police, logo&#10;&#10;Description générée automatiquement">
            <a:extLst>
              <a:ext uri="{FF2B5EF4-FFF2-40B4-BE49-F238E27FC236}">
                <a16:creationId xmlns:a16="http://schemas.microsoft.com/office/drawing/2014/main" id="{44207D7B-FDE1-62F8-174E-570BB9111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4" name="Rectangle 3">
            <a:extLst>
              <a:ext uri="{FF2B5EF4-FFF2-40B4-BE49-F238E27FC236}">
                <a16:creationId xmlns:a16="http://schemas.microsoft.com/office/drawing/2014/main" id="{CAA39D77-299B-D76C-74A5-8AD909A048FD}"/>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Tree>
    <p:extLst>
      <p:ext uri="{BB962C8B-B14F-4D97-AF65-F5344CB8AC3E}">
        <p14:creationId xmlns:p14="http://schemas.microsoft.com/office/powerpoint/2010/main" val="1673801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affiche, Visage humain, homme&#10;&#10;Description générée automatiquement">
            <a:extLst>
              <a:ext uri="{FF2B5EF4-FFF2-40B4-BE49-F238E27FC236}">
                <a16:creationId xmlns:a16="http://schemas.microsoft.com/office/drawing/2014/main" id="{5694F6A7-4C72-5443-D9AD-FAD13136E462}"/>
              </a:ext>
            </a:extLst>
          </p:cNvPr>
          <p:cNvPicPr>
            <a:picLocks noChangeAspect="1"/>
          </p:cNvPicPr>
          <p:nvPr/>
        </p:nvPicPr>
        <p:blipFill rotWithShape="1">
          <a:blip r:embed="rId2">
            <a:extLst>
              <a:ext uri="{28A0092B-C50C-407E-A947-70E740481C1C}">
                <a14:useLocalDpi xmlns:a14="http://schemas.microsoft.com/office/drawing/2010/main" val="0"/>
              </a:ext>
            </a:extLst>
          </a:blip>
          <a:srcRect t="19167" b="5833"/>
          <a:stretch/>
        </p:blipFill>
        <p:spPr>
          <a:xfrm>
            <a:off x="0" y="0"/>
            <a:ext cx="12192000" cy="6858000"/>
          </a:xfrm>
          <a:prstGeom prst="rect">
            <a:avLst/>
          </a:prstGeom>
        </p:spPr>
      </p:pic>
      <p:pic>
        <p:nvPicPr>
          <p:cNvPr id="5" name="Graphique 4">
            <a:extLst>
              <a:ext uri="{FF2B5EF4-FFF2-40B4-BE49-F238E27FC236}">
                <a16:creationId xmlns:a16="http://schemas.microsoft.com/office/drawing/2014/main" id="{87FB328B-5539-2299-363D-78EDC87E48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 y="5089585"/>
            <a:ext cx="12204963" cy="1768415"/>
          </a:xfrm>
          <a:prstGeom prst="rect">
            <a:avLst/>
          </a:prstGeom>
        </p:spPr>
      </p:pic>
      <p:pic>
        <p:nvPicPr>
          <p:cNvPr id="8" name="Image 7" descr="Une image contenant texte, Police, Graphique, logo&#10;&#10;Description générée automatiquement">
            <a:extLst>
              <a:ext uri="{FF2B5EF4-FFF2-40B4-BE49-F238E27FC236}">
                <a16:creationId xmlns:a16="http://schemas.microsoft.com/office/drawing/2014/main" id="{D9152A2B-80C4-3164-E345-90BECC55E4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139" y="4533266"/>
            <a:ext cx="3921106" cy="1584056"/>
          </a:xfrm>
          <a:prstGeom prst="rect">
            <a:avLst/>
          </a:prstGeom>
        </p:spPr>
      </p:pic>
      <p:sp>
        <p:nvSpPr>
          <p:cNvPr id="2" name="Date Placeholder 6">
            <a:extLst>
              <a:ext uri="{FF2B5EF4-FFF2-40B4-BE49-F238E27FC236}">
                <a16:creationId xmlns:a16="http://schemas.microsoft.com/office/drawing/2014/main" id="{7EA2E305-011C-CE22-4D1D-478AC93D4B09}"/>
              </a:ext>
            </a:extLst>
          </p:cNvPr>
          <p:cNvSpPr txBox="1">
            <a:spLocks/>
          </p:cNvSpPr>
          <p:nvPr/>
        </p:nvSpPr>
        <p:spPr>
          <a:xfrm>
            <a:off x="497097" y="6290038"/>
            <a:ext cx="8261421" cy="365125"/>
          </a:xfrm>
          <a:prstGeom prst="rect">
            <a:avLst/>
          </a:prstGeom>
        </p:spPr>
        <p:txBody>
          <a:bodyPr/>
          <a:lstStyle>
            <a:defPPr>
              <a:defRPr lang="en-US"/>
            </a:defPPr>
            <a:lvl1pPr marL="0" algn="l" defTabSz="914400" rtl="0" eaLnBrk="1" latinLnBrk="0" hangingPunct="1">
              <a:defRPr sz="1200" kern="1200">
                <a:solidFill>
                  <a:schemeClr val="tx1"/>
                </a:solidFill>
                <a:latin typeface="Mercury Regular" panose="0200060300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solidFill>
                  <a:schemeClr val="bg1"/>
                </a:solidFill>
                <a:latin typeface="+mn-lt"/>
              </a:rPr>
              <a:t>Verkeersveiligheid: een vaardigheid voor het leven</a:t>
            </a:r>
            <a:r>
              <a:rPr lang="fr-FR" dirty="0">
                <a:solidFill>
                  <a:schemeClr val="bg1"/>
                </a:solidFill>
                <a:latin typeface="+mn-lt"/>
              </a:rPr>
              <a:t>.</a:t>
            </a:r>
            <a:endParaRPr lang="en-US" dirty="0">
              <a:solidFill>
                <a:schemeClr val="bg1"/>
              </a:solidFill>
              <a:latin typeface="+mn-lt"/>
            </a:endParaRPr>
          </a:p>
        </p:txBody>
      </p:sp>
      <p:pic>
        <p:nvPicPr>
          <p:cNvPr id="4" name="Image 3" descr="Une image contenant texte, Police, capture d’écran, blanc&#10;&#10;Description générée automatiquement">
            <a:extLst>
              <a:ext uri="{FF2B5EF4-FFF2-40B4-BE49-F238E27FC236}">
                <a16:creationId xmlns:a16="http://schemas.microsoft.com/office/drawing/2014/main" id="{52A67411-40B5-E6C7-21D8-05C41CCE43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2808" y="5830737"/>
            <a:ext cx="2794745" cy="660297"/>
          </a:xfrm>
          <a:prstGeom prst="rect">
            <a:avLst/>
          </a:prstGeom>
        </p:spPr>
      </p:pic>
    </p:spTree>
    <p:extLst>
      <p:ext uri="{BB962C8B-B14F-4D97-AF65-F5344CB8AC3E}">
        <p14:creationId xmlns:p14="http://schemas.microsoft.com/office/powerpoint/2010/main" val="193902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4CB46E7-2AA7-5079-EDA9-8458364757DC}"/>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1" y="0"/>
            <a:ext cx="4572000" cy="6857421"/>
          </a:xfrm>
          <a:prstGeom prst="rect">
            <a:avLst/>
          </a:prstGeom>
        </p:spPr>
      </p:pic>
      <p:sp>
        <p:nvSpPr>
          <p:cNvPr id="3" name="Espace réservé du numéro de diapositive 1">
            <a:extLst>
              <a:ext uri="{FF2B5EF4-FFF2-40B4-BE49-F238E27FC236}">
                <a16:creationId xmlns:a16="http://schemas.microsoft.com/office/drawing/2014/main" id="{DACAD02A-7998-3C5B-E620-54FC5844F4A9}"/>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5</a:t>
            </a:fld>
            <a:endParaRPr lang="en-US" dirty="0">
              <a:solidFill>
                <a:srgbClr val="2F3E8B"/>
              </a:solidFill>
            </a:endParaRPr>
          </a:p>
        </p:txBody>
      </p:sp>
      <p:sp>
        <p:nvSpPr>
          <p:cNvPr id="5" name="Rectangle : coins arrondis 4">
            <a:extLst>
              <a:ext uri="{FF2B5EF4-FFF2-40B4-BE49-F238E27FC236}">
                <a16:creationId xmlns:a16="http://schemas.microsoft.com/office/drawing/2014/main" id="{1E888C84-D875-6F32-76AD-49F5A012C666}"/>
              </a:ext>
            </a:extLst>
          </p:cNvPr>
          <p:cNvSpPr/>
          <p:nvPr/>
        </p:nvSpPr>
        <p:spPr>
          <a:xfrm>
            <a:off x="3990948" y="1139535"/>
            <a:ext cx="6364089" cy="365125"/>
          </a:xfrm>
          <a:prstGeom prst="roundRect">
            <a:avLst/>
          </a:prstGeom>
          <a:solidFill>
            <a:srgbClr val="3C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6" name="Rectangle 5">
            <a:extLst>
              <a:ext uri="{FF2B5EF4-FFF2-40B4-BE49-F238E27FC236}">
                <a16:creationId xmlns:a16="http://schemas.microsoft.com/office/drawing/2014/main" id="{E7329000-6A60-8185-37EF-1273CFD8EE14}"/>
              </a:ext>
            </a:extLst>
          </p:cNvPr>
          <p:cNvSpPr>
            <a:spLocks noChangeAspect="1"/>
          </p:cNvSpPr>
          <p:nvPr/>
        </p:nvSpPr>
        <p:spPr>
          <a:xfrm>
            <a:off x="3990949" y="1091011"/>
            <a:ext cx="6937683" cy="830997"/>
          </a:xfrm>
          <a:prstGeom prst="rect">
            <a:avLst/>
          </a:prstGeom>
        </p:spPr>
        <p:txBody>
          <a:bodyPr wrap="square">
            <a:spAutoFit/>
          </a:bodyPr>
          <a:lstStyle/>
          <a:p>
            <a:r>
              <a:rPr lang="nl-BE" sz="2400" b="1" dirty="0">
                <a:solidFill>
                  <a:schemeClr val="bg1"/>
                </a:solidFill>
                <a:latin typeface="+mj-lt"/>
                <a:cs typeface="Noto Sans Devanagari"/>
              </a:rPr>
              <a:t>Onderzoek rond Leefmilieu en Gezondheid</a:t>
            </a:r>
          </a:p>
          <a:p>
            <a:pPr>
              <a:spcAft>
                <a:spcPts val="0"/>
              </a:spcAft>
            </a:pPr>
            <a:endParaRPr lang="en-US" sz="2400" b="1" dirty="0">
              <a:solidFill>
                <a:schemeClr val="bg1"/>
              </a:solidFill>
              <a:latin typeface="+mj-lt"/>
              <a:ea typeface="Noto Sans CJK SC Regular"/>
              <a:cs typeface="Noto Sans Devanagari"/>
            </a:endParaRPr>
          </a:p>
        </p:txBody>
      </p:sp>
      <p:pic>
        <p:nvPicPr>
          <p:cNvPr id="11" name="Image 10">
            <a:extLst>
              <a:ext uri="{FF2B5EF4-FFF2-40B4-BE49-F238E27FC236}">
                <a16:creationId xmlns:a16="http://schemas.microsoft.com/office/drawing/2014/main" id="{9A2B98BF-A17D-28CB-DE63-993C1A06E0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1575" y="2267544"/>
            <a:ext cx="3688851" cy="2840242"/>
          </a:xfrm>
          <a:prstGeom prst="rect">
            <a:avLst/>
          </a:prstGeom>
        </p:spPr>
      </p:pic>
      <p:sp>
        <p:nvSpPr>
          <p:cNvPr id="12" name="Rectangle 11">
            <a:extLst>
              <a:ext uri="{FF2B5EF4-FFF2-40B4-BE49-F238E27FC236}">
                <a16:creationId xmlns:a16="http://schemas.microsoft.com/office/drawing/2014/main" id="{A2A5E663-94A5-96BF-BC6D-B682B4AFE052}"/>
              </a:ext>
            </a:extLst>
          </p:cNvPr>
          <p:cNvSpPr/>
          <p:nvPr/>
        </p:nvSpPr>
        <p:spPr>
          <a:xfrm>
            <a:off x="4981575" y="2007509"/>
            <a:ext cx="5373462" cy="584775"/>
          </a:xfrm>
          <a:prstGeom prst="rect">
            <a:avLst/>
          </a:prstGeom>
        </p:spPr>
        <p:txBody>
          <a:bodyPr wrap="square">
            <a:spAutoFit/>
          </a:bodyPr>
          <a:lstStyle/>
          <a:p>
            <a:r>
              <a:rPr lang="nl-BE" sz="3200" b="1" dirty="0">
                <a:solidFill>
                  <a:srgbClr val="3C8200"/>
                </a:solidFill>
                <a:latin typeface="+mj-lt"/>
                <a:cs typeface="Noto Sans Devanagari"/>
              </a:rPr>
              <a:t>Analyse van het probleem</a:t>
            </a:r>
          </a:p>
        </p:txBody>
      </p:sp>
      <p:pic>
        <p:nvPicPr>
          <p:cNvPr id="7" name="Image 6" descr="Une image contenant texte, Police, logo&#10;&#10;Description générée automatiquement">
            <a:extLst>
              <a:ext uri="{FF2B5EF4-FFF2-40B4-BE49-F238E27FC236}">
                <a16:creationId xmlns:a16="http://schemas.microsoft.com/office/drawing/2014/main" id="{1760CF15-5A50-6894-287B-150B7CEDD7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8" name="Rectangle 7">
            <a:extLst>
              <a:ext uri="{FF2B5EF4-FFF2-40B4-BE49-F238E27FC236}">
                <a16:creationId xmlns:a16="http://schemas.microsoft.com/office/drawing/2014/main" id="{77CCCBF4-7BED-86FF-A7A9-66C04A10A1E4}"/>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Tree>
    <p:extLst>
      <p:ext uri="{BB962C8B-B14F-4D97-AF65-F5344CB8AC3E}">
        <p14:creationId xmlns:p14="http://schemas.microsoft.com/office/powerpoint/2010/main" val="254982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88A085-3474-A42E-2D88-15CD59479579}"/>
              </a:ext>
            </a:extLst>
          </p:cNvPr>
          <p:cNvSpPr/>
          <p:nvPr/>
        </p:nvSpPr>
        <p:spPr>
          <a:xfrm>
            <a:off x="0" y="-1"/>
            <a:ext cx="12192000" cy="6858001"/>
          </a:xfrm>
          <a:prstGeom prst="rect">
            <a:avLst/>
          </a:prstGeom>
          <a:solidFill>
            <a:srgbClr val="3C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Graphique 2">
            <a:extLst>
              <a:ext uri="{FF2B5EF4-FFF2-40B4-BE49-F238E27FC236}">
                <a16:creationId xmlns:a16="http://schemas.microsoft.com/office/drawing/2014/main" id="{FD269A94-2459-643C-12C4-CE3328A5C7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0" y="0"/>
            <a:ext cx="12204963" cy="1768415"/>
          </a:xfrm>
          <a:prstGeom prst="rect">
            <a:avLst/>
          </a:prstGeom>
        </p:spPr>
      </p:pic>
      <p:sp>
        <p:nvSpPr>
          <p:cNvPr id="4" name="Rectangle 3">
            <a:extLst>
              <a:ext uri="{FF2B5EF4-FFF2-40B4-BE49-F238E27FC236}">
                <a16:creationId xmlns:a16="http://schemas.microsoft.com/office/drawing/2014/main" id="{30C81080-BC28-FFE5-49E6-C322A3646950}"/>
              </a:ext>
            </a:extLst>
          </p:cNvPr>
          <p:cNvSpPr/>
          <p:nvPr/>
        </p:nvSpPr>
        <p:spPr>
          <a:xfrm>
            <a:off x="936644" y="4211974"/>
            <a:ext cx="11268319" cy="1755417"/>
          </a:xfrm>
          <a:prstGeom prst="rect">
            <a:avLst/>
          </a:prstGeom>
        </p:spPr>
        <p:txBody>
          <a:bodyPr wrap="square">
            <a:spAutoFit/>
          </a:bodyPr>
          <a:lstStyle/>
          <a:p>
            <a:pPr>
              <a:lnSpc>
                <a:spcPct val="150000"/>
              </a:lnSpc>
            </a:pPr>
            <a:r>
              <a:rPr lang="fr-BE" sz="4400" b="1" spc="-50" dirty="0" err="1">
                <a:solidFill>
                  <a:schemeClr val="bg1"/>
                </a:solidFill>
                <a:latin typeface="+mj-lt"/>
                <a:ea typeface="+mj-ea"/>
                <a:cs typeface="+mj-cs"/>
              </a:rPr>
              <a:t>Stap</a:t>
            </a:r>
            <a:r>
              <a:rPr lang="fr-BE" sz="4400" b="1" spc="-50" dirty="0">
                <a:solidFill>
                  <a:schemeClr val="bg1"/>
                </a:solidFill>
                <a:latin typeface="+mj-lt"/>
                <a:ea typeface="+mj-ea"/>
                <a:cs typeface="+mj-cs"/>
              </a:rPr>
              <a:t> 1.</a:t>
            </a:r>
          </a:p>
          <a:p>
            <a:pPr>
              <a:lnSpc>
                <a:spcPct val="150000"/>
              </a:lnSpc>
            </a:pPr>
            <a:r>
              <a:rPr lang="nl-BE" sz="3200" spc="-50" dirty="0">
                <a:solidFill>
                  <a:schemeClr val="bg1"/>
                </a:solidFill>
                <a:ea typeface="+mj-ea"/>
                <a:cs typeface="+mj-cs"/>
              </a:rPr>
              <a:t>De mening van de leerlingen vooraf</a:t>
            </a:r>
          </a:p>
        </p:txBody>
      </p:sp>
      <p:sp>
        <p:nvSpPr>
          <p:cNvPr id="6" name="Rectangle 5">
            <a:extLst>
              <a:ext uri="{FF2B5EF4-FFF2-40B4-BE49-F238E27FC236}">
                <a16:creationId xmlns:a16="http://schemas.microsoft.com/office/drawing/2014/main" id="{B28A9760-ED23-61C8-43C1-302EEE6FC734}"/>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pic>
        <p:nvPicPr>
          <p:cNvPr id="8" name="Image 7" descr="Une image contenant texte, Police, capture d’écran, blanc&#10;&#10;Description générée automatiquement">
            <a:extLst>
              <a:ext uri="{FF2B5EF4-FFF2-40B4-BE49-F238E27FC236}">
                <a16:creationId xmlns:a16="http://schemas.microsoft.com/office/drawing/2014/main" id="{EBC1A567-840A-08A6-0880-DED6065C1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9" y="6287680"/>
            <a:ext cx="1878382" cy="443794"/>
          </a:xfrm>
          <a:prstGeom prst="rect">
            <a:avLst/>
          </a:prstGeom>
        </p:spPr>
      </p:pic>
    </p:spTree>
    <p:extLst>
      <p:ext uri="{BB962C8B-B14F-4D97-AF65-F5344CB8AC3E}">
        <p14:creationId xmlns:p14="http://schemas.microsoft.com/office/powerpoint/2010/main" val="4263409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8EFD607-D513-B236-E4C5-972E34193457}"/>
              </a:ext>
            </a:extLst>
          </p:cNvPr>
          <p:cNvSpPr txBox="1"/>
          <p:nvPr/>
        </p:nvSpPr>
        <p:spPr>
          <a:xfrm>
            <a:off x="357602" y="907564"/>
            <a:ext cx="6735177" cy="769441"/>
          </a:xfrm>
          <a:prstGeom prst="rect">
            <a:avLst/>
          </a:prstGeom>
          <a:noFill/>
        </p:spPr>
        <p:txBody>
          <a:bodyPr wrap="none" rtlCol="0">
            <a:spAutoFit/>
          </a:bodyPr>
          <a:lstStyle/>
          <a:p>
            <a:r>
              <a:rPr lang="fr-BE" sz="2400" b="1" cap="all" dirty="0">
                <a:solidFill>
                  <a:srgbClr val="3C8200"/>
                </a:solidFill>
                <a:latin typeface="+mj-lt"/>
              </a:rPr>
              <a:t>STAP 1: </a:t>
            </a:r>
            <a:r>
              <a:rPr lang="nl-BE" sz="2000" cap="all" dirty="0">
                <a:solidFill>
                  <a:srgbClr val="3C8200"/>
                </a:solidFill>
                <a:latin typeface="+mj-lt"/>
                <a:cs typeface="Noto Sans Devanagari"/>
              </a:rPr>
              <a:t>De mening van de leerlingen vooraf</a:t>
            </a:r>
          </a:p>
          <a:p>
            <a:endParaRPr lang="en-US" sz="2000" cap="all" dirty="0">
              <a:solidFill>
                <a:srgbClr val="3C8200"/>
              </a:solidFill>
              <a:latin typeface="+mj-lt"/>
              <a:cs typeface="Noto Sans Devanagari"/>
            </a:endParaRPr>
          </a:p>
        </p:txBody>
      </p:sp>
      <p:sp>
        <p:nvSpPr>
          <p:cNvPr id="3" name="Rectangle 2">
            <a:extLst>
              <a:ext uri="{FF2B5EF4-FFF2-40B4-BE49-F238E27FC236}">
                <a16:creationId xmlns:a16="http://schemas.microsoft.com/office/drawing/2014/main" id="{57F80C02-2C2F-F1AE-0E97-37B64E8B78D7}"/>
              </a:ext>
            </a:extLst>
          </p:cNvPr>
          <p:cNvSpPr/>
          <p:nvPr/>
        </p:nvSpPr>
        <p:spPr>
          <a:xfrm>
            <a:off x="6278423" y="3129046"/>
            <a:ext cx="5400000" cy="892552"/>
          </a:xfrm>
          <a:prstGeom prst="rect">
            <a:avLst/>
          </a:prstGeom>
        </p:spPr>
        <p:txBody>
          <a:bodyPr wrap="square">
            <a:spAutoFit/>
          </a:bodyPr>
          <a:lstStyle/>
          <a:p>
            <a:pPr algn="just"/>
            <a:r>
              <a:rPr lang="nl-BE" sz="1300" dirty="0">
                <a:solidFill>
                  <a:srgbClr val="7D7D7C"/>
                </a:solidFill>
                <a:cs typeface="Noto Sans Devanagari"/>
              </a:rPr>
              <a:t>Uit deze discussie zal snel blijken dat iedereen voor een deel of zelfs helemaal vooringenomen is over de vraag. Dit brengt de groep bij de tweede fase waarin informatie wordt verzameld om zich een beter onderbouwde mening over dit vraagstuk te vormen.</a:t>
            </a:r>
          </a:p>
        </p:txBody>
      </p:sp>
      <p:sp>
        <p:nvSpPr>
          <p:cNvPr id="4" name="Rectangle 3">
            <a:extLst>
              <a:ext uri="{FF2B5EF4-FFF2-40B4-BE49-F238E27FC236}">
                <a16:creationId xmlns:a16="http://schemas.microsoft.com/office/drawing/2014/main" id="{31A98F1D-B5E0-3424-1B39-E41183D87243}"/>
              </a:ext>
            </a:extLst>
          </p:cNvPr>
          <p:cNvSpPr/>
          <p:nvPr/>
        </p:nvSpPr>
        <p:spPr>
          <a:xfrm>
            <a:off x="357602" y="3129045"/>
            <a:ext cx="5400000" cy="1092607"/>
          </a:xfrm>
          <a:prstGeom prst="rect">
            <a:avLst/>
          </a:prstGeom>
        </p:spPr>
        <p:txBody>
          <a:bodyPr wrap="square">
            <a:spAutoFit/>
          </a:bodyPr>
          <a:lstStyle/>
          <a:p>
            <a:r>
              <a:rPr lang="nl-BE" sz="1300" dirty="0">
                <a:solidFill>
                  <a:srgbClr val="7D7D7C"/>
                </a:solidFill>
                <a:cs typeface="Noto Sans Devanagari"/>
              </a:rPr>
              <a:t>De leerkracht vraagt de leerlingen wat ze van het thema vinden. Het is de bedoeling om gewoon ideeën te verzamelen, maar zonder voorlopig deskundige inbreng te verstrekken. De leerkracht wijst op overeenkomsten en verschillen, veronderstellingen en gegevens die moeten worden nagetrokken.</a:t>
            </a:r>
          </a:p>
        </p:txBody>
      </p:sp>
      <p:sp>
        <p:nvSpPr>
          <p:cNvPr id="5" name="Rectangle 4">
            <a:extLst>
              <a:ext uri="{FF2B5EF4-FFF2-40B4-BE49-F238E27FC236}">
                <a16:creationId xmlns:a16="http://schemas.microsoft.com/office/drawing/2014/main" id="{33270417-0EA7-7D59-F2A5-FAA3C7408E4D}"/>
              </a:ext>
            </a:extLst>
          </p:cNvPr>
          <p:cNvSpPr/>
          <p:nvPr/>
        </p:nvSpPr>
        <p:spPr>
          <a:xfrm>
            <a:off x="357603" y="1607459"/>
            <a:ext cx="11320820" cy="584775"/>
          </a:xfrm>
          <a:prstGeom prst="rect">
            <a:avLst/>
          </a:prstGeom>
        </p:spPr>
        <p:txBody>
          <a:bodyPr wrap="square">
            <a:spAutoFit/>
          </a:bodyPr>
          <a:lstStyle/>
          <a:p>
            <a:r>
              <a:rPr lang="nl-BE" sz="1600" b="1" dirty="0">
                <a:solidFill>
                  <a:srgbClr val="2F3E8B"/>
                </a:solidFill>
                <a:latin typeface="+mj-lt"/>
              </a:rPr>
              <a:t>Is het gevaarlijk om met de fiets, de step of de auto te rijden onder invloed van alcohol, cannabis of andere psychotrope stoffen?</a:t>
            </a:r>
            <a:endParaRPr lang="en-US" sz="1600" b="1" dirty="0">
              <a:solidFill>
                <a:srgbClr val="2F3E8B"/>
              </a:solidFill>
              <a:latin typeface="+mj-lt"/>
            </a:endParaRPr>
          </a:p>
        </p:txBody>
      </p:sp>
      <p:sp>
        <p:nvSpPr>
          <p:cNvPr id="6" name="Rectangle 5">
            <a:extLst>
              <a:ext uri="{FF2B5EF4-FFF2-40B4-BE49-F238E27FC236}">
                <a16:creationId xmlns:a16="http://schemas.microsoft.com/office/drawing/2014/main" id="{A6FA0E1A-7890-935A-1941-BE97D1B2C9EE}"/>
              </a:ext>
            </a:extLst>
          </p:cNvPr>
          <p:cNvSpPr/>
          <p:nvPr/>
        </p:nvSpPr>
        <p:spPr>
          <a:xfrm>
            <a:off x="357602" y="2550434"/>
            <a:ext cx="11579295" cy="400110"/>
          </a:xfrm>
          <a:prstGeom prst="rect">
            <a:avLst/>
          </a:prstGeom>
        </p:spPr>
        <p:txBody>
          <a:bodyPr wrap="square">
            <a:spAutoFit/>
          </a:bodyPr>
          <a:lstStyle/>
          <a:p>
            <a:pPr>
              <a:spcAft>
                <a:spcPts val="0"/>
              </a:spcAft>
            </a:pPr>
            <a:r>
              <a:rPr lang="fr-BE" sz="2000" dirty="0" err="1">
                <a:solidFill>
                  <a:srgbClr val="2F3E8B"/>
                </a:solidFill>
                <a:cs typeface="Noto Sans Devanagari"/>
              </a:rPr>
              <a:t>Verloop</a:t>
            </a:r>
            <a:endParaRPr lang="en-US" dirty="0">
              <a:solidFill>
                <a:schemeClr val="accent2"/>
              </a:solidFill>
              <a:ea typeface="Noto Sans CJK SC Regular"/>
              <a:cs typeface="Noto Sans Devanagari"/>
            </a:endParaRPr>
          </a:p>
        </p:txBody>
      </p:sp>
      <p:sp>
        <p:nvSpPr>
          <p:cNvPr id="7" name="Espace réservé du numéro de diapositive 1">
            <a:extLst>
              <a:ext uri="{FF2B5EF4-FFF2-40B4-BE49-F238E27FC236}">
                <a16:creationId xmlns:a16="http://schemas.microsoft.com/office/drawing/2014/main" id="{B1CF5CE1-CE62-43B1-C442-C7D7300AFE52}"/>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7</a:t>
            </a:fld>
            <a:endParaRPr lang="en-US" dirty="0">
              <a:solidFill>
                <a:srgbClr val="2F3E8B"/>
              </a:solidFill>
            </a:endParaRPr>
          </a:p>
        </p:txBody>
      </p:sp>
      <p:pic>
        <p:nvPicPr>
          <p:cNvPr id="9" name="Image 8" descr="Une image contenant texte, Police, logo&#10;&#10;Description générée automatiquement">
            <a:extLst>
              <a:ext uri="{FF2B5EF4-FFF2-40B4-BE49-F238E27FC236}">
                <a16:creationId xmlns:a16="http://schemas.microsoft.com/office/drawing/2014/main" id="{1BA35BBC-FA5D-295D-6682-3736ECCBB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11" name="Rectangle 10">
            <a:extLst>
              <a:ext uri="{FF2B5EF4-FFF2-40B4-BE49-F238E27FC236}">
                <a16:creationId xmlns:a16="http://schemas.microsoft.com/office/drawing/2014/main" id="{2EB1AC0C-511F-7442-E8B2-D8984D95FFA0}"/>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Tree>
    <p:extLst>
      <p:ext uri="{BB962C8B-B14F-4D97-AF65-F5344CB8AC3E}">
        <p14:creationId xmlns:p14="http://schemas.microsoft.com/office/powerpoint/2010/main" val="635353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49AFCA-F161-0088-394F-8C4FAD90391B}"/>
              </a:ext>
            </a:extLst>
          </p:cNvPr>
          <p:cNvSpPr/>
          <p:nvPr/>
        </p:nvSpPr>
        <p:spPr>
          <a:xfrm>
            <a:off x="0" y="-1"/>
            <a:ext cx="12192000" cy="6858001"/>
          </a:xfrm>
          <a:prstGeom prst="rect">
            <a:avLst/>
          </a:prstGeom>
          <a:solidFill>
            <a:srgbClr val="3C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Graphique 2">
            <a:extLst>
              <a:ext uri="{FF2B5EF4-FFF2-40B4-BE49-F238E27FC236}">
                <a16:creationId xmlns:a16="http://schemas.microsoft.com/office/drawing/2014/main" id="{39A2BBC3-024E-80F8-2DB3-55B28E2246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0" y="0"/>
            <a:ext cx="12204963" cy="1768415"/>
          </a:xfrm>
          <a:prstGeom prst="rect">
            <a:avLst/>
          </a:prstGeom>
        </p:spPr>
      </p:pic>
      <p:sp>
        <p:nvSpPr>
          <p:cNvPr id="4" name="Rectangle 3">
            <a:extLst>
              <a:ext uri="{FF2B5EF4-FFF2-40B4-BE49-F238E27FC236}">
                <a16:creationId xmlns:a16="http://schemas.microsoft.com/office/drawing/2014/main" id="{36298492-B062-6659-B795-78BE982AA21A}"/>
              </a:ext>
            </a:extLst>
          </p:cNvPr>
          <p:cNvSpPr/>
          <p:nvPr/>
        </p:nvSpPr>
        <p:spPr>
          <a:xfrm>
            <a:off x="936644" y="4211974"/>
            <a:ext cx="11268319" cy="1755417"/>
          </a:xfrm>
          <a:prstGeom prst="rect">
            <a:avLst/>
          </a:prstGeom>
        </p:spPr>
        <p:txBody>
          <a:bodyPr wrap="square">
            <a:spAutoFit/>
          </a:bodyPr>
          <a:lstStyle/>
          <a:p>
            <a:pPr>
              <a:lnSpc>
                <a:spcPct val="150000"/>
              </a:lnSpc>
            </a:pPr>
            <a:r>
              <a:rPr lang="fr-BE" sz="4400" b="1" spc="-50" dirty="0" err="1">
                <a:solidFill>
                  <a:schemeClr val="bg1"/>
                </a:solidFill>
                <a:latin typeface="+mj-lt"/>
                <a:ea typeface="+mj-ea"/>
                <a:cs typeface="+mj-cs"/>
              </a:rPr>
              <a:t>Stap</a:t>
            </a:r>
            <a:r>
              <a:rPr lang="fr-BE" sz="4400" b="1" spc="-50" dirty="0">
                <a:solidFill>
                  <a:schemeClr val="bg1"/>
                </a:solidFill>
                <a:latin typeface="+mj-lt"/>
                <a:ea typeface="+mj-ea"/>
                <a:cs typeface="+mj-cs"/>
              </a:rPr>
              <a:t> 2.</a:t>
            </a:r>
          </a:p>
          <a:p>
            <a:pPr>
              <a:lnSpc>
                <a:spcPct val="150000"/>
              </a:lnSpc>
            </a:pPr>
            <a:r>
              <a:rPr lang="nl-BE" sz="3200" spc="-50" dirty="0">
                <a:solidFill>
                  <a:schemeClr val="bg1"/>
                </a:solidFill>
                <a:ea typeface="+mj-ea"/>
                <a:cs typeface="+mj-cs"/>
              </a:rPr>
              <a:t>Bestaat het probleem?</a:t>
            </a:r>
            <a:endParaRPr lang="en-US" sz="3200" dirty="0">
              <a:solidFill>
                <a:schemeClr val="bg1"/>
              </a:solidFill>
            </a:endParaRPr>
          </a:p>
        </p:txBody>
      </p:sp>
      <p:sp>
        <p:nvSpPr>
          <p:cNvPr id="6" name="Rectangle 5">
            <a:extLst>
              <a:ext uri="{FF2B5EF4-FFF2-40B4-BE49-F238E27FC236}">
                <a16:creationId xmlns:a16="http://schemas.microsoft.com/office/drawing/2014/main" id="{6D11EBEA-BC89-0909-0B70-0CC8C8381E42}"/>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pic>
        <p:nvPicPr>
          <p:cNvPr id="8" name="Image 7" descr="Une image contenant texte, Police, capture d’écran, blanc&#10;&#10;Description générée automatiquement">
            <a:extLst>
              <a:ext uri="{FF2B5EF4-FFF2-40B4-BE49-F238E27FC236}">
                <a16:creationId xmlns:a16="http://schemas.microsoft.com/office/drawing/2014/main" id="{076BC434-7765-615F-016C-2A405290F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9" y="6287680"/>
            <a:ext cx="1878382" cy="443794"/>
          </a:xfrm>
          <a:prstGeom prst="rect">
            <a:avLst/>
          </a:prstGeom>
        </p:spPr>
      </p:pic>
    </p:spTree>
    <p:extLst>
      <p:ext uri="{BB962C8B-B14F-4D97-AF65-F5344CB8AC3E}">
        <p14:creationId xmlns:p14="http://schemas.microsoft.com/office/powerpoint/2010/main" val="237519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889AD7B7-4177-5826-FC4D-6884406720A1}"/>
              </a:ext>
            </a:extLst>
          </p:cNvPr>
          <p:cNvSpPr/>
          <p:nvPr/>
        </p:nvSpPr>
        <p:spPr>
          <a:xfrm>
            <a:off x="6276975" y="2526224"/>
            <a:ext cx="5403910" cy="1569906"/>
          </a:xfrm>
          <a:custGeom>
            <a:avLst/>
            <a:gdLst>
              <a:gd name="connsiteX0" fmla="*/ 0 w 5401448"/>
              <a:gd name="connsiteY0" fmla="*/ 371133 h 2226751"/>
              <a:gd name="connsiteX1" fmla="*/ 371133 w 5401448"/>
              <a:gd name="connsiteY1" fmla="*/ 0 h 2226751"/>
              <a:gd name="connsiteX2" fmla="*/ 5030315 w 5401448"/>
              <a:gd name="connsiteY2" fmla="*/ 0 h 2226751"/>
              <a:gd name="connsiteX3" fmla="*/ 5401448 w 5401448"/>
              <a:gd name="connsiteY3" fmla="*/ 371133 h 2226751"/>
              <a:gd name="connsiteX4" fmla="*/ 5401448 w 5401448"/>
              <a:gd name="connsiteY4" fmla="*/ 1855618 h 2226751"/>
              <a:gd name="connsiteX5" fmla="*/ 5030315 w 5401448"/>
              <a:gd name="connsiteY5" fmla="*/ 2226751 h 2226751"/>
              <a:gd name="connsiteX6" fmla="*/ 371133 w 5401448"/>
              <a:gd name="connsiteY6" fmla="*/ 2226751 h 2226751"/>
              <a:gd name="connsiteX7" fmla="*/ 0 w 5401448"/>
              <a:gd name="connsiteY7" fmla="*/ 1855618 h 2226751"/>
              <a:gd name="connsiteX8" fmla="*/ 0 w 5401448"/>
              <a:gd name="connsiteY8" fmla="*/ 371133 h 2226751"/>
              <a:gd name="connsiteX0" fmla="*/ 0 w 5485806"/>
              <a:gd name="connsiteY0" fmla="*/ 371133 h 2226751"/>
              <a:gd name="connsiteX1" fmla="*/ 371133 w 5485806"/>
              <a:gd name="connsiteY1" fmla="*/ 0 h 2226751"/>
              <a:gd name="connsiteX2" fmla="*/ 5030315 w 5485806"/>
              <a:gd name="connsiteY2" fmla="*/ 0 h 2226751"/>
              <a:gd name="connsiteX3" fmla="*/ 5401448 w 5485806"/>
              <a:gd name="connsiteY3" fmla="*/ 371133 h 2226751"/>
              <a:gd name="connsiteX4" fmla="*/ 5401448 w 5485806"/>
              <a:gd name="connsiteY4" fmla="*/ 1855618 h 2226751"/>
              <a:gd name="connsiteX5" fmla="*/ 5392265 w 5485806"/>
              <a:gd name="connsiteY5" fmla="*/ 1864801 h 2226751"/>
              <a:gd name="connsiteX6" fmla="*/ 371133 w 5485806"/>
              <a:gd name="connsiteY6" fmla="*/ 2226751 h 2226751"/>
              <a:gd name="connsiteX7" fmla="*/ 0 w 5485806"/>
              <a:gd name="connsiteY7" fmla="*/ 1855618 h 2226751"/>
              <a:gd name="connsiteX8" fmla="*/ 0 w 5485806"/>
              <a:gd name="connsiteY8" fmla="*/ 371133 h 2226751"/>
              <a:gd name="connsiteX0" fmla="*/ 0 w 5401448"/>
              <a:gd name="connsiteY0" fmla="*/ 371133 h 2226751"/>
              <a:gd name="connsiteX1" fmla="*/ 371133 w 5401448"/>
              <a:gd name="connsiteY1" fmla="*/ 0 h 2226751"/>
              <a:gd name="connsiteX2" fmla="*/ 5030315 w 5401448"/>
              <a:gd name="connsiteY2" fmla="*/ 0 h 2226751"/>
              <a:gd name="connsiteX3" fmla="*/ 5401448 w 5401448"/>
              <a:gd name="connsiteY3" fmla="*/ 371133 h 2226751"/>
              <a:gd name="connsiteX4" fmla="*/ 5401448 w 5401448"/>
              <a:gd name="connsiteY4" fmla="*/ 1855618 h 2226751"/>
              <a:gd name="connsiteX5" fmla="*/ 5392265 w 5401448"/>
              <a:gd name="connsiteY5" fmla="*/ 1864801 h 2226751"/>
              <a:gd name="connsiteX6" fmla="*/ 371133 w 5401448"/>
              <a:gd name="connsiteY6" fmla="*/ 2226751 h 2226751"/>
              <a:gd name="connsiteX7" fmla="*/ 0 w 5401448"/>
              <a:gd name="connsiteY7" fmla="*/ 1855618 h 2226751"/>
              <a:gd name="connsiteX8" fmla="*/ 0 w 5401448"/>
              <a:gd name="connsiteY8" fmla="*/ 371133 h 2226751"/>
              <a:gd name="connsiteX0" fmla="*/ 0 w 5401448"/>
              <a:gd name="connsiteY0" fmla="*/ 371133 h 2226751"/>
              <a:gd name="connsiteX1" fmla="*/ 371133 w 5401448"/>
              <a:gd name="connsiteY1" fmla="*/ 0 h 2226751"/>
              <a:gd name="connsiteX2" fmla="*/ 5030315 w 5401448"/>
              <a:gd name="connsiteY2" fmla="*/ 0 h 2226751"/>
              <a:gd name="connsiteX3" fmla="*/ 5401448 w 5401448"/>
              <a:gd name="connsiteY3" fmla="*/ 371133 h 2226751"/>
              <a:gd name="connsiteX4" fmla="*/ 5401448 w 5401448"/>
              <a:gd name="connsiteY4" fmla="*/ 1855618 h 2226751"/>
              <a:gd name="connsiteX5" fmla="*/ 5392265 w 5401448"/>
              <a:gd name="connsiteY5" fmla="*/ 1864801 h 2226751"/>
              <a:gd name="connsiteX6" fmla="*/ 371133 w 5401448"/>
              <a:gd name="connsiteY6" fmla="*/ 2226751 h 2226751"/>
              <a:gd name="connsiteX7" fmla="*/ 0 w 5401448"/>
              <a:gd name="connsiteY7" fmla="*/ 1855618 h 2226751"/>
              <a:gd name="connsiteX8" fmla="*/ 0 w 5401448"/>
              <a:gd name="connsiteY8" fmla="*/ 371133 h 2226751"/>
              <a:gd name="connsiteX0" fmla="*/ 70808 w 5472256"/>
              <a:gd name="connsiteY0" fmla="*/ 371133 h 1953744"/>
              <a:gd name="connsiteX1" fmla="*/ 441941 w 5472256"/>
              <a:gd name="connsiteY1" fmla="*/ 0 h 1953744"/>
              <a:gd name="connsiteX2" fmla="*/ 5101123 w 5472256"/>
              <a:gd name="connsiteY2" fmla="*/ 0 h 1953744"/>
              <a:gd name="connsiteX3" fmla="*/ 5472256 w 5472256"/>
              <a:gd name="connsiteY3" fmla="*/ 371133 h 1953744"/>
              <a:gd name="connsiteX4" fmla="*/ 5472256 w 5472256"/>
              <a:gd name="connsiteY4" fmla="*/ 1855618 h 1953744"/>
              <a:gd name="connsiteX5" fmla="*/ 5463073 w 5472256"/>
              <a:gd name="connsiteY5" fmla="*/ 1864801 h 1953744"/>
              <a:gd name="connsiteX6" fmla="*/ 99041 w 5472256"/>
              <a:gd name="connsiteY6" fmla="*/ 1855276 h 1953744"/>
              <a:gd name="connsiteX7" fmla="*/ 70808 w 5472256"/>
              <a:gd name="connsiteY7" fmla="*/ 1855618 h 1953744"/>
              <a:gd name="connsiteX8" fmla="*/ 70808 w 5472256"/>
              <a:gd name="connsiteY8" fmla="*/ 371133 h 1953744"/>
              <a:gd name="connsiteX0" fmla="*/ 2462 w 5403910"/>
              <a:gd name="connsiteY0" fmla="*/ 371133 h 1953744"/>
              <a:gd name="connsiteX1" fmla="*/ 373595 w 5403910"/>
              <a:gd name="connsiteY1" fmla="*/ 0 h 1953744"/>
              <a:gd name="connsiteX2" fmla="*/ 5032777 w 5403910"/>
              <a:gd name="connsiteY2" fmla="*/ 0 h 1953744"/>
              <a:gd name="connsiteX3" fmla="*/ 5403910 w 5403910"/>
              <a:gd name="connsiteY3" fmla="*/ 371133 h 1953744"/>
              <a:gd name="connsiteX4" fmla="*/ 5403910 w 5403910"/>
              <a:gd name="connsiteY4" fmla="*/ 1855618 h 1953744"/>
              <a:gd name="connsiteX5" fmla="*/ 5394727 w 5403910"/>
              <a:gd name="connsiteY5" fmla="*/ 1864801 h 1953744"/>
              <a:gd name="connsiteX6" fmla="*/ 30695 w 5403910"/>
              <a:gd name="connsiteY6" fmla="*/ 1855276 h 1953744"/>
              <a:gd name="connsiteX7" fmla="*/ 2462 w 5403910"/>
              <a:gd name="connsiteY7" fmla="*/ 1855618 h 1953744"/>
              <a:gd name="connsiteX8" fmla="*/ 2462 w 5403910"/>
              <a:gd name="connsiteY8" fmla="*/ 371133 h 1953744"/>
              <a:gd name="connsiteX0" fmla="*/ 2462 w 5403910"/>
              <a:gd name="connsiteY0" fmla="*/ 371133 h 1953744"/>
              <a:gd name="connsiteX1" fmla="*/ 373595 w 5403910"/>
              <a:gd name="connsiteY1" fmla="*/ 0 h 1953744"/>
              <a:gd name="connsiteX2" fmla="*/ 5032777 w 5403910"/>
              <a:gd name="connsiteY2" fmla="*/ 0 h 1953744"/>
              <a:gd name="connsiteX3" fmla="*/ 5403910 w 5403910"/>
              <a:gd name="connsiteY3" fmla="*/ 371133 h 1953744"/>
              <a:gd name="connsiteX4" fmla="*/ 5403910 w 5403910"/>
              <a:gd name="connsiteY4" fmla="*/ 1855618 h 1953744"/>
              <a:gd name="connsiteX5" fmla="*/ 5394727 w 5403910"/>
              <a:gd name="connsiteY5" fmla="*/ 1864801 h 1953744"/>
              <a:gd name="connsiteX6" fmla="*/ 30695 w 5403910"/>
              <a:gd name="connsiteY6" fmla="*/ 1855276 h 1953744"/>
              <a:gd name="connsiteX7" fmla="*/ 2462 w 5403910"/>
              <a:gd name="connsiteY7" fmla="*/ 1855618 h 1953744"/>
              <a:gd name="connsiteX8" fmla="*/ 2462 w 5403910"/>
              <a:gd name="connsiteY8" fmla="*/ 371133 h 195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3910" h="1953744">
                <a:moveTo>
                  <a:pt x="2462" y="371133"/>
                </a:moveTo>
                <a:cubicBezTo>
                  <a:pt x="2462" y="166162"/>
                  <a:pt x="168624" y="0"/>
                  <a:pt x="373595" y="0"/>
                </a:cubicBezTo>
                <a:lnTo>
                  <a:pt x="5032777" y="0"/>
                </a:lnTo>
                <a:cubicBezTo>
                  <a:pt x="5237748" y="0"/>
                  <a:pt x="5403910" y="166162"/>
                  <a:pt x="5403910" y="371133"/>
                </a:cubicBezTo>
                <a:lnTo>
                  <a:pt x="5403910" y="1855618"/>
                </a:lnTo>
                <a:cubicBezTo>
                  <a:pt x="5403910" y="2060589"/>
                  <a:pt x="5399673" y="1883851"/>
                  <a:pt x="5394727" y="1864801"/>
                </a:cubicBezTo>
                <a:lnTo>
                  <a:pt x="30695" y="1855276"/>
                </a:lnTo>
                <a:cubicBezTo>
                  <a:pt x="-12351" y="1845751"/>
                  <a:pt x="2462" y="2060589"/>
                  <a:pt x="2462" y="1855618"/>
                </a:cubicBezTo>
                <a:lnTo>
                  <a:pt x="2462" y="371133"/>
                </a:lnTo>
                <a:close/>
              </a:path>
            </a:pathLst>
          </a:custGeom>
          <a:solidFill>
            <a:srgbClr val="B4CC0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 coins arrondis 2">
            <a:extLst>
              <a:ext uri="{FF2B5EF4-FFF2-40B4-BE49-F238E27FC236}">
                <a16:creationId xmlns:a16="http://schemas.microsoft.com/office/drawing/2014/main" id="{D47396FF-1DE7-BDBA-5CF3-BF091CA64117}"/>
              </a:ext>
            </a:extLst>
          </p:cNvPr>
          <p:cNvSpPr/>
          <p:nvPr/>
        </p:nvSpPr>
        <p:spPr>
          <a:xfrm>
            <a:off x="6276975" y="2526224"/>
            <a:ext cx="5401448" cy="2507634"/>
          </a:xfrm>
          <a:prstGeom prst="roundRect">
            <a:avLst/>
          </a:prstGeom>
          <a:noFill/>
          <a:ln w="28575">
            <a:solidFill>
              <a:srgbClr val="B4CC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3">
            <a:extLst>
              <a:ext uri="{FF2B5EF4-FFF2-40B4-BE49-F238E27FC236}">
                <a16:creationId xmlns:a16="http://schemas.microsoft.com/office/drawing/2014/main" id="{9E1DC5B0-98AD-25F7-D3B1-62D76EBA7E40}"/>
              </a:ext>
            </a:extLst>
          </p:cNvPr>
          <p:cNvSpPr/>
          <p:nvPr/>
        </p:nvSpPr>
        <p:spPr>
          <a:xfrm>
            <a:off x="357602" y="2602423"/>
            <a:ext cx="5452354" cy="2431435"/>
          </a:xfrm>
          <a:prstGeom prst="rect">
            <a:avLst/>
          </a:prstGeom>
        </p:spPr>
        <p:txBody>
          <a:bodyPr wrap="square">
            <a:spAutoFit/>
          </a:bodyPr>
          <a:lstStyle/>
          <a:p>
            <a:pPr algn="just"/>
            <a:r>
              <a:rPr lang="nl-BE" sz="2000" dirty="0">
                <a:solidFill>
                  <a:srgbClr val="2F3E8B"/>
                </a:solidFill>
                <a:cs typeface="Noto Sans Devanagari"/>
              </a:rPr>
              <a:t>Het doel van deze fase is </a:t>
            </a:r>
            <a:r>
              <a:rPr lang="nl-BE" sz="2000" b="1" dirty="0">
                <a:solidFill>
                  <a:srgbClr val="2F3E8B"/>
                </a:solidFill>
                <a:latin typeface="+mj-lt"/>
                <a:cs typeface="Noto Sans Devanagari"/>
              </a:rPr>
              <a:t>het probleem te objectiveren</a:t>
            </a:r>
            <a:r>
              <a:rPr lang="nl-BE" sz="2000" dirty="0">
                <a:solidFill>
                  <a:srgbClr val="2F3E8B"/>
                </a:solidFill>
                <a:cs typeface="Noto Sans Devanagari"/>
              </a:rPr>
              <a:t> en een kritische houding aan te nemen ten opzichte van de informatiebronnen die hierover nadere informatie bieden.</a:t>
            </a:r>
          </a:p>
          <a:p>
            <a:pPr algn="just"/>
            <a:endParaRPr lang="nl-BE" sz="2000" dirty="0">
              <a:solidFill>
                <a:srgbClr val="2F3E8B"/>
              </a:solidFill>
              <a:cs typeface="Noto Sans Devanagari"/>
            </a:endParaRPr>
          </a:p>
          <a:p>
            <a:r>
              <a:rPr lang="nl-BE" sz="1300" dirty="0">
                <a:solidFill>
                  <a:srgbClr val="2F3E8B"/>
                </a:solidFill>
                <a:cs typeface="Noto Sans Devanagari"/>
              </a:rPr>
              <a:t>Daarbij wordt gezocht naar feiten (gegevens, metingen, waarnemingen, verwijzingen in documenten van betrouwbare bronnen enz.) </a:t>
            </a:r>
          </a:p>
          <a:p>
            <a:r>
              <a:rPr lang="nl-BE" sz="1300" dirty="0">
                <a:solidFill>
                  <a:srgbClr val="2F3E8B"/>
                </a:solidFill>
                <a:cs typeface="Noto Sans Devanagari"/>
              </a:rPr>
              <a:t>Weet ik het gewoon "omdat iemand het me vertelde" of "omdat ik het op internet gezien heb"? Wie zegt het? Is dit een betrouwbare bron?</a:t>
            </a:r>
          </a:p>
        </p:txBody>
      </p:sp>
      <p:sp>
        <p:nvSpPr>
          <p:cNvPr id="5" name="ZoneTexte 4">
            <a:extLst>
              <a:ext uri="{FF2B5EF4-FFF2-40B4-BE49-F238E27FC236}">
                <a16:creationId xmlns:a16="http://schemas.microsoft.com/office/drawing/2014/main" id="{A2C19E6D-A7D5-8DD1-CCB5-CB883B048FAC}"/>
              </a:ext>
            </a:extLst>
          </p:cNvPr>
          <p:cNvSpPr txBox="1"/>
          <p:nvPr/>
        </p:nvSpPr>
        <p:spPr>
          <a:xfrm>
            <a:off x="357602" y="907564"/>
            <a:ext cx="8775031" cy="461665"/>
          </a:xfrm>
          <a:prstGeom prst="rect">
            <a:avLst/>
          </a:prstGeom>
          <a:noFill/>
        </p:spPr>
        <p:txBody>
          <a:bodyPr wrap="none" rtlCol="0">
            <a:spAutoFit/>
          </a:bodyPr>
          <a:lstStyle/>
          <a:p>
            <a:r>
              <a:rPr lang="fr-BE" sz="2400" b="1" cap="all" dirty="0">
                <a:solidFill>
                  <a:srgbClr val="3C8200"/>
                </a:solidFill>
                <a:latin typeface="+mj-lt"/>
              </a:rPr>
              <a:t>STAP 2: </a:t>
            </a:r>
            <a:r>
              <a:rPr lang="nl-BE" sz="2000" cap="all" dirty="0">
                <a:solidFill>
                  <a:srgbClr val="3C8200"/>
                </a:solidFill>
                <a:cs typeface="Noto Sans Devanagari"/>
              </a:rPr>
              <a:t>BESTAAT HET PROBLEEM? HOEVEEL? WAAR? WANNEER?</a:t>
            </a:r>
            <a:endParaRPr lang="en-US" sz="2000" cap="all" dirty="0">
              <a:solidFill>
                <a:srgbClr val="3C8200"/>
              </a:solidFill>
              <a:cs typeface="Noto Sans Devanagari"/>
            </a:endParaRPr>
          </a:p>
        </p:txBody>
      </p:sp>
      <p:sp>
        <p:nvSpPr>
          <p:cNvPr id="6" name="Rectangle 5">
            <a:extLst>
              <a:ext uri="{FF2B5EF4-FFF2-40B4-BE49-F238E27FC236}">
                <a16:creationId xmlns:a16="http://schemas.microsoft.com/office/drawing/2014/main" id="{C53D0853-D4D8-015E-3462-D3E0E43CB13B}"/>
              </a:ext>
            </a:extLst>
          </p:cNvPr>
          <p:cNvSpPr/>
          <p:nvPr/>
        </p:nvSpPr>
        <p:spPr>
          <a:xfrm>
            <a:off x="6515100" y="2850073"/>
            <a:ext cx="5249048" cy="1938992"/>
          </a:xfrm>
          <a:prstGeom prst="rect">
            <a:avLst/>
          </a:prstGeom>
        </p:spPr>
        <p:txBody>
          <a:bodyPr wrap="square">
            <a:spAutoFit/>
          </a:bodyPr>
          <a:lstStyle/>
          <a:p>
            <a:r>
              <a:rPr lang="nl-BE" sz="1300" b="1" dirty="0">
                <a:solidFill>
                  <a:schemeClr val="bg1"/>
                </a:solidFill>
                <a:latin typeface="+mj-lt"/>
                <a:cs typeface="Noto Sans Devanagari"/>
              </a:rPr>
              <a:t>Om welke gegevens gaat het? Zijn bestuurders die bij verkeersongevallen betrokken raken onder invloed van drugs? Komt dit vaak voor? Om welke drugs gaat het? Welke bevolkingsgroep? </a:t>
            </a:r>
          </a:p>
          <a:p>
            <a:endParaRPr lang="fr-FR" sz="1300" b="1" dirty="0">
              <a:solidFill>
                <a:schemeClr val="bg1"/>
              </a:solidFill>
              <a:latin typeface="+mj-lt"/>
              <a:cs typeface="Noto Sans Devanagari"/>
            </a:endParaRPr>
          </a:p>
          <a:p>
            <a:r>
              <a:rPr lang="fr-BE" sz="1300" b="1" dirty="0">
                <a:solidFill>
                  <a:schemeClr val="bg1"/>
                </a:solidFill>
                <a:latin typeface="+mj-lt"/>
                <a:cs typeface="Noto Sans Devanagari"/>
              </a:rPr>
              <a:t> </a:t>
            </a:r>
          </a:p>
          <a:p>
            <a:r>
              <a:rPr lang="nl-BE" sz="1300" cap="all" dirty="0">
                <a:solidFill>
                  <a:srgbClr val="B4CC04"/>
                </a:solidFill>
                <a:cs typeface="Noto Sans Devanagari"/>
              </a:rPr>
              <a:t>Opmerking: </a:t>
            </a:r>
            <a:r>
              <a:rPr lang="nl-BE" sz="1300" b="1" dirty="0">
                <a:solidFill>
                  <a:srgbClr val="B4CC04"/>
                </a:solidFill>
                <a:latin typeface="+mj-lt"/>
                <a:cs typeface="Noto Sans Devanagari"/>
              </a:rPr>
              <a:t>in deze fase is het nog niet de bedoeling om de correlatie te verklaren, maar om aan te geven of er al dan niet een correlatie is. </a:t>
            </a:r>
            <a:endParaRPr lang="fr-FR" sz="1300" b="1" dirty="0">
              <a:solidFill>
                <a:srgbClr val="B4CC04"/>
              </a:solidFill>
              <a:latin typeface="+mj-lt"/>
              <a:cs typeface="Noto Sans Devanagari"/>
            </a:endParaRPr>
          </a:p>
        </p:txBody>
      </p:sp>
      <p:sp>
        <p:nvSpPr>
          <p:cNvPr id="7" name="Espace réservé du numéro de diapositive 1">
            <a:extLst>
              <a:ext uri="{FF2B5EF4-FFF2-40B4-BE49-F238E27FC236}">
                <a16:creationId xmlns:a16="http://schemas.microsoft.com/office/drawing/2014/main" id="{E2F9FAE5-D3AD-D9B4-4F45-CEC45B589A78}"/>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9</a:t>
            </a:fld>
            <a:endParaRPr lang="en-US" dirty="0">
              <a:solidFill>
                <a:srgbClr val="2F3E8B"/>
              </a:solidFill>
            </a:endParaRPr>
          </a:p>
        </p:txBody>
      </p:sp>
      <p:sp>
        <p:nvSpPr>
          <p:cNvPr id="9" name="Rectangle 8">
            <a:extLst>
              <a:ext uri="{FF2B5EF4-FFF2-40B4-BE49-F238E27FC236}">
                <a16:creationId xmlns:a16="http://schemas.microsoft.com/office/drawing/2014/main" id="{74595F80-70EB-37B3-E131-96EE5DB0215F}"/>
              </a:ext>
            </a:extLst>
          </p:cNvPr>
          <p:cNvSpPr/>
          <p:nvPr/>
        </p:nvSpPr>
        <p:spPr>
          <a:xfrm>
            <a:off x="357603" y="1688539"/>
            <a:ext cx="11320820" cy="584775"/>
          </a:xfrm>
          <a:prstGeom prst="rect">
            <a:avLst/>
          </a:prstGeom>
        </p:spPr>
        <p:txBody>
          <a:bodyPr wrap="square">
            <a:spAutoFit/>
          </a:bodyPr>
          <a:lstStyle/>
          <a:p>
            <a:r>
              <a:rPr lang="nl-BE" sz="1600" b="1" dirty="0">
                <a:solidFill>
                  <a:srgbClr val="2F3E8B"/>
                </a:solidFill>
                <a:latin typeface="+mj-lt"/>
              </a:rPr>
              <a:t>Bestaat er een verband tussen het gebruik van alcohol, cannabis of andere psychotrope drugs enerzijds en verkeersongevallen anderzijds?</a:t>
            </a:r>
          </a:p>
        </p:txBody>
      </p:sp>
      <p:pic>
        <p:nvPicPr>
          <p:cNvPr id="8" name="Image 7" descr="Une image contenant texte, Police, logo&#10;&#10;Description générée automatiquement">
            <a:extLst>
              <a:ext uri="{FF2B5EF4-FFF2-40B4-BE49-F238E27FC236}">
                <a16:creationId xmlns:a16="http://schemas.microsoft.com/office/drawing/2014/main" id="{0A3D458D-F576-E273-7E93-E9C3CA628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888" y="6276097"/>
            <a:ext cx="1915392" cy="453160"/>
          </a:xfrm>
          <a:prstGeom prst="rect">
            <a:avLst/>
          </a:prstGeom>
        </p:spPr>
      </p:pic>
      <p:sp>
        <p:nvSpPr>
          <p:cNvPr id="10" name="Rectangle 9">
            <a:extLst>
              <a:ext uri="{FF2B5EF4-FFF2-40B4-BE49-F238E27FC236}">
                <a16:creationId xmlns:a16="http://schemas.microsoft.com/office/drawing/2014/main" id="{F676DD30-669A-A69A-446C-4B010F39017B}"/>
              </a:ext>
            </a:extLst>
          </p:cNvPr>
          <p:cNvSpPr/>
          <p:nvPr/>
        </p:nvSpPr>
        <p:spPr>
          <a:xfrm>
            <a:off x="311425" y="149301"/>
            <a:ext cx="11775855" cy="246221"/>
          </a:xfrm>
          <a:prstGeom prst="rect">
            <a:avLst/>
          </a:prstGeom>
        </p:spPr>
        <p:txBody>
          <a:bodyPr wrap="square">
            <a:spAutoFit/>
          </a:bodyPr>
          <a:lstStyle/>
          <a:p>
            <a:pPr algn="r"/>
            <a:r>
              <a:rPr lang="nl-BE" sz="1000" spc="-50" dirty="0">
                <a:solidFill>
                  <a:srgbClr val="3C8200"/>
                </a:solidFill>
              </a:rPr>
              <a:t>Een onderzoek over het gebruik van psychotrope drugs en verkeersveiligheid</a:t>
            </a:r>
          </a:p>
        </p:txBody>
      </p:sp>
    </p:spTree>
    <p:extLst>
      <p:ext uri="{BB962C8B-B14F-4D97-AF65-F5344CB8AC3E}">
        <p14:creationId xmlns:p14="http://schemas.microsoft.com/office/powerpoint/2010/main" val="26114909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2">
      <a:majorFont>
        <a:latin typeface="Arial Bold"/>
        <a:ea typeface=""/>
        <a:cs typeface=""/>
      </a:majorFont>
      <a:minorFont>
        <a:latin typeface="Arial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AA5BDE26191143AB1E7D86CF13C09E" ma:contentTypeVersion="17" ma:contentTypeDescription="Crée un document." ma:contentTypeScope="" ma:versionID="68b602f70325faeec82f62572da74299">
  <xsd:schema xmlns:xsd="http://www.w3.org/2001/XMLSchema" xmlns:xs="http://www.w3.org/2001/XMLSchema" xmlns:p="http://schemas.microsoft.com/office/2006/metadata/properties" xmlns:ns2="cd0aacee-46ad-47dd-b9e5-0002d664a806" xmlns:ns3="4116dcc5-3dd1-41a9-9c41-ec6682c4477b" targetNamespace="http://schemas.microsoft.com/office/2006/metadata/properties" ma:root="true" ma:fieldsID="f27099ab295933048be299cd7f38d293" ns2:_="" ns3:_="">
    <xsd:import namespace="cd0aacee-46ad-47dd-b9e5-0002d664a806"/>
    <xsd:import namespace="4116dcc5-3dd1-41a9-9c41-ec6682c447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0aacee-46ad-47dd-b9e5-0002d664a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dd710c1b-8059-4a3c-8834-d12249fa78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16dcc5-3dd1-41a9-9c41-ec6682c4477b"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3a407e26-2f1b-4045-bd40-4b1208004041}" ma:internalName="TaxCatchAll" ma:showField="CatchAllData" ma:web="4116dcc5-3dd1-41a9-9c41-ec6682c447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46174D-8507-4011-AF08-A0F45D71D4A4}">
  <ds:schemaRefs>
    <ds:schemaRef ds:uri="http://schemas.microsoft.com/sharepoint/v3/contenttype/forms"/>
  </ds:schemaRefs>
</ds:datastoreItem>
</file>

<file path=customXml/itemProps2.xml><?xml version="1.0" encoding="utf-8"?>
<ds:datastoreItem xmlns:ds="http://schemas.openxmlformats.org/officeDocument/2006/customXml" ds:itemID="{E8B92BD6-2FBA-4DDD-B23C-C550B5E8B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0aacee-46ad-47dd-b9e5-0002d664a806"/>
    <ds:schemaRef ds:uri="4116dcc5-3dd1-41a9-9c41-ec6682c447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1754</TotalTime>
  <Words>5785</Words>
  <Application>Microsoft Office PowerPoint</Application>
  <PresentationFormat>Grand écran</PresentationFormat>
  <Paragraphs>500</Paragraphs>
  <Slides>44</Slides>
  <Notes>0</Notes>
  <HiddenSlides>0</HiddenSlides>
  <MMClips>6</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44</vt:i4>
      </vt:variant>
    </vt:vector>
  </HeadingPairs>
  <TitlesOfParts>
    <vt:vector size="54" baseType="lpstr">
      <vt:lpstr>Arial</vt:lpstr>
      <vt:lpstr>Arial Bold</vt:lpstr>
      <vt:lpstr>Arial Regular</vt:lpstr>
      <vt:lpstr>Calibri</vt:lpstr>
      <vt:lpstr>Calibri Light</vt:lpstr>
      <vt:lpstr>Mercury Bold</vt:lpstr>
      <vt:lpstr>Mercury Regular</vt:lpstr>
      <vt:lpstr>Open Sans</vt:lpstr>
      <vt:lpstr>Thème Office</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 Sense</dc:creator>
  <cp:lastModifiedBy>BAQUET Annick</cp:lastModifiedBy>
  <cp:revision>249</cp:revision>
  <dcterms:created xsi:type="dcterms:W3CDTF">2023-09-21T08:39:03Z</dcterms:created>
  <dcterms:modified xsi:type="dcterms:W3CDTF">2023-11-22T09:06:08Z</dcterms:modified>
</cp:coreProperties>
</file>