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303" r:id="rId38"/>
    <p:sldId id="291" r:id="rId39"/>
    <p:sldId id="292" r:id="rId40"/>
    <p:sldId id="293" r:id="rId41"/>
    <p:sldId id="294" r:id="rId42"/>
    <p:sldId id="295" r:id="rId43"/>
    <p:sldId id="296" r:id="rId44"/>
    <p:sldId id="297" r:id="rId45"/>
    <p:sldId id="298" r:id="rId46"/>
    <p:sldId id="299" r:id="rId47"/>
    <p:sldId id="302" r:id="rId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2D7C11-A21A-9EE8-A1A5-44D66D354400}" name="JANSSENS Isabelle" initials="JI" userId="S::ijanssens@sprb.brussels::7e85f3a4-0395-49ce-b4b8-f39a53c3e807" providerId="AD"/>
  <p188:author id="{312BF85F-3969-B3C5-3E20-F94D55EE71B2}" name="LENAERTS Laure" initials="LL" userId="S::llenaerts@sprb.brussels::9a3e79ab-23d7-4b7d-9737-07e572f64e17" providerId="AD"/>
  <p188:author id="{ED424266-B911-49FB-8389-48F95BE1E67B}" name="SCORIER Malicia" initials="SM" userId="S::mscorier@sprb.brussels::06d92e23-9d32-43fb-8a5b-e767d78ea0d7" providerId="AD"/>
  <p188:author id="{1527D879-6593-554B-311C-9292A75E926E}" name="Michaël Desmet" initials="MD" userId="S::mdesmet@vo-citizen.be::71285164-23cc-433f-8075-9a99560b39dd" providerId="AD"/>
  <p188:author id="{20C1228E-8D49-4362-A73D-7F7B6CED7198}" name="GODART Françoise" initials="GF" userId="S::fgodart@sprb.brussels::3b697a40-d4aa-4c58-912c-3d7d12b6059f" providerId="AD"/>
  <p188:author id="{4DE66A9F-508E-CDDC-8690-55EF1ACDD896}" name="BAQUET Annick" initials="BA" userId="S::abaquet@sprb.brussels::dbd96629-bc32-4db2-98b2-fb0bc3f1f623" providerId="AD"/>
  <p188:author id="{B15356B8-6DE8-F2E6-F58E-740CB67E0653}" name="Delphine Bauchau" initials="DB" userId="S::dbauchau@sprb.brussels::2187bb55-5ae9-4575-aa74-cfa3e96fb4dd" providerId="AD"/>
  <p188:author id="{C5975CE0-0280-95F1-FA42-EA4024A69578}" name="Dan AZRIA PRO" initials="DA" userId="39e354df619d5d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200"/>
    <a:srgbClr val="EAB818"/>
    <a:srgbClr val="2F3E8B"/>
    <a:srgbClr val="B4CC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F20E1-120E-467F-AA25-5432159C0C2D}" v="1" dt="2023-11-29T10:49:48.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ël Desmet" userId="71285164-23cc-433f-8075-9a99560b39dd" providerId="ADAL" clId="{381F20E1-120E-467F-AA25-5432159C0C2D}"/>
    <pc:docChg chg="modSld">
      <pc:chgData name="Michaël Desmet" userId="71285164-23cc-433f-8075-9a99560b39dd" providerId="ADAL" clId="{381F20E1-120E-467F-AA25-5432159C0C2D}" dt="2023-11-07T16:07:53.275" v="3" actId="732"/>
      <pc:docMkLst>
        <pc:docMk/>
      </pc:docMkLst>
      <pc:sldChg chg="modSp mod">
        <pc:chgData name="Michaël Desmet" userId="71285164-23cc-433f-8075-9a99560b39dd" providerId="ADAL" clId="{381F20E1-120E-467F-AA25-5432159C0C2D}" dt="2023-11-07T16:07:38.805" v="1" actId="732"/>
        <pc:sldMkLst>
          <pc:docMk/>
          <pc:sldMk cId="4231038350" sldId="256"/>
        </pc:sldMkLst>
        <pc:picChg chg="mod modCrop">
          <ac:chgData name="Michaël Desmet" userId="71285164-23cc-433f-8075-9a99560b39dd" providerId="ADAL" clId="{381F20E1-120E-467F-AA25-5432159C0C2D}" dt="2023-11-07T16:07:38.805" v="1" actId="732"/>
          <ac:picMkLst>
            <pc:docMk/>
            <pc:sldMk cId="4231038350" sldId="256"/>
            <ac:picMk id="4" creationId="{60A305D3-2D8D-DED7-7576-329218ED25AF}"/>
          </ac:picMkLst>
        </pc:picChg>
      </pc:sldChg>
      <pc:sldChg chg="modSp mod">
        <pc:chgData name="Michaël Desmet" userId="71285164-23cc-433f-8075-9a99560b39dd" providerId="ADAL" clId="{381F20E1-120E-467F-AA25-5432159C0C2D}" dt="2023-11-07T16:07:53.275" v="3" actId="732"/>
        <pc:sldMkLst>
          <pc:docMk/>
          <pc:sldMk cId="1939024926" sldId="302"/>
        </pc:sldMkLst>
        <pc:picChg chg="mod modCrop">
          <ac:chgData name="Michaël Desmet" userId="71285164-23cc-433f-8075-9a99560b39dd" providerId="ADAL" clId="{381F20E1-120E-467F-AA25-5432159C0C2D}" dt="2023-11-07T16:07:53.275" v="3" actId="732"/>
          <ac:picMkLst>
            <pc:docMk/>
            <pc:sldMk cId="1939024926" sldId="302"/>
            <ac:picMk id="3" creationId="{5694F6A7-4C72-5443-D9AD-FAD13136E46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BFACC2-547F-E86E-4A5B-0C47DE5BCD9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C0545D83-B327-8E7A-6204-273FE7BB4C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975A808D-EEA4-24E6-4811-6748EEB81AB4}"/>
              </a:ext>
            </a:extLst>
          </p:cNvPr>
          <p:cNvSpPr>
            <a:spLocks noGrp="1"/>
          </p:cNvSpPr>
          <p:nvPr>
            <p:ph type="dt" sz="half" idx="10"/>
          </p:nvPr>
        </p:nvSpPr>
        <p:spPr/>
        <p:txBody>
          <a:bodyPr/>
          <a:lstStyle/>
          <a:p>
            <a:fld id="{4FECAD9E-C460-4179-BD05-0D29D1089FB5}" type="datetimeFigureOut">
              <a:rPr lang="fr-BE" smtClean="0"/>
              <a:t>29-11-23</a:t>
            </a:fld>
            <a:endParaRPr lang="fr-BE"/>
          </a:p>
        </p:txBody>
      </p:sp>
      <p:sp>
        <p:nvSpPr>
          <p:cNvPr id="5" name="Espace réservé du pied de page 4">
            <a:extLst>
              <a:ext uri="{FF2B5EF4-FFF2-40B4-BE49-F238E27FC236}">
                <a16:creationId xmlns:a16="http://schemas.microsoft.com/office/drawing/2014/main" id="{64D4E901-644F-A8FE-F0A5-7ABDAED9FFB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58FABFC-CE99-4C3A-726F-48D9DF9ACB51}"/>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104945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B526A0-81F0-FE65-F26E-41BEB025BE47}"/>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60DB3A95-A969-BD01-5133-74BA0C63E31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CE73663-3645-B4EA-6931-E0A5139ECF1C}"/>
              </a:ext>
            </a:extLst>
          </p:cNvPr>
          <p:cNvSpPr>
            <a:spLocks noGrp="1"/>
          </p:cNvSpPr>
          <p:nvPr>
            <p:ph type="dt" sz="half" idx="10"/>
          </p:nvPr>
        </p:nvSpPr>
        <p:spPr/>
        <p:txBody>
          <a:bodyPr/>
          <a:lstStyle/>
          <a:p>
            <a:fld id="{4FECAD9E-C460-4179-BD05-0D29D1089FB5}" type="datetimeFigureOut">
              <a:rPr lang="fr-BE" smtClean="0"/>
              <a:t>29-11-23</a:t>
            </a:fld>
            <a:endParaRPr lang="fr-BE"/>
          </a:p>
        </p:txBody>
      </p:sp>
      <p:sp>
        <p:nvSpPr>
          <p:cNvPr id="5" name="Espace réservé du pied de page 4">
            <a:extLst>
              <a:ext uri="{FF2B5EF4-FFF2-40B4-BE49-F238E27FC236}">
                <a16:creationId xmlns:a16="http://schemas.microsoft.com/office/drawing/2014/main" id="{5529C61D-FA71-6FB2-509C-60760B2D7B9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D2B9D29C-B2FC-8D12-AE43-BBCD58F3EB48}"/>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24084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337D132-0160-DCB8-FA95-AF075C960A1A}"/>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2C2877F3-9DE5-44C3-F82D-0AA087F6AA5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DA0C0D4-8688-6033-24A3-56424CD47D95}"/>
              </a:ext>
            </a:extLst>
          </p:cNvPr>
          <p:cNvSpPr>
            <a:spLocks noGrp="1"/>
          </p:cNvSpPr>
          <p:nvPr>
            <p:ph type="dt" sz="half" idx="10"/>
          </p:nvPr>
        </p:nvSpPr>
        <p:spPr/>
        <p:txBody>
          <a:bodyPr/>
          <a:lstStyle/>
          <a:p>
            <a:fld id="{4FECAD9E-C460-4179-BD05-0D29D1089FB5}" type="datetimeFigureOut">
              <a:rPr lang="fr-BE" smtClean="0"/>
              <a:t>29-11-23</a:t>
            </a:fld>
            <a:endParaRPr lang="fr-BE"/>
          </a:p>
        </p:txBody>
      </p:sp>
      <p:sp>
        <p:nvSpPr>
          <p:cNvPr id="5" name="Espace réservé du pied de page 4">
            <a:extLst>
              <a:ext uri="{FF2B5EF4-FFF2-40B4-BE49-F238E27FC236}">
                <a16:creationId xmlns:a16="http://schemas.microsoft.com/office/drawing/2014/main" id="{A133C52B-9A66-F5CD-EB70-81B33C3E021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D74A0F2E-5A8F-36D0-3FF7-C485F775D07E}"/>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145432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3B2D9-D3BC-CCE1-49B1-B0181BB11B7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F794B643-CF83-CAC5-06FE-E00C53D59C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2DA74176-F5CA-624C-DB87-46FDE11E7A8F}"/>
              </a:ext>
            </a:extLst>
          </p:cNvPr>
          <p:cNvSpPr>
            <a:spLocks noGrp="1"/>
          </p:cNvSpPr>
          <p:nvPr>
            <p:ph type="dt" sz="half" idx="10"/>
          </p:nvPr>
        </p:nvSpPr>
        <p:spPr/>
        <p:txBody>
          <a:bodyPr/>
          <a:lstStyle/>
          <a:p>
            <a:fld id="{1BB18330-01D8-472E-A5F5-C9B24DFFCE77}" type="datetimeFigureOut">
              <a:rPr lang="fr-BE" smtClean="0"/>
              <a:t>29-11-23</a:t>
            </a:fld>
            <a:endParaRPr lang="fr-BE"/>
          </a:p>
        </p:txBody>
      </p:sp>
      <p:sp>
        <p:nvSpPr>
          <p:cNvPr id="5" name="Espace réservé du pied de page 4">
            <a:extLst>
              <a:ext uri="{FF2B5EF4-FFF2-40B4-BE49-F238E27FC236}">
                <a16:creationId xmlns:a16="http://schemas.microsoft.com/office/drawing/2014/main" id="{FA2B5C29-CE50-C6B6-0D86-76FAB34094D1}"/>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A599BC7-6547-3E57-92A4-9280DA88B90B}"/>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2346931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E889B-89A9-CBF9-84FF-C9D657290E89}"/>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A60E5C9E-075A-72DC-76EF-9B3FA49A2BB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0B4C969-60CD-F302-5804-21D268AEA275}"/>
              </a:ext>
            </a:extLst>
          </p:cNvPr>
          <p:cNvSpPr>
            <a:spLocks noGrp="1"/>
          </p:cNvSpPr>
          <p:nvPr>
            <p:ph type="dt" sz="half" idx="10"/>
          </p:nvPr>
        </p:nvSpPr>
        <p:spPr/>
        <p:txBody>
          <a:bodyPr/>
          <a:lstStyle/>
          <a:p>
            <a:fld id="{1BB18330-01D8-472E-A5F5-C9B24DFFCE77}" type="datetimeFigureOut">
              <a:rPr lang="fr-BE" smtClean="0"/>
              <a:t>29-11-23</a:t>
            </a:fld>
            <a:endParaRPr lang="fr-BE"/>
          </a:p>
        </p:txBody>
      </p:sp>
      <p:sp>
        <p:nvSpPr>
          <p:cNvPr id="5" name="Espace réservé du pied de page 4">
            <a:extLst>
              <a:ext uri="{FF2B5EF4-FFF2-40B4-BE49-F238E27FC236}">
                <a16:creationId xmlns:a16="http://schemas.microsoft.com/office/drawing/2014/main" id="{17338A2C-D5CF-077C-4563-AAB0BEF3488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5EADF2B-92BD-3CF8-F436-743327956AD7}"/>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2212384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C7697-A2A6-846A-0486-2E08DDEF11B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BD89AD5A-753D-CC77-C771-3325F3D32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D820399-927C-9217-4CC2-6B0EC7846390}"/>
              </a:ext>
            </a:extLst>
          </p:cNvPr>
          <p:cNvSpPr>
            <a:spLocks noGrp="1"/>
          </p:cNvSpPr>
          <p:nvPr>
            <p:ph type="dt" sz="half" idx="10"/>
          </p:nvPr>
        </p:nvSpPr>
        <p:spPr/>
        <p:txBody>
          <a:bodyPr/>
          <a:lstStyle/>
          <a:p>
            <a:fld id="{1BB18330-01D8-472E-A5F5-C9B24DFFCE77}" type="datetimeFigureOut">
              <a:rPr lang="fr-BE" smtClean="0"/>
              <a:t>29-11-23</a:t>
            </a:fld>
            <a:endParaRPr lang="fr-BE"/>
          </a:p>
        </p:txBody>
      </p:sp>
      <p:sp>
        <p:nvSpPr>
          <p:cNvPr id="5" name="Espace réservé du pied de page 4">
            <a:extLst>
              <a:ext uri="{FF2B5EF4-FFF2-40B4-BE49-F238E27FC236}">
                <a16:creationId xmlns:a16="http://schemas.microsoft.com/office/drawing/2014/main" id="{FE89A26C-B6A0-D0B4-A613-E8458F3D7DA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C5C29284-684D-4BEF-3DF0-9C0E53243012}"/>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1705403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8B0F1-7AD2-EBCF-3C0E-E211B553BEC3}"/>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3D8E6378-4371-4F8B-56D5-B9EBFD39D2B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80E9E6E4-4081-E0C9-E99E-975F4375CC1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654B16CF-37B1-9B43-D64E-CE43A5C476C5}"/>
              </a:ext>
            </a:extLst>
          </p:cNvPr>
          <p:cNvSpPr>
            <a:spLocks noGrp="1"/>
          </p:cNvSpPr>
          <p:nvPr>
            <p:ph type="dt" sz="half" idx="10"/>
          </p:nvPr>
        </p:nvSpPr>
        <p:spPr/>
        <p:txBody>
          <a:bodyPr/>
          <a:lstStyle/>
          <a:p>
            <a:fld id="{1BB18330-01D8-472E-A5F5-C9B24DFFCE77}" type="datetimeFigureOut">
              <a:rPr lang="fr-BE" smtClean="0"/>
              <a:t>29-11-23</a:t>
            </a:fld>
            <a:endParaRPr lang="fr-BE"/>
          </a:p>
        </p:txBody>
      </p:sp>
      <p:sp>
        <p:nvSpPr>
          <p:cNvPr id="6" name="Espace réservé du pied de page 5">
            <a:extLst>
              <a:ext uri="{FF2B5EF4-FFF2-40B4-BE49-F238E27FC236}">
                <a16:creationId xmlns:a16="http://schemas.microsoft.com/office/drawing/2014/main" id="{0198C620-4DD9-D475-0A7C-11C9F21F0088}"/>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7F61F780-EAC9-780F-9B14-8E2228C2A078}"/>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2526432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959DE8-B028-1A6D-40F4-E3991C530316}"/>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1D7593B4-BE26-F209-DC76-FECF09DAE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FF9B1F-8790-FEAD-7616-B08C343D056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959BF1DD-F3B9-9658-B3DC-4F0B5E766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D468115-341E-2EA9-0B59-33CA6FD0903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7A17327E-91B4-DE84-ED4E-1B780E1AE631}"/>
              </a:ext>
            </a:extLst>
          </p:cNvPr>
          <p:cNvSpPr>
            <a:spLocks noGrp="1"/>
          </p:cNvSpPr>
          <p:nvPr>
            <p:ph type="dt" sz="half" idx="10"/>
          </p:nvPr>
        </p:nvSpPr>
        <p:spPr/>
        <p:txBody>
          <a:bodyPr/>
          <a:lstStyle/>
          <a:p>
            <a:fld id="{1BB18330-01D8-472E-A5F5-C9B24DFFCE77}" type="datetimeFigureOut">
              <a:rPr lang="fr-BE" smtClean="0"/>
              <a:t>29-11-23</a:t>
            </a:fld>
            <a:endParaRPr lang="fr-BE"/>
          </a:p>
        </p:txBody>
      </p:sp>
      <p:sp>
        <p:nvSpPr>
          <p:cNvPr id="8" name="Espace réservé du pied de page 7">
            <a:extLst>
              <a:ext uri="{FF2B5EF4-FFF2-40B4-BE49-F238E27FC236}">
                <a16:creationId xmlns:a16="http://schemas.microsoft.com/office/drawing/2014/main" id="{443E90E0-1A60-AC0D-CF8E-44575AFB26EA}"/>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F40186B4-0DDE-2458-E851-53792713B25B}"/>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1677969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328B8F-51E4-E234-88D0-F8724F4A811E}"/>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64C55444-615D-1E83-3D53-A79BBB3E1E6B}"/>
              </a:ext>
            </a:extLst>
          </p:cNvPr>
          <p:cNvSpPr>
            <a:spLocks noGrp="1"/>
          </p:cNvSpPr>
          <p:nvPr>
            <p:ph type="dt" sz="half" idx="10"/>
          </p:nvPr>
        </p:nvSpPr>
        <p:spPr/>
        <p:txBody>
          <a:bodyPr/>
          <a:lstStyle/>
          <a:p>
            <a:fld id="{1BB18330-01D8-472E-A5F5-C9B24DFFCE77}" type="datetimeFigureOut">
              <a:rPr lang="fr-BE" smtClean="0"/>
              <a:t>29-11-23</a:t>
            </a:fld>
            <a:endParaRPr lang="fr-BE"/>
          </a:p>
        </p:txBody>
      </p:sp>
      <p:sp>
        <p:nvSpPr>
          <p:cNvPr id="4" name="Espace réservé du pied de page 3">
            <a:extLst>
              <a:ext uri="{FF2B5EF4-FFF2-40B4-BE49-F238E27FC236}">
                <a16:creationId xmlns:a16="http://schemas.microsoft.com/office/drawing/2014/main" id="{28FF8EFD-C105-D65A-A668-32B88B91DE6B}"/>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105B0264-7574-5D7B-0DDE-5F9ADBA88356}"/>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3351395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D4F3576-FC5E-275C-D325-13426AA91C9A}"/>
              </a:ext>
            </a:extLst>
          </p:cNvPr>
          <p:cNvSpPr>
            <a:spLocks noGrp="1"/>
          </p:cNvSpPr>
          <p:nvPr>
            <p:ph type="dt" sz="half" idx="10"/>
          </p:nvPr>
        </p:nvSpPr>
        <p:spPr/>
        <p:txBody>
          <a:bodyPr/>
          <a:lstStyle/>
          <a:p>
            <a:fld id="{1BB18330-01D8-472E-A5F5-C9B24DFFCE77}" type="datetimeFigureOut">
              <a:rPr lang="fr-BE" smtClean="0"/>
              <a:t>29-11-23</a:t>
            </a:fld>
            <a:endParaRPr lang="fr-BE"/>
          </a:p>
        </p:txBody>
      </p:sp>
      <p:sp>
        <p:nvSpPr>
          <p:cNvPr id="3" name="Espace réservé du pied de page 2">
            <a:extLst>
              <a:ext uri="{FF2B5EF4-FFF2-40B4-BE49-F238E27FC236}">
                <a16:creationId xmlns:a16="http://schemas.microsoft.com/office/drawing/2014/main" id="{E0441200-B9A0-FD1A-4188-1231AE32F846}"/>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61F6E6FA-26F9-B228-0759-10B63CF5DA80}"/>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1265050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562FC-960F-B916-7938-1935733DC2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C50AA8C2-E89E-EB63-F996-3C6C5E58A2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AB6B6E9B-44E1-E71D-3C7C-DC3148644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798E97D-36B4-6255-4266-CB6BAA520525}"/>
              </a:ext>
            </a:extLst>
          </p:cNvPr>
          <p:cNvSpPr>
            <a:spLocks noGrp="1"/>
          </p:cNvSpPr>
          <p:nvPr>
            <p:ph type="dt" sz="half" idx="10"/>
          </p:nvPr>
        </p:nvSpPr>
        <p:spPr/>
        <p:txBody>
          <a:bodyPr/>
          <a:lstStyle/>
          <a:p>
            <a:fld id="{1BB18330-01D8-472E-A5F5-C9B24DFFCE77}" type="datetimeFigureOut">
              <a:rPr lang="fr-BE" smtClean="0"/>
              <a:t>29-11-23</a:t>
            </a:fld>
            <a:endParaRPr lang="fr-BE"/>
          </a:p>
        </p:txBody>
      </p:sp>
      <p:sp>
        <p:nvSpPr>
          <p:cNvPr id="6" name="Espace réservé du pied de page 5">
            <a:extLst>
              <a:ext uri="{FF2B5EF4-FFF2-40B4-BE49-F238E27FC236}">
                <a16:creationId xmlns:a16="http://schemas.microsoft.com/office/drawing/2014/main" id="{8E32BE70-1FF8-2ED3-5A71-8F65A4C497E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C590E15-0A5A-E287-C281-C0A8DA64687D}"/>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100869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E59A13-15BC-5193-5CA3-1B70066D2D0D}"/>
              </a:ext>
            </a:extLst>
          </p:cNvPr>
          <p:cNvSpPr>
            <a:spLocks noGrp="1"/>
          </p:cNvSpPr>
          <p:nvPr>
            <p:ph type="title"/>
          </p:nvPr>
        </p:nvSpPr>
        <p:spPr/>
        <p:txBody>
          <a:bodyPr/>
          <a:lstStyle>
            <a:lvl1pPr>
              <a:defRPr b="1"/>
            </a:lvl1pPr>
          </a:lstStyle>
          <a:p>
            <a:r>
              <a:rPr lang="fr-FR" dirty="0"/>
              <a:t>Modifiez le style du titre</a:t>
            </a:r>
            <a:endParaRPr lang="fr-BE" dirty="0"/>
          </a:p>
        </p:txBody>
      </p:sp>
      <p:sp>
        <p:nvSpPr>
          <p:cNvPr id="3" name="Espace réservé du contenu 2">
            <a:extLst>
              <a:ext uri="{FF2B5EF4-FFF2-40B4-BE49-F238E27FC236}">
                <a16:creationId xmlns:a16="http://schemas.microsoft.com/office/drawing/2014/main" id="{A0EB36B4-DEC7-5EEA-44C5-A962164AD8C4}"/>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a:extLst>
              <a:ext uri="{FF2B5EF4-FFF2-40B4-BE49-F238E27FC236}">
                <a16:creationId xmlns:a16="http://schemas.microsoft.com/office/drawing/2014/main" id="{1419760E-390C-7D03-BF92-EC6AAFDCBAFF}"/>
              </a:ext>
            </a:extLst>
          </p:cNvPr>
          <p:cNvSpPr>
            <a:spLocks noGrp="1"/>
          </p:cNvSpPr>
          <p:nvPr>
            <p:ph type="dt" sz="half" idx="10"/>
          </p:nvPr>
        </p:nvSpPr>
        <p:spPr/>
        <p:txBody>
          <a:bodyPr/>
          <a:lstStyle/>
          <a:p>
            <a:fld id="{4FECAD9E-C460-4179-BD05-0D29D1089FB5}" type="datetimeFigureOut">
              <a:rPr lang="fr-BE" smtClean="0"/>
              <a:t>29-11-23</a:t>
            </a:fld>
            <a:endParaRPr lang="fr-BE"/>
          </a:p>
        </p:txBody>
      </p:sp>
      <p:sp>
        <p:nvSpPr>
          <p:cNvPr id="5" name="Espace réservé du pied de page 4">
            <a:extLst>
              <a:ext uri="{FF2B5EF4-FFF2-40B4-BE49-F238E27FC236}">
                <a16:creationId xmlns:a16="http://schemas.microsoft.com/office/drawing/2014/main" id="{09618635-B474-D2DA-A6BD-6E027B8BD50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9C8E0F6-E0C1-4707-FD20-A509FF18AF6A}"/>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3227426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93D355-5536-C41C-AA99-99F6F314ED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A3F2C436-B9D4-A6F6-6DBC-A5644CD460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1827A6DB-8166-056E-6106-2189B1C49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DE87D4-D988-1836-BC28-646F13D02129}"/>
              </a:ext>
            </a:extLst>
          </p:cNvPr>
          <p:cNvSpPr>
            <a:spLocks noGrp="1"/>
          </p:cNvSpPr>
          <p:nvPr>
            <p:ph type="dt" sz="half" idx="10"/>
          </p:nvPr>
        </p:nvSpPr>
        <p:spPr/>
        <p:txBody>
          <a:bodyPr/>
          <a:lstStyle/>
          <a:p>
            <a:fld id="{1BB18330-01D8-472E-A5F5-C9B24DFFCE77}" type="datetimeFigureOut">
              <a:rPr lang="fr-BE" smtClean="0"/>
              <a:t>29-11-23</a:t>
            </a:fld>
            <a:endParaRPr lang="fr-BE"/>
          </a:p>
        </p:txBody>
      </p:sp>
      <p:sp>
        <p:nvSpPr>
          <p:cNvPr id="6" name="Espace réservé du pied de page 5">
            <a:extLst>
              <a:ext uri="{FF2B5EF4-FFF2-40B4-BE49-F238E27FC236}">
                <a16:creationId xmlns:a16="http://schemas.microsoft.com/office/drawing/2014/main" id="{B8C0C0F0-9693-4989-057D-26ED4FF129F0}"/>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DBB5138D-7B8A-852A-BB20-546964BC8AEF}"/>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2428403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7E03-A85C-8979-D333-6DD9D628E1D6}"/>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D977C035-1410-0BBC-9489-C3CE34D3967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A65CA21-EC1F-6D56-4B03-24DFD6494B42}"/>
              </a:ext>
            </a:extLst>
          </p:cNvPr>
          <p:cNvSpPr>
            <a:spLocks noGrp="1"/>
          </p:cNvSpPr>
          <p:nvPr>
            <p:ph type="dt" sz="half" idx="10"/>
          </p:nvPr>
        </p:nvSpPr>
        <p:spPr/>
        <p:txBody>
          <a:bodyPr/>
          <a:lstStyle/>
          <a:p>
            <a:fld id="{1BB18330-01D8-472E-A5F5-C9B24DFFCE77}" type="datetimeFigureOut">
              <a:rPr lang="fr-BE" smtClean="0"/>
              <a:t>29-11-23</a:t>
            </a:fld>
            <a:endParaRPr lang="fr-BE"/>
          </a:p>
        </p:txBody>
      </p:sp>
      <p:sp>
        <p:nvSpPr>
          <p:cNvPr id="5" name="Espace réservé du pied de page 4">
            <a:extLst>
              <a:ext uri="{FF2B5EF4-FFF2-40B4-BE49-F238E27FC236}">
                <a16:creationId xmlns:a16="http://schemas.microsoft.com/office/drawing/2014/main" id="{8FA67AB5-F09A-30C3-1A5A-0D928723FBE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62850BE-E48C-9ADD-4571-83BF3010AE6D}"/>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872410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0C6B1D5-BB17-C242-84F3-8E24C7955E8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B609FA55-490B-EE0C-44A3-149E3678BE9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3285EF3-63FB-5809-5868-D424DCF748AD}"/>
              </a:ext>
            </a:extLst>
          </p:cNvPr>
          <p:cNvSpPr>
            <a:spLocks noGrp="1"/>
          </p:cNvSpPr>
          <p:nvPr>
            <p:ph type="dt" sz="half" idx="10"/>
          </p:nvPr>
        </p:nvSpPr>
        <p:spPr/>
        <p:txBody>
          <a:bodyPr/>
          <a:lstStyle/>
          <a:p>
            <a:fld id="{1BB18330-01D8-472E-A5F5-C9B24DFFCE77}" type="datetimeFigureOut">
              <a:rPr lang="fr-BE" smtClean="0"/>
              <a:t>29-11-23</a:t>
            </a:fld>
            <a:endParaRPr lang="fr-BE"/>
          </a:p>
        </p:txBody>
      </p:sp>
      <p:sp>
        <p:nvSpPr>
          <p:cNvPr id="5" name="Espace réservé du pied de page 4">
            <a:extLst>
              <a:ext uri="{FF2B5EF4-FFF2-40B4-BE49-F238E27FC236}">
                <a16:creationId xmlns:a16="http://schemas.microsoft.com/office/drawing/2014/main" id="{ACACA212-2B6A-318A-EF8A-1EDEB3AFDF6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51C6956-355B-7E3B-88DE-D7B96DF22AAC}"/>
              </a:ext>
            </a:extLst>
          </p:cNvPr>
          <p:cNvSpPr>
            <a:spLocks noGrp="1"/>
          </p:cNvSpPr>
          <p:nvPr>
            <p:ph type="sldNum" sz="quarter" idx="12"/>
          </p:nvPr>
        </p:nvSpPr>
        <p:spPr/>
        <p:txBody>
          <a:bodyPr/>
          <a:lstStyle/>
          <a:p>
            <a:fld id="{80AF31A7-70A4-4590-BECA-DF9A3288DB94}" type="slidenum">
              <a:rPr lang="fr-BE" smtClean="0"/>
              <a:t>‹N°›</a:t>
            </a:fld>
            <a:endParaRPr lang="fr-BE"/>
          </a:p>
        </p:txBody>
      </p:sp>
    </p:spTree>
    <p:extLst>
      <p:ext uri="{BB962C8B-B14F-4D97-AF65-F5344CB8AC3E}">
        <p14:creationId xmlns:p14="http://schemas.microsoft.com/office/powerpoint/2010/main" val="91792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30E62F-E09A-36C5-B8D2-D51B0104EE4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204CA908-50F6-8A20-BC7A-B807B261C8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9B06090-2720-5A87-8514-DBD1B32D5533}"/>
              </a:ext>
            </a:extLst>
          </p:cNvPr>
          <p:cNvSpPr>
            <a:spLocks noGrp="1"/>
          </p:cNvSpPr>
          <p:nvPr>
            <p:ph type="dt" sz="half" idx="10"/>
          </p:nvPr>
        </p:nvSpPr>
        <p:spPr/>
        <p:txBody>
          <a:bodyPr/>
          <a:lstStyle/>
          <a:p>
            <a:fld id="{4FECAD9E-C460-4179-BD05-0D29D1089FB5}" type="datetimeFigureOut">
              <a:rPr lang="fr-BE" smtClean="0"/>
              <a:t>29-11-23</a:t>
            </a:fld>
            <a:endParaRPr lang="fr-BE"/>
          </a:p>
        </p:txBody>
      </p:sp>
      <p:sp>
        <p:nvSpPr>
          <p:cNvPr id="5" name="Espace réservé du pied de page 4">
            <a:extLst>
              <a:ext uri="{FF2B5EF4-FFF2-40B4-BE49-F238E27FC236}">
                <a16:creationId xmlns:a16="http://schemas.microsoft.com/office/drawing/2014/main" id="{9B051C17-A74D-23A8-CD6E-DBD0475F189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A2249CB-B5F2-DC85-F4CF-88EA40A4E87A}"/>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120457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078BC6-3F80-208D-CC5F-983A6F4FB628}"/>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E8622F03-4E7C-0247-5B35-5D1ED7C51F0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3A8A6CF3-1D72-FDAF-2A98-68976F25627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256198CC-9416-0283-697E-93E8E00540BF}"/>
              </a:ext>
            </a:extLst>
          </p:cNvPr>
          <p:cNvSpPr>
            <a:spLocks noGrp="1"/>
          </p:cNvSpPr>
          <p:nvPr>
            <p:ph type="dt" sz="half" idx="10"/>
          </p:nvPr>
        </p:nvSpPr>
        <p:spPr/>
        <p:txBody>
          <a:bodyPr/>
          <a:lstStyle/>
          <a:p>
            <a:fld id="{4FECAD9E-C460-4179-BD05-0D29D1089FB5}" type="datetimeFigureOut">
              <a:rPr lang="fr-BE" smtClean="0"/>
              <a:t>29-11-23</a:t>
            </a:fld>
            <a:endParaRPr lang="fr-BE"/>
          </a:p>
        </p:txBody>
      </p:sp>
      <p:sp>
        <p:nvSpPr>
          <p:cNvPr id="6" name="Espace réservé du pied de page 5">
            <a:extLst>
              <a:ext uri="{FF2B5EF4-FFF2-40B4-BE49-F238E27FC236}">
                <a16:creationId xmlns:a16="http://schemas.microsoft.com/office/drawing/2014/main" id="{6ADDF06F-2207-DC1A-6927-38008050D82F}"/>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EDE101E7-2176-A75A-491C-53BE2B85B4C3}"/>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111747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ED3E2-805F-68C2-BAD2-41E3C5D3F063}"/>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51E879B0-51B7-C4B0-6F7A-9475072D2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78AB709-4E15-DA3E-81A7-42305ACD296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87156E4C-BCB2-AE44-F8C7-C090C184D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0F10618-D268-F77E-3B6B-B9D9C214F1E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CEDAD439-BBAA-0550-B8F4-A7CA57B693A3}"/>
              </a:ext>
            </a:extLst>
          </p:cNvPr>
          <p:cNvSpPr>
            <a:spLocks noGrp="1"/>
          </p:cNvSpPr>
          <p:nvPr>
            <p:ph type="dt" sz="half" idx="10"/>
          </p:nvPr>
        </p:nvSpPr>
        <p:spPr/>
        <p:txBody>
          <a:bodyPr/>
          <a:lstStyle/>
          <a:p>
            <a:fld id="{4FECAD9E-C460-4179-BD05-0D29D1089FB5}" type="datetimeFigureOut">
              <a:rPr lang="fr-BE" smtClean="0"/>
              <a:t>29-11-23</a:t>
            </a:fld>
            <a:endParaRPr lang="fr-BE"/>
          </a:p>
        </p:txBody>
      </p:sp>
      <p:sp>
        <p:nvSpPr>
          <p:cNvPr id="8" name="Espace réservé du pied de page 7">
            <a:extLst>
              <a:ext uri="{FF2B5EF4-FFF2-40B4-BE49-F238E27FC236}">
                <a16:creationId xmlns:a16="http://schemas.microsoft.com/office/drawing/2014/main" id="{BDF005D5-162F-E20A-92CC-016356F8733C}"/>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7A569773-064A-D363-A618-11D82BC7A45C}"/>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352386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847787-C23F-B72C-10A6-95E6E77E1179}"/>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CC3731E1-D18B-F49C-1E83-1E72C33AAA7C}"/>
              </a:ext>
            </a:extLst>
          </p:cNvPr>
          <p:cNvSpPr>
            <a:spLocks noGrp="1"/>
          </p:cNvSpPr>
          <p:nvPr>
            <p:ph type="dt" sz="half" idx="10"/>
          </p:nvPr>
        </p:nvSpPr>
        <p:spPr/>
        <p:txBody>
          <a:bodyPr/>
          <a:lstStyle/>
          <a:p>
            <a:fld id="{4FECAD9E-C460-4179-BD05-0D29D1089FB5}" type="datetimeFigureOut">
              <a:rPr lang="fr-BE" smtClean="0"/>
              <a:t>29-11-23</a:t>
            </a:fld>
            <a:endParaRPr lang="fr-BE"/>
          </a:p>
        </p:txBody>
      </p:sp>
      <p:sp>
        <p:nvSpPr>
          <p:cNvPr id="4" name="Espace réservé du pied de page 3">
            <a:extLst>
              <a:ext uri="{FF2B5EF4-FFF2-40B4-BE49-F238E27FC236}">
                <a16:creationId xmlns:a16="http://schemas.microsoft.com/office/drawing/2014/main" id="{CAF91D61-5DBA-0C6C-9160-AA124DB0EEB3}"/>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712DD28B-ECAC-7C2E-15A0-D3735177D820}"/>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104844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736A80E-F322-A4A0-F403-A21E2F13D70B}"/>
              </a:ext>
            </a:extLst>
          </p:cNvPr>
          <p:cNvSpPr>
            <a:spLocks noGrp="1"/>
          </p:cNvSpPr>
          <p:nvPr>
            <p:ph type="dt" sz="half" idx="10"/>
          </p:nvPr>
        </p:nvSpPr>
        <p:spPr/>
        <p:txBody>
          <a:bodyPr/>
          <a:lstStyle/>
          <a:p>
            <a:fld id="{4FECAD9E-C460-4179-BD05-0D29D1089FB5}" type="datetimeFigureOut">
              <a:rPr lang="fr-BE" smtClean="0"/>
              <a:t>29-11-23</a:t>
            </a:fld>
            <a:endParaRPr lang="fr-BE"/>
          </a:p>
        </p:txBody>
      </p:sp>
      <p:sp>
        <p:nvSpPr>
          <p:cNvPr id="3" name="Espace réservé du pied de page 2">
            <a:extLst>
              <a:ext uri="{FF2B5EF4-FFF2-40B4-BE49-F238E27FC236}">
                <a16:creationId xmlns:a16="http://schemas.microsoft.com/office/drawing/2014/main" id="{19C8F3DD-E8E0-7584-6016-73D170C1F6DB}"/>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E47C52ED-B099-9124-B9C6-85677F6D3040}"/>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152715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BD10E-F0D2-8C5E-F36C-C701082E40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77A1EA79-C564-5068-D855-C758E900E0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9BF409DA-2B9D-6FBC-F3E0-BDFDB4794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321F5A-14EB-F13B-9204-D314E7E19B11}"/>
              </a:ext>
            </a:extLst>
          </p:cNvPr>
          <p:cNvSpPr>
            <a:spLocks noGrp="1"/>
          </p:cNvSpPr>
          <p:nvPr>
            <p:ph type="dt" sz="half" idx="10"/>
          </p:nvPr>
        </p:nvSpPr>
        <p:spPr/>
        <p:txBody>
          <a:bodyPr/>
          <a:lstStyle/>
          <a:p>
            <a:fld id="{4FECAD9E-C460-4179-BD05-0D29D1089FB5}" type="datetimeFigureOut">
              <a:rPr lang="fr-BE" smtClean="0"/>
              <a:t>29-11-23</a:t>
            </a:fld>
            <a:endParaRPr lang="fr-BE"/>
          </a:p>
        </p:txBody>
      </p:sp>
      <p:sp>
        <p:nvSpPr>
          <p:cNvPr id="6" name="Espace réservé du pied de page 5">
            <a:extLst>
              <a:ext uri="{FF2B5EF4-FFF2-40B4-BE49-F238E27FC236}">
                <a16:creationId xmlns:a16="http://schemas.microsoft.com/office/drawing/2014/main" id="{C94516B0-721C-AF71-8E12-BF964A31546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F887EDE0-0C45-5331-D4B2-B620EE6800FB}"/>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2960373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754AD-2BE5-93F8-36DC-47314EC6B1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27982CA1-DEDD-68EF-980A-F8B4815E7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6769D56D-9B83-F27D-B98E-B6361A557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FE06700-E3D0-AC8F-3152-1D2BF8154C0B}"/>
              </a:ext>
            </a:extLst>
          </p:cNvPr>
          <p:cNvSpPr>
            <a:spLocks noGrp="1"/>
          </p:cNvSpPr>
          <p:nvPr>
            <p:ph type="dt" sz="half" idx="10"/>
          </p:nvPr>
        </p:nvSpPr>
        <p:spPr/>
        <p:txBody>
          <a:bodyPr/>
          <a:lstStyle/>
          <a:p>
            <a:fld id="{4FECAD9E-C460-4179-BD05-0D29D1089FB5}" type="datetimeFigureOut">
              <a:rPr lang="fr-BE" smtClean="0"/>
              <a:t>29-11-23</a:t>
            </a:fld>
            <a:endParaRPr lang="fr-BE"/>
          </a:p>
        </p:txBody>
      </p:sp>
      <p:sp>
        <p:nvSpPr>
          <p:cNvPr id="6" name="Espace réservé du pied de page 5">
            <a:extLst>
              <a:ext uri="{FF2B5EF4-FFF2-40B4-BE49-F238E27FC236}">
                <a16:creationId xmlns:a16="http://schemas.microsoft.com/office/drawing/2014/main" id="{0E0F2782-C31C-A7C6-99D6-75C56E9BD5C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5C14E3B-2F06-CB45-A344-741EC6F7389F}"/>
              </a:ext>
            </a:extLst>
          </p:cNvPr>
          <p:cNvSpPr>
            <a:spLocks noGrp="1"/>
          </p:cNvSpPr>
          <p:nvPr>
            <p:ph type="sldNum" sz="quarter" idx="12"/>
          </p:nvPr>
        </p:nvSpPr>
        <p:spPr/>
        <p:txBody>
          <a:bodyPr/>
          <a:lstStyle/>
          <a:p>
            <a:fld id="{086EE650-1D85-47EE-ACC6-ED3A98D391E6}" type="slidenum">
              <a:rPr lang="fr-BE" smtClean="0"/>
              <a:t>‹N°›</a:t>
            </a:fld>
            <a:endParaRPr lang="fr-BE"/>
          </a:p>
        </p:txBody>
      </p:sp>
    </p:spTree>
    <p:extLst>
      <p:ext uri="{BB962C8B-B14F-4D97-AF65-F5344CB8AC3E}">
        <p14:creationId xmlns:p14="http://schemas.microsoft.com/office/powerpoint/2010/main" val="149697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2733343-A2B2-9282-A385-B597C67667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B50B5DF-E051-84A5-FA6A-0B98BE139F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668134D-E84C-0159-52EA-8EA963773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CAD9E-C460-4179-BD05-0D29D1089FB5}" type="datetimeFigureOut">
              <a:rPr lang="fr-BE" smtClean="0"/>
              <a:t>29-11-23</a:t>
            </a:fld>
            <a:endParaRPr lang="fr-BE"/>
          </a:p>
        </p:txBody>
      </p:sp>
      <p:sp>
        <p:nvSpPr>
          <p:cNvPr id="5" name="Espace réservé du pied de page 4">
            <a:extLst>
              <a:ext uri="{FF2B5EF4-FFF2-40B4-BE49-F238E27FC236}">
                <a16:creationId xmlns:a16="http://schemas.microsoft.com/office/drawing/2014/main" id="{8D87C96E-B06D-AA00-D274-4E56B0090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C94E9C44-7BBC-045A-C331-8D1903B49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EE650-1D85-47EE-ACC6-ED3A98D391E6}" type="slidenum">
              <a:rPr lang="fr-BE" smtClean="0"/>
              <a:t>‹N°›</a:t>
            </a:fld>
            <a:endParaRPr lang="fr-BE"/>
          </a:p>
        </p:txBody>
      </p:sp>
    </p:spTree>
    <p:extLst>
      <p:ext uri="{BB962C8B-B14F-4D97-AF65-F5344CB8AC3E}">
        <p14:creationId xmlns:p14="http://schemas.microsoft.com/office/powerpoint/2010/main" val="1298472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979F52C-8A47-2ECD-F52F-5B129B3DE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26C5552E-FDDF-B0EE-2DB6-22226A2D1E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11E8841-FF0D-2A01-AA0F-11F2288031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18330-01D8-472E-A5F5-C9B24DFFCE77}" type="datetimeFigureOut">
              <a:rPr lang="fr-BE" smtClean="0"/>
              <a:t>29-11-23</a:t>
            </a:fld>
            <a:endParaRPr lang="fr-BE"/>
          </a:p>
        </p:txBody>
      </p:sp>
      <p:sp>
        <p:nvSpPr>
          <p:cNvPr id="5" name="Espace réservé du pied de page 4">
            <a:extLst>
              <a:ext uri="{FF2B5EF4-FFF2-40B4-BE49-F238E27FC236}">
                <a16:creationId xmlns:a16="http://schemas.microsoft.com/office/drawing/2014/main" id="{23B845F8-7256-23CB-497F-4825B213C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B36FC044-240D-D36A-C9AC-7E66C315D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F31A7-70A4-4590-BECA-DF9A3288DB94}" type="slidenum">
              <a:rPr lang="fr-BE" smtClean="0"/>
              <a:t>‹N°›</a:t>
            </a:fld>
            <a:endParaRPr lang="fr-BE"/>
          </a:p>
        </p:txBody>
      </p:sp>
    </p:spTree>
    <p:extLst>
      <p:ext uri="{BB962C8B-B14F-4D97-AF65-F5344CB8AC3E}">
        <p14:creationId xmlns:p14="http://schemas.microsoft.com/office/powerpoint/2010/main" val="731520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svg"/><Relationship Id="rId7" Type="http://schemas.openxmlformats.org/officeDocument/2006/relationships/hyperlink" Target="https://www.awsr.be/securite-routiere/drogues"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vias.be/fr/recherche/publications/rijden-onder-invloed-van-drugs/" TargetMode="External"/><Relationship Id="rId5" Type="http://schemas.openxmlformats.org/officeDocument/2006/relationships/hyperlink" Target="https://mobilite-mobiliteit.brussels/fr/alcool-drogues-medicaments-le-cocktail-de-choc-des-accidents-de-la-route" TargetMode="External"/><Relationship Id="rId4" Type="http://schemas.openxmlformats.org/officeDocument/2006/relationships/hyperlink" Target="https://www.vias.be/fr/recherche/publications/themadossier-verkeersveiligheid-n13-alcoho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mobilite-mobiliteit.brussels/fr/alcool-drogues-medicaments-le-cocktail-de-choc-des-accidents-de-la-route" TargetMode="External"/><Relationship Id="rId3" Type="http://schemas.openxmlformats.org/officeDocument/2006/relationships/image" Target="../media/image16.svg"/><Relationship Id="rId7" Type="http://schemas.openxmlformats.org/officeDocument/2006/relationships/hyperlink" Target="https://www.vias.be/fr/recherche/publications/rijden-onder-invloed-van-drugs/"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awsr.be/securite-routiere/drogues" TargetMode="External"/><Relationship Id="rId5" Type="http://schemas.openxmlformats.org/officeDocument/2006/relationships/hyperlink" Target="NULL"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www.vias.be/fr/recherche/publications/nationale-verkeersonveiligheidsenquete-2019/"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dai.ly/x83wjac"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police.be/statistiques/fr/circulation/infractions-routieres/graphique?nis=1_0&amp;year=2018,2019,2020,2021,2022&amp;theme=ALCWARN,ALCPOS,ALCUNK" TargetMode="External"/><Relationship Id="rId5" Type="http://schemas.openxmlformats.org/officeDocument/2006/relationships/hyperlink" Target="https://www.vias.be/publications/Briefing%20-%20Rijden%20onder%20invloed%20van%20drugs/Briefing%20-%20Conduite%20sous%20influence%20de%20drogues.pdf"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ide-alcool.be/alcool-cerveau" TargetMode="External"/><Relationship Id="rId2" Type="http://schemas.openxmlformats.org/officeDocument/2006/relationships/hyperlink" Target="https://aide-alcool.be/alcool-effets"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dailymotion.com/video/x2nfmay" TargetMode="External"/><Relationship Id="rId4" Type="http://schemas.openxmlformats.org/officeDocument/2006/relationships/hyperlink" Target="https://youtu.be/G_Z3M8Y5UO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vias.be/fr/recherche/publications/nationale-gedragsmeting-rijden-onder-invloed-van-alcohol-2021/" TargetMode="Externa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vias.be/fr/recherche/publications/druid-final-report-work-performed-main-results-and-recommendat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vias.be/fr/recherche/publications/rijden-onder-invloed-van-drug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vias.be/fr/recherche/publications/rijden-onder-invloed-van-drug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ntolaw.be/fr/nouvelles/alcool-au-volant-en-belgique-tests-et-sanctions" TargetMode="External"/><Relationship Id="rId2" Type="http://schemas.openxmlformats.org/officeDocument/2006/relationships/hyperlink" Target="https://www.infractions-code-de-la-route.be/infractions-et-sanctions-penales/alcool-impregnatio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png"/><Relationship Id="rId12"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openxmlformats.org/officeDocument/2006/relationships/hyperlink" Target="https://youtu.be/OgF9xabCg14" TargetMode="External"/><Relationship Id="rId13" Type="http://schemas.openxmlformats.org/officeDocument/2006/relationships/image" Target="../media/image32.png"/><Relationship Id="rId3" Type="http://schemas.openxmlformats.org/officeDocument/2006/relationships/slideLayout" Target="../slideLayouts/slideLayout2.xml"/><Relationship Id="rId7" Type="http://schemas.openxmlformats.org/officeDocument/2006/relationships/hyperlink" Target="https://youtu.be/E_0d_LW7XCc" TargetMode="External"/><Relationship Id="rId12" Type="http://schemas.openxmlformats.org/officeDocument/2006/relationships/image" Target="../media/image31.png"/><Relationship Id="rId2" Type="http://schemas.openxmlformats.org/officeDocument/2006/relationships/video" Target="https://www.youtube.com/embed/Q4RmJZS18f0?feature=oembed" TargetMode="External"/><Relationship Id="rId1" Type="http://schemas.openxmlformats.org/officeDocument/2006/relationships/video" Target="https://www.youtube.com/embed/A6JzS5qYQHQ?feature=oembed" TargetMode="External"/><Relationship Id="rId6" Type="http://schemas.openxmlformats.org/officeDocument/2006/relationships/hyperlink" Target="https://youtu.be/Q4RmJZS18f0" TargetMode="External"/><Relationship Id="rId11" Type="http://schemas.openxmlformats.org/officeDocument/2006/relationships/image" Target="../media/image30.svg"/><Relationship Id="rId5" Type="http://schemas.openxmlformats.org/officeDocument/2006/relationships/image" Target="../media/image38.jpeg"/><Relationship Id="rId10" Type="http://schemas.openxmlformats.org/officeDocument/2006/relationships/image" Target="../media/image29.png"/><Relationship Id="rId4" Type="http://schemas.openxmlformats.org/officeDocument/2006/relationships/image" Target="../media/image37.jpeg"/><Relationship Id="rId9" Type="http://schemas.openxmlformats.org/officeDocument/2006/relationships/hyperlink" Target="https://youtu.be/A6JzS5qYQHQ" TargetMode="External"/><Relationship Id="rId1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video" Target="https://www.youtube.com/embed/JC4Py7eWmd0?feature=oembed" TargetMode="External"/><Relationship Id="rId7" Type="http://schemas.openxmlformats.org/officeDocument/2006/relationships/hyperlink" Target="https://youtu.be/8Me0lP1qDg8" TargetMode="External"/><Relationship Id="rId2" Type="http://schemas.openxmlformats.org/officeDocument/2006/relationships/video" Target="https://www.youtube.com/embed/EzWm4FzwI38?feature=oembed" TargetMode="External"/><Relationship Id="rId1" Type="http://schemas.openxmlformats.org/officeDocument/2006/relationships/video" Target="https://www.youtube.com/embed/8Me0lP1qDg8?feature=oembed" TargetMode="External"/><Relationship Id="rId6" Type="http://schemas.openxmlformats.org/officeDocument/2006/relationships/image" Target="../media/image39.jpeg"/><Relationship Id="rId11" Type="http://schemas.openxmlformats.org/officeDocument/2006/relationships/image" Target="../media/image41.jpeg"/><Relationship Id="rId5" Type="http://schemas.openxmlformats.org/officeDocument/2006/relationships/image" Target="../media/image6.png"/><Relationship Id="rId10" Type="http://schemas.openxmlformats.org/officeDocument/2006/relationships/hyperlink" Target="https://youtu.be/JC4Py7eWmd0" TargetMode="External"/><Relationship Id="rId4" Type="http://schemas.openxmlformats.org/officeDocument/2006/relationships/slideLayout" Target="../slideLayouts/slideLayout2.xml"/><Relationship Id="rId9" Type="http://schemas.openxmlformats.org/officeDocument/2006/relationships/hyperlink" Target="https://youtu.be/EzWm4FzwI38"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police.be/5998/fr/presse/plus-de-320000-controles-pendant-la-campagne-bob" TargetMode="External"/><Relationship Id="rId7"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ideo" Target="https://www.youtube.com/embed/KBDf39GJ0VM?feature=oembed" TargetMode="External"/><Relationship Id="rId6" Type="http://schemas.openxmlformats.org/officeDocument/2006/relationships/image" Target="../media/image6.png"/><Relationship Id="rId5" Type="http://schemas.openxmlformats.org/officeDocument/2006/relationships/image" Target="../media/image42.jp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4.png"/><Relationship Id="rId4" Type="http://schemas.openxmlformats.org/officeDocument/2006/relationships/image" Target="../media/image2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0A305D3-2D8D-DED7-7576-329218ED25AF}"/>
              </a:ext>
            </a:extLst>
          </p:cNvPr>
          <p:cNvPicPr>
            <a:picLocks noChangeAspect="1"/>
          </p:cNvPicPr>
          <p:nvPr/>
        </p:nvPicPr>
        <p:blipFill rotWithShape="1">
          <a:blip r:embed="rId2"/>
          <a:srcRect t="6284" b="9340"/>
          <a:stretch/>
        </p:blipFill>
        <p:spPr>
          <a:xfrm>
            <a:off x="0" y="0"/>
            <a:ext cx="12192000" cy="6858000"/>
          </a:xfrm>
          <a:prstGeom prst="rect">
            <a:avLst/>
          </a:prstGeom>
        </p:spPr>
      </p:pic>
      <p:pic>
        <p:nvPicPr>
          <p:cNvPr id="5" name="Graphique 4">
            <a:extLst>
              <a:ext uri="{FF2B5EF4-FFF2-40B4-BE49-F238E27FC236}">
                <a16:creationId xmlns:a16="http://schemas.microsoft.com/office/drawing/2014/main" id="{2AC2DE0B-265F-22CE-CF36-D330CCD8EE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 y="5089585"/>
            <a:ext cx="12204963" cy="1768415"/>
          </a:xfrm>
          <a:prstGeom prst="rect">
            <a:avLst/>
          </a:prstGeom>
        </p:spPr>
      </p:pic>
      <p:sp>
        <p:nvSpPr>
          <p:cNvPr id="6" name="Date Placeholder 6">
            <a:extLst>
              <a:ext uri="{FF2B5EF4-FFF2-40B4-BE49-F238E27FC236}">
                <a16:creationId xmlns:a16="http://schemas.microsoft.com/office/drawing/2014/main" id="{ECA4AC76-7E09-39A9-BA35-E6EAC3383262}"/>
              </a:ext>
            </a:extLst>
          </p:cNvPr>
          <p:cNvSpPr txBox="1">
            <a:spLocks/>
          </p:cNvSpPr>
          <p:nvPr/>
        </p:nvSpPr>
        <p:spPr>
          <a:xfrm>
            <a:off x="497097" y="6290038"/>
            <a:ext cx="4753155" cy="365125"/>
          </a:xfrm>
          <a:prstGeom prst="rect">
            <a:avLst/>
          </a:prstGeom>
        </p:spPr>
        <p:txBody>
          <a:bodyPr/>
          <a:lstStyle>
            <a:defPPr>
              <a:defRPr lang="en-US"/>
            </a:defPPr>
            <a:lvl1pPr marL="0" algn="l" defTabSz="914400" rtl="0" eaLnBrk="1" latinLnBrk="0" hangingPunct="1">
              <a:defRPr sz="1200" kern="1200">
                <a:solidFill>
                  <a:schemeClr val="tx1"/>
                </a:solidFill>
                <a:latin typeface="Mercury Regular" panose="0200060300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mn-lt"/>
              </a:rPr>
              <a:t>La sécurité routière : une compétence pour la vie.</a:t>
            </a:r>
            <a:endParaRPr lang="en-US" dirty="0">
              <a:solidFill>
                <a:schemeClr val="bg1"/>
              </a:solidFill>
              <a:latin typeface="+mn-lt"/>
            </a:endParaRPr>
          </a:p>
        </p:txBody>
      </p:sp>
      <p:pic>
        <p:nvPicPr>
          <p:cNvPr id="7" name="Image 6" descr="Une image contenant texte, Police, Graphique, capture d’écran&#10;&#10;Description générée automatiquement">
            <a:extLst>
              <a:ext uri="{FF2B5EF4-FFF2-40B4-BE49-F238E27FC236}">
                <a16:creationId xmlns:a16="http://schemas.microsoft.com/office/drawing/2014/main" id="{93FEF62B-3D45-9BE9-2F59-7BB2CCC4D3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2808" y="5831457"/>
            <a:ext cx="2657532" cy="656472"/>
          </a:xfrm>
          <a:prstGeom prst="rect">
            <a:avLst/>
          </a:prstGeom>
        </p:spPr>
      </p:pic>
      <p:sp>
        <p:nvSpPr>
          <p:cNvPr id="8" name="Rectangle : coins arrondis 7">
            <a:extLst>
              <a:ext uri="{FF2B5EF4-FFF2-40B4-BE49-F238E27FC236}">
                <a16:creationId xmlns:a16="http://schemas.microsoft.com/office/drawing/2014/main" id="{08D10E22-312E-AF50-1099-B85964BB5868}"/>
              </a:ext>
            </a:extLst>
          </p:cNvPr>
          <p:cNvSpPr/>
          <p:nvPr/>
        </p:nvSpPr>
        <p:spPr>
          <a:xfrm>
            <a:off x="570138" y="570923"/>
            <a:ext cx="5561720" cy="66666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Sous-titre 2">
            <a:extLst>
              <a:ext uri="{FF2B5EF4-FFF2-40B4-BE49-F238E27FC236}">
                <a16:creationId xmlns:a16="http://schemas.microsoft.com/office/drawing/2014/main" id="{CCC2406D-D738-E9B5-0898-933E63EB5684}"/>
              </a:ext>
            </a:extLst>
          </p:cNvPr>
          <p:cNvSpPr txBox="1">
            <a:spLocks/>
          </p:cNvSpPr>
          <p:nvPr/>
        </p:nvSpPr>
        <p:spPr>
          <a:xfrm>
            <a:off x="570139" y="2957161"/>
            <a:ext cx="8971291" cy="1143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0000"/>
              </a:lnSpc>
            </a:pPr>
            <a:r>
              <a:rPr lang="fr-BE" sz="2400" b="1" dirty="0">
                <a:solidFill>
                  <a:schemeClr val="bg1"/>
                </a:solidFill>
                <a:latin typeface="+mj-lt"/>
              </a:rPr>
              <a:t>Comprendre et savoir </a:t>
            </a:r>
            <a:br>
              <a:rPr lang="fr-BE" sz="2400" b="1" dirty="0">
                <a:solidFill>
                  <a:schemeClr val="bg1"/>
                </a:solidFill>
                <a:latin typeface="+mj-lt"/>
              </a:rPr>
            </a:br>
            <a:r>
              <a:rPr lang="fr-BE" sz="2400" b="1" dirty="0">
                <a:solidFill>
                  <a:schemeClr val="bg1"/>
                </a:solidFill>
                <a:latin typeface="+mj-lt"/>
              </a:rPr>
              <a:t>pour prendre conscience</a:t>
            </a:r>
            <a:endParaRPr lang="en-US" sz="2400" b="1" dirty="0">
              <a:solidFill>
                <a:schemeClr val="bg1"/>
              </a:solidFill>
              <a:latin typeface="+mj-lt"/>
            </a:endParaRPr>
          </a:p>
        </p:txBody>
      </p:sp>
      <p:sp>
        <p:nvSpPr>
          <p:cNvPr id="10" name="Rectangle : coins arrondis 9">
            <a:extLst>
              <a:ext uri="{FF2B5EF4-FFF2-40B4-BE49-F238E27FC236}">
                <a16:creationId xmlns:a16="http://schemas.microsoft.com/office/drawing/2014/main" id="{91814632-5F49-2C18-B1A2-DC41C76A1F83}"/>
              </a:ext>
            </a:extLst>
          </p:cNvPr>
          <p:cNvSpPr/>
          <p:nvPr/>
        </p:nvSpPr>
        <p:spPr>
          <a:xfrm>
            <a:off x="570139" y="1311772"/>
            <a:ext cx="7273979" cy="66666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 coins arrondis 10">
            <a:extLst>
              <a:ext uri="{FF2B5EF4-FFF2-40B4-BE49-F238E27FC236}">
                <a16:creationId xmlns:a16="http://schemas.microsoft.com/office/drawing/2014/main" id="{3DAFBB91-C7A7-19B2-F161-D0651547E406}"/>
              </a:ext>
            </a:extLst>
          </p:cNvPr>
          <p:cNvSpPr/>
          <p:nvPr/>
        </p:nvSpPr>
        <p:spPr>
          <a:xfrm>
            <a:off x="570137" y="2050484"/>
            <a:ext cx="7097487" cy="66666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a:extLst>
              <a:ext uri="{FF2B5EF4-FFF2-40B4-BE49-F238E27FC236}">
                <a16:creationId xmlns:a16="http://schemas.microsoft.com/office/drawing/2014/main" id="{D1880568-8DEF-65F9-91A2-106E1127FD58}"/>
              </a:ext>
            </a:extLst>
          </p:cNvPr>
          <p:cNvSpPr/>
          <p:nvPr/>
        </p:nvSpPr>
        <p:spPr>
          <a:xfrm>
            <a:off x="584219" y="452514"/>
            <a:ext cx="12082670" cy="2216889"/>
          </a:xfrm>
          <a:prstGeom prst="rect">
            <a:avLst/>
          </a:prstGeom>
        </p:spPr>
        <p:txBody>
          <a:bodyPr wrap="square">
            <a:spAutoFit/>
          </a:bodyPr>
          <a:lstStyle/>
          <a:p>
            <a:pPr>
              <a:lnSpc>
                <a:spcPct val="150000"/>
              </a:lnSpc>
            </a:pPr>
            <a:r>
              <a:rPr lang="fr-BE" sz="3200" b="1" spc="-50" dirty="0">
                <a:solidFill>
                  <a:srgbClr val="2F3E8B"/>
                </a:solidFill>
                <a:latin typeface="+mj-lt"/>
                <a:ea typeface="+mj-ea"/>
                <a:cs typeface="+mj-cs"/>
              </a:rPr>
              <a:t>Mener une enquête à propos </a:t>
            </a:r>
          </a:p>
          <a:p>
            <a:pPr>
              <a:lnSpc>
                <a:spcPct val="150000"/>
              </a:lnSpc>
            </a:pPr>
            <a:r>
              <a:rPr lang="fr-BE" sz="3200" b="1" spc="-50" dirty="0">
                <a:solidFill>
                  <a:srgbClr val="2F3E8B"/>
                </a:solidFill>
                <a:latin typeface="+mj-lt"/>
                <a:ea typeface="+mj-ea"/>
                <a:cs typeface="+mj-cs"/>
              </a:rPr>
              <a:t>de la consommation de psychotropes </a:t>
            </a:r>
          </a:p>
          <a:p>
            <a:pPr>
              <a:lnSpc>
                <a:spcPct val="150000"/>
              </a:lnSpc>
            </a:pPr>
            <a:r>
              <a:rPr lang="fr-BE" sz="3200" b="1" spc="-50" dirty="0">
                <a:solidFill>
                  <a:srgbClr val="2F3E8B"/>
                </a:solidFill>
                <a:latin typeface="+mj-lt"/>
                <a:ea typeface="+mj-ea"/>
                <a:cs typeface="+mj-cs"/>
              </a:rPr>
              <a:t>et </a:t>
            </a:r>
            <a:r>
              <a:rPr lang="fr-FR" sz="3200" b="1" spc="-50" dirty="0">
                <a:solidFill>
                  <a:srgbClr val="2F3E8B"/>
                </a:solidFill>
                <a:latin typeface="+mj-lt"/>
                <a:ea typeface="+mj-ea"/>
                <a:cs typeface="+mj-cs"/>
              </a:rPr>
              <a:t>leur impact sur la sécurité routière</a:t>
            </a:r>
            <a:endParaRPr lang="en-US" sz="3200" b="1" spc="-50" dirty="0">
              <a:solidFill>
                <a:srgbClr val="2F3E8B"/>
              </a:solidFill>
              <a:latin typeface="+mj-lt"/>
              <a:ea typeface="+mj-ea"/>
              <a:cs typeface="+mj-cs"/>
            </a:endParaRPr>
          </a:p>
        </p:txBody>
      </p:sp>
      <p:pic>
        <p:nvPicPr>
          <p:cNvPr id="13" name="Image 12" descr="Une image contenant texte, Police, Graphique, logo&#10;&#10;Description générée automatiquement">
            <a:extLst>
              <a:ext uri="{FF2B5EF4-FFF2-40B4-BE49-F238E27FC236}">
                <a16:creationId xmlns:a16="http://schemas.microsoft.com/office/drawing/2014/main" id="{BF928583-6F61-16DA-5D5B-0E2222BBDD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139" y="4533266"/>
            <a:ext cx="3921106" cy="1584056"/>
          </a:xfrm>
          <a:prstGeom prst="rect">
            <a:avLst/>
          </a:prstGeom>
        </p:spPr>
      </p:pic>
    </p:spTree>
    <p:extLst>
      <p:ext uri="{BB962C8B-B14F-4D97-AF65-F5344CB8AC3E}">
        <p14:creationId xmlns:p14="http://schemas.microsoft.com/office/powerpoint/2010/main" val="4231038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D9E73DF-A04D-5720-9F4B-6ED100DC1143}"/>
              </a:ext>
            </a:extLst>
          </p:cNvPr>
          <p:cNvSpPr txBox="1"/>
          <p:nvPr/>
        </p:nvSpPr>
        <p:spPr>
          <a:xfrm>
            <a:off x="357602" y="3608980"/>
            <a:ext cx="11729678" cy="2282804"/>
          </a:xfrm>
          <a:prstGeom prst="rect">
            <a:avLst/>
          </a:prstGeom>
          <a:noFill/>
        </p:spPr>
        <p:txBody>
          <a:bodyPr wrap="square" rtlCol="0">
            <a:spAutoFit/>
          </a:bodyPr>
          <a:lstStyle/>
          <a:p>
            <a:pPr>
              <a:spcAft>
                <a:spcPts val="600"/>
              </a:spcAft>
            </a:pPr>
            <a:r>
              <a:rPr lang="fr-BE" sz="1300" dirty="0">
                <a:solidFill>
                  <a:srgbClr val="7D7D7C"/>
                </a:solidFill>
                <a:cs typeface="Noto Sans Devanagari"/>
              </a:rPr>
              <a:t>Les élèves sont répartis en groupes de 3, ils choisissent de traiter un des aspects suivants :</a:t>
            </a:r>
          </a:p>
          <a:p>
            <a:pPr marL="285750" indent="-285750">
              <a:lnSpc>
                <a:spcPct val="150000"/>
              </a:lnSpc>
              <a:buFont typeface="Arial" panose="020B0604020202020204" pitchFamily="34" charset="0"/>
              <a:buChar char="•"/>
            </a:pPr>
            <a:r>
              <a:rPr lang="fr-BE" sz="1300" dirty="0">
                <a:solidFill>
                  <a:srgbClr val="7D7D7C"/>
                </a:solidFill>
                <a:cs typeface="Noto Sans Devanagari"/>
              </a:rPr>
              <a:t>Y a-t-il des liens entre alcool et accidents de la route ?</a:t>
            </a:r>
          </a:p>
          <a:p>
            <a:pPr marL="285750" indent="-285750">
              <a:lnSpc>
                <a:spcPct val="150000"/>
              </a:lnSpc>
              <a:buFont typeface="Arial" panose="020B0604020202020204" pitchFamily="34" charset="0"/>
              <a:buChar char="•"/>
            </a:pPr>
            <a:r>
              <a:rPr lang="fr-BE" sz="1300" dirty="0">
                <a:solidFill>
                  <a:srgbClr val="7D7D7C"/>
                </a:solidFill>
                <a:cs typeface="Noto Sans Devanagari"/>
              </a:rPr>
              <a:t>Y a-t-il des liens entre cannabis et accidents de la route ?</a:t>
            </a:r>
          </a:p>
          <a:p>
            <a:pPr marL="285750" indent="-285750">
              <a:lnSpc>
                <a:spcPct val="150000"/>
              </a:lnSpc>
              <a:buFont typeface="Arial" panose="020B0604020202020204" pitchFamily="34" charset="0"/>
              <a:buChar char="•"/>
            </a:pPr>
            <a:r>
              <a:rPr lang="fr-BE" sz="1300" dirty="0">
                <a:solidFill>
                  <a:srgbClr val="7D7D7C"/>
                </a:solidFill>
                <a:cs typeface="Noto Sans Devanagari"/>
              </a:rPr>
              <a:t>Y a-t-il des liens entre d’autres psychotropes (autres que alcool et cannabis) et accidents de la route ?</a:t>
            </a:r>
          </a:p>
          <a:p>
            <a:pPr marL="285750" indent="-285750">
              <a:lnSpc>
                <a:spcPct val="150000"/>
              </a:lnSpc>
              <a:buFont typeface="Arial" panose="020B0604020202020204" pitchFamily="34" charset="0"/>
              <a:buChar char="•"/>
            </a:pPr>
            <a:r>
              <a:rPr lang="fr-BE" sz="1300" dirty="0">
                <a:solidFill>
                  <a:srgbClr val="7D7D7C"/>
                </a:solidFill>
                <a:cs typeface="Noto Sans Devanagari"/>
              </a:rPr>
              <a:t>Y a-t-il une consommation chez les jeunes d’alcool, de cannabis et d’autres psychotropes ? </a:t>
            </a:r>
          </a:p>
          <a:p>
            <a:pPr marL="285750" indent="-285750">
              <a:lnSpc>
                <a:spcPct val="150000"/>
              </a:lnSpc>
              <a:buFont typeface="Arial" panose="020B0604020202020204" pitchFamily="34" charset="0"/>
              <a:buChar char="•"/>
            </a:pPr>
            <a:r>
              <a:rPr lang="fr-BE" sz="1300" dirty="0">
                <a:solidFill>
                  <a:srgbClr val="7D7D7C"/>
                </a:solidFill>
                <a:cs typeface="Noto Sans Devanagari"/>
              </a:rPr>
              <a:t>Les jeunes conduisent-ils à vélo, à trottinette, en voiture, etc. sous l’effet de substances ?</a:t>
            </a:r>
          </a:p>
          <a:p>
            <a:pPr>
              <a:lnSpc>
                <a:spcPct val="250000"/>
              </a:lnSpc>
            </a:pPr>
            <a:r>
              <a:rPr lang="fr-FR" sz="1300" cap="all" dirty="0">
                <a:solidFill>
                  <a:srgbClr val="B4CC04"/>
                </a:solidFill>
                <a:cs typeface="Noto Sans Devanagari"/>
              </a:rPr>
              <a:t>Remarque </a:t>
            </a:r>
            <a:r>
              <a:rPr lang="fr-FR" sz="1300" dirty="0">
                <a:solidFill>
                  <a:srgbClr val="B4CC04"/>
                </a:solidFill>
                <a:cs typeface="Noto Sans Devanagari"/>
              </a:rPr>
              <a:t>: </a:t>
            </a:r>
            <a:r>
              <a:rPr lang="fr-FR" sz="1300" b="1" dirty="0">
                <a:solidFill>
                  <a:srgbClr val="B4CC04"/>
                </a:solidFill>
                <a:latin typeface="+mj-lt"/>
                <a:cs typeface="Noto Sans Devanagari"/>
              </a:rPr>
              <a:t>on </a:t>
            </a:r>
            <a:r>
              <a:rPr lang="fr-BE" sz="1300" b="1" dirty="0">
                <a:solidFill>
                  <a:srgbClr val="B4CC04"/>
                </a:solidFill>
                <a:latin typeface="+mj-lt"/>
                <a:cs typeface="Noto Sans Devanagari"/>
              </a:rPr>
              <a:t>entend par accident de la route les accidents impliquant des piétons, des cyclistes, des conducteurs de trottinette ou de voiture.</a:t>
            </a:r>
            <a:endParaRPr lang="en-US" sz="1300" b="1" dirty="0">
              <a:solidFill>
                <a:srgbClr val="B4CC04"/>
              </a:solidFill>
              <a:latin typeface="+mj-lt"/>
              <a:cs typeface="Noto Sans Devanagari"/>
            </a:endParaRPr>
          </a:p>
        </p:txBody>
      </p:sp>
      <p:sp>
        <p:nvSpPr>
          <p:cNvPr id="3" name="ZoneTexte 2">
            <a:extLst>
              <a:ext uri="{FF2B5EF4-FFF2-40B4-BE49-F238E27FC236}">
                <a16:creationId xmlns:a16="http://schemas.microsoft.com/office/drawing/2014/main" id="{A4404530-09C6-A4F4-9DB6-32B7470A199B}"/>
              </a:ext>
            </a:extLst>
          </p:cNvPr>
          <p:cNvSpPr txBox="1"/>
          <p:nvPr/>
        </p:nvSpPr>
        <p:spPr>
          <a:xfrm>
            <a:off x="357602" y="907564"/>
            <a:ext cx="9342622" cy="461665"/>
          </a:xfrm>
          <a:prstGeom prst="rect">
            <a:avLst/>
          </a:prstGeom>
          <a:noFill/>
        </p:spPr>
        <p:txBody>
          <a:bodyPr wrap="none" rtlCol="0">
            <a:spAutoFit/>
          </a:bodyPr>
          <a:lstStyle/>
          <a:p>
            <a:r>
              <a:rPr lang="fr-BE" sz="2400" b="1" cap="all" dirty="0">
                <a:solidFill>
                  <a:srgbClr val="3C8200"/>
                </a:solidFill>
                <a:latin typeface="+mj-lt"/>
              </a:rPr>
              <a:t>Étape 2 : </a:t>
            </a:r>
            <a:r>
              <a:rPr lang="fr-BE" sz="2000" cap="all" dirty="0">
                <a:solidFill>
                  <a:srgbClr val="3C8200"/>
                </a:solidFill>
                <a:cs typeface="Noto Sans Devanagari"/>
              </a:rPr>
              <a:t>LE PROBLÈME EXISTE-T-IL ? COMBIEN ? OÙ ? QUAND ? QUI ?</a:t>
            </a:r>
            <a:endParaRPr lang="en-US" sz="2000" cap="all" dirty="0">
              <a:solidFill>
                <a:srgbClr val="3C8200"/>
              </a:solidFill>
              <a:cs typeface="Noto Sans Devanagari"/>
            </a:endParaRPr>
          </a:p>
        </p:txBody>
      </p:sp>
      <p:sp>
        <p:nvSpPr>
          <p:cNvPr id="4" name="Espace réservé du numéro de diapositive 1">
            <a:extLst>
              <a:ext uri="{FF2B5EF4-FFF2-40B4-BE49-F238E27FC236}">
                <a16:creationId xmlns:a16="http://schemas.microsoft.com/office/drawing/2014/main" id="{7CFD45F0-1610-F4E8-53C9-CF5FA2E1DA3A}"/>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10</a:t>
            </a:fld>
            <a:endParaRPr lang="en-US" dirty="0">
              <a:solidFill>
                <a:srgbClr val="2F3E8B"/>
              </a:solidFill>
            </a:endParaRPr>
          </a:p>
        </p:txBody>
      </p:sp>
      <p:sp>
        <p:nvSpPr>
          <p:cNvPr id="6" name="Rectangle 5">
            <a:extLst>
              <a:ext uri="{FF2B5EF4-FFF2-40B4-BE49-F238E27FC236}">
                <a16:creationId xmlns:a16="http://schemas.microsoft.com/office/drawing/2014/main" id="{E4ABCA9B-3826-1F21-B303-29FEFD4E29A4}"/>
              </a:ext>
            </a:extLst>
          </p:cNvPr>
          <p:cNvSpPr/>
          <p:nvPr/>
        </p:nvSpPr>
        <p:spPr>
          <a:xfrm>
            <a:off x="357602" y="1686092"/>
            <a:ext cx="5400000" cy="1200329"/>
          </a:xfrm>
          <a:prstGeom prst="rect">
            <a:avLst/>
          </a:prstGeom>
        </p:spPr>
        <p:txBody>
          <a:bodyPr wrap="square">
            <a:spAutoFit/>
          </a:bodyPr>
          <a:lstStyle/>
          <a:p>
            <a:pPr marL="342900" indent="-342900">
              <a:buAutoNum type="arabicPeriod"/>
            </a:pPr>
            <a:r>
              <a:rPr lang="fr-BE" sz="1600" b="1" dirty="0">
                <a:solidFill>
                  <a:srgbClr val="2F3E8B"/>
                </a:solidFill>
                <a:latin typeface="+mj-lt"/>
              </a:rPr>
              <a:t>Mener une recherche documentaire</a:t>
            </a:r>
          </a:p>
          <a:p>
            <a:pPr marL="342900" indent="-342900">
              <a:lnSpc>
                <a:spcPct val="250000"/>
              </a:lnSpc>
              <a:buAutoNum type="arabicPeriod"/>
            </a:pPr>
            <a:r>
              <a:rPr lang="fr-BE" sz="1600" b="1" dirty="0">
                <a:solidFill>
                  <a:srgbClr val="2F3E8B"/>
                </a:solidFill>
                <a:latin typeface="+mj-lt"/>
              </a:rPr>
              <a:t>Analyser des données</a:t>
            </a:r>
          </a:p>
          <a:p>
            <a:endParaRPr lang="en-US" sz="1600" dirty="0">
              <a:solidFill>
                <a:srgbClr val="2F3E8B"/>
              </a:solidFill>
              <a:latin typeface="+mj-lt"/>
            </a:endParaRPr>
          </a:p>
        </p:txBody>
      </p:sp>
      <p:sp>
        <p:nvSpPr>
          <p:cNvPr id="7" name="Rectangle 6">
            <a:extLst>
              <a:ext uri="{FF2B5EF4-FFF2-40B4-BE49-F238E27FC236}">
                <a16:creationId xmlns:a16="http://schemas.microsoft.com/office/drawing/2014/main" id="{BBFBEDFF-E25C-82C7-620D-1F6F17321E85}"/>
              </a:ext>
            </a:extLst>
          </p:cNvPr>
          <p:cNvSpPr/>
          <p:nvPr/>
        </p:nvSpPr>
        <p:spPr>
          <a:xfrm>
            <a:off x="357602" y="3045734"/>
            <a:ext cx="11579295" cy="400110"/>
          </a:xfrm>
          <a:prstGeom prst="rect">
            <a:avLst/>
          </a:prstGeom>
        </p:spPr>
        <p:txBody>
          <a:bodyPr wrap="square">
            <a:spAutoFit/>
          </a:bodyPr>
          <a:lstStyle/>
          <a:p>
            <a:pPr>
              <a:spcAft>
                <a:spcPts val="0"/>
              </a:spcAft>
            </a:pPr>
            <a:r>
              <a:rPr lang="fr-BE" sz="2000" dirty="0">
                <a:solidFill>
                  <a:srgbClr val="2F3E8B"/>
                </a:solidFill>
                <a:cs typeface="Noto Sans Devanagari"/>
              </a:rPr>
              <a:t>Déroulement</a:t>
            </a:r>
            <a:endParaRPr lang="en-US" dirty="0">
              <a:solidFill>
                <a:schemeClr val="accent2"/>
              </a:solidFill>
              <a:ea typeface="Noto Sans CJK SC Regular"/>
              <a:cs typeface="Noto Sans Devanagari"/>
            </a:endParaRPr>
          </a:p>
        </p:txBody>
      </p:sp>
      <p:pic>
        <p:nvPicPr>
          <p:cNvPr id="8" name="Image 7">
            <a:extLst>
              <a:ext uri="{FF2B5EF4-FFF2-40B4-BE49-F238E27FC236}">
                <a16:creationId xmlns:a16="http://schemas.microsoft.com/office/drawing/2014/main" id="{E32ED752-76BB-493C-3C6F-4DA745985C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308"/>
          <a:stretch/>
        </p:blipFill>
        <p:spPr>
          <a:xfrm>
            <a:off x="5099255" y="1531099"/>
            <a:ext cx="2123346" cy="1781642"/>
          </a:xfrm>
          <a:prstGeom prst="rect">
            <a:avLst/>
          </a:prstGeom>
        </p:spPr>
      </p:pic>
      <p:pic>
        <p:nvPicPr>
          <p:cNvPr id="9" name="Image 8">
            <a:extLst>
              <a:ext uri="{FF2B5EF4-FFF2-40B4-BE49-F238E27FC236}">
                <a16:creationId xmlns:a16="http://schemas.microsoft.com/office/drawing/2014/main" id="{2603CBC8-F13D-F152-5F15-940CE170A4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94" r="3000"/>
          <a:stretch/>
        </p:blipFill>
        <p:spPr>
          <a:xfrm>
            <a:off x="7317869" y="1532365"/>
            <a:ext cx="2473122" cy="1780376"/>
          </a:xfrm>
          <a:prstGeom prst="rect">
            <a:avLst/>
          </a:prstGeom>
        </p:spPr>
      </p:pic>
      <p:pic>
        <p:nvPicPr>
          <p:cNvPr id="10" name="Image 9">
            <a:extLst>
              <a:ext uri="{FF2B5EF4-FFF2-40B4-BE49-F238E27FC236}">
                <a16:creationId xmlns:a16="http://schemas.microsoft.com/office/drawing/2014/main" id="{773D23BA-2A54-27F7-AFBA-51E83B7212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6259" y="1531098"/>
            <a:ext cx="2373836" cy="1780377"/>
          </a:xfrm>
          <a:prstGeom prst="rect">
            <a:avLst/>
          </a:prstGeom>
        </p:spPr>
      </p:pic>
      <p:pic>
        <p:nvPicPr>
          <p:cNvPr id="12" name="Image 11" descr="Une image contenant capture d’écran, Graphique, Police, vert&#10;&#10;Description générée automatiquement">
            <a:extLst>
              <a:ext uri="{FF2B5EF4-FFF2-40B4-BE49-F238E27FC236}">
                <a16:creationId xmlns:a16="http://schemas.microsoft.com/office/drawing/2014/main" id="{3E46A67D-4EDB-E3FE-157A-E12D34F438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5" name="Rectangle 4">
            <a:extLst>
              <a:ext uri="{FF2B5EF4-FFF2-40B4-BE49-F238E27FC236}">
                <a16:creationId xmlns:a16="http://schemas.microsoft.com/office/drawing/2014/main" id="{85D0A42C-EE78-A285-E686-CF7BAB4405F1}"/>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1655652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0A5FC2-DAB3-2425-075F-B8BD50F18E1E}"/>
              </a:ext>
            </a:extLst>
          </p:cNvPr>
          <p:cNvSpPr/>
          <p:nvPr/>
        </p:nvSpPr>
        <p:spPr>
          <a:xfrm>
            <a:off x="0" y="0"/>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Graphique 2">
            <a:extLst>
              <a:ext uri="{FF2B5EF4-FFF2-40B4-BE49-F238E27FC236}">
                <a16:creationId xmlns:a16="http://schemas.microsoft.com/office/drawing/2014/main" id="{E1E7D5F1-60CD-D6B5-78D2-EF987B7293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14" y="522314"/>
            <a:ext cx="11135019" cy="5520678"/>
          </a:xfrm>
          <a:prstGeom prst="rect">
            <a:avLst/>
          </a:prstGeom>
        </p:spPr>
      </p:pic>
      <p:sp>
        <p:nvSpPr>
          <p:cNvPr id="6" name="ZoneTexte 5">
            <a:extLst>
              <a:ext uri="{FF2B5EF4-FFF2-40B4-BE49-F238E27FC236}">
                <a16:creationId xmlns:a16="http://schemas.microsoft.com/office/drawing/2014/main" id="{266B4B9C-11DB-C310-B7A3-18C0BC402ECB}"/>
              </a:ext>
            </a:extLst>
          </p:cNvPr>
          <p:cNvSpPr txBox="1"/>
          <p:nvPr/>
        </p:nvSpPr>
        <p:spPr>
          <a:xfrm>
            <a:off x="357602" y="2432360"/>
            <a:ext cx="11320821" cy="3777444"/>
          </a:xfrm>
          <a:prstGeom prst="rect">
            <a:avLst/>
          </a:prstGeom>
          <a:noFill/>
        </p:spPr>
        <p:txBody>
          <a:bodyPr wrap="square" rtlCol="0">
            <a:spAutoFit/>
          </a:bodyPr>
          <a:lstStyle/>
          <a:p>
            <a:pPr marL="715963">
              <a:lnSpc>
                <a:spcPct val="150000"/>
              </a:lnSpc>
            </a:pPr>
            <a:r>
              <a:rPr lang="fr-BE" sz="1300" dirty="0">
                <a:solidFill>
                  <a:srgbClr val="7D7D7C"/>
                </a:solidFill>
                <a:cs typeface="Noto Sans Devanagari"/>
                <a:hlinkClick r:id="rId4">
                  <a:extLst>
                    <a:ext uri="{A12FA001-AC4F-418D-AE19-62706E023703}">
                      <ahyp:hlinkClr xmlns:ahyp="http://schemas.microsoft.com/office/drawing/2018/hyperlinkcolor" val="tx"/>
                    </a:ext>
                  </a:extLst>
                </a:hlinkClick>
              </a:rPr>
              <a:t>https://www.vias.be/fr/recherche/publications/themadossier-verkeersveiligheid-n13-alcohol/</a:t>
            </a:r>
            <a:endParaRPr lang="fr-BE" sz="1300" dirty="0">
              <a:solidFill>
                <a:srgbClr val="7D7D7C"/>
              </a:solidFill>
              <a:cs typeface="Noto Sans Devanagari"/>
            </a:endParaRPr>
          </a:p>
          <a:p>
            <a:pPr marL="715963">
              <a:lnSpc>
                <a:spcPct val="200000"/>
              </a:lnSpc>
            </a:pPr>
            <a:r>
              <a:rPr lang="fr-BE" sz="1300" cap="all" dirty="0">
                <a:solidFill>
                  <a:srgbClr val="2F3E8B"/>
                </a:solidFill>
                <a:cs typeface="Noto Sans Devanagari"/>
              </a:rPr>
              <a:t>Quelques chiffres : </a:t>
            </a:r>
          </a:p>
          <a:p>
            <a:pPr marL="715963">
              <a:lnSpc>
                <a:spcPct val="150000"/>
              </a:lnSpc>
            </a:pPr>
            <a:r>
              <a:rPr lang="fr-BE" sz="1300" dirty="0">
                <a:solidFill>
                  <a:srgbClr val="7D7D7C"/>
                </a:solidFill>
                <a:cs typeface="Noto Sans Devanagari"/>
                <a:hlinkClick r:id="rId5">
                  <a:extLst>
                    <a:ext uri="{A12FA001-AC4F-418D-AE19-62706E023703}">
                      <ahyp:hlinkClr xmlns:ahyp="http://schemas.microsoft.com/office/drawing/2018/hyperlinkcolor" val="tx"/>
                    </a:ext>
                  </a:extLst>
                </a:hlinkClick>
              </a:rPr>
              <a:t>https://mobilite-mobiliteit.brussels/fr/alcool-drogues-medicaments-le-cocktail-de-choc-des-accidents-de-la-route</a:t>
            </a:r>
            <a:r>
              <a:rPr lang="fr-BE" sz="1300" dirty="0">
                <a:solidFill>
                  <a:srgbClr val="7D7D7C"/>
                </a:solidFill>
                <a:cs typeface="Noto Sans Devanagari"/>
              </a:rPr>
              <a:t> </a:t>
            </a:r>
          </a:p>
          <a:p>
            <a:pPr marL="715963"/>
            <a:endParaRPr lang="fr-BE" sz="2000" dirty="0">
              <a:solidFill>
                <a:srgbClr val="2F3E8B"/>
              </a:solidFill>
              <a:cs typeface="Noto Sans Devanagari"/>
            </a:endParaRPr>
          </a:p>
          <a:p>
            <a:pPr marL="715963"/>
            <a:r>
              <a:rPr lang="fr-BE" sz="2000" dirty="0">
                <a:solidFill>
                  <a:srgbClr val="3C8200"/>
                </a:solidFill>
                <a:cs typeface="Noto Sans Devanagari"/>
              </a:rPr>
              <a:t>Groupe 2 </a:t>
            </a:r>
            <a:r>
              <a:rPr lang="fr-BE" sz="1600" dirty="0">
                <a:solidFill>
                  <a:srgbClr val="3C8200"/>
                </a:solidFill>
                <a:cs typeface="Noto Sans Devanagari"/>
              </a:rPr>
              <a:t>: </a:t>
            </a:r>
            <a:r>
              <a:rPr lang="fr-BE" sz="1600" b="1" dirty="0">
                <a:solidFill>
                  <a:srgbClr val="3C8200"/>
                </a:solidFill>
                <a:cs typeface="Noto Sans Devanagari"/>
              </a:rPr>
              <a:t>Y a-t-il des liens entre cannabis et accidents de la route ?</a:t>
            </a:r>
          </a:p>
          <a:p>
            <a:pPr marL="715963">
              <a:lnSpc>
                <a:spcPct val="150000"/>
              </a:lnSpc>
            </a:pPr>
            <a:r>
              <a:rPr lang="fr-BE" sz="1300" dirty="0">
                <a:solidFill>
                  <a:srgbClr val="7D7D7C"/>
                </a:solidFill>
                <a:cs typeface="Noto Sans Devanagari"/>
                <a:hlinkClick r:id="rId6">
                  <a:extLst>
                    <a:ext uri="{A12FA001-AC4F-418D-AE19-62706E023703}">
                      <ahyp:hlinkClr xmlns:ahyp="http://schemas.microsoft.com/office/drawing/2018/hyperlinkcolor" val="tx"/>
                    </a:ext>
                  </a:extLst>
                </a:hlinkClick>
              </a:rPr>
              <a:t>https://www.vias.be/fr/recherche/publications/rijden-onder-invloed-van-drugs/</a:t>
            </a:r>
            <a:r>
              <a:rPr lang="fr-BE" sz="1300" dirty="0">
                <a:solidFill>
                  <a:srgbClr val="7D7D7C"/>
                </a:solidFill>
                <a:cs typeface="Noto Sans Devanagari"/>
              </a:rPr>
              <a:t> </a:t>
            </a:r>
          </a:p>
          <a:p>
            <a:pPr marL="715963">
              <a:lnSpc>
                <a:spcPct val="150000"/>
              </a:lnSpc>
            </a:pPr>
            <a:r>
              <a:rPr lang="fr-BE" sz="1200" b="1" dirty="0">
                <a:solidFill>
                  <a:srgbClr val="B4CC04"/>
                </a:solidFill>
              </a:rPr>
              <a:t>&gt;&gt; Lire intro et pages 3 et 4</a:t>
            </a:r>
          </a:p>
          <a:p>
            <a:pPr marL="715963">
              <a:lnSpc>
                <a:spcPct val="200000"/>
              </a:lnSpc>
            </a:pPr>
            <a:r>
              <a:rPr lang="fr-BE" sz="1300" cap="all" dirty="0">
                <a:solidFill>
                  <a:srgbClr val="2F3E8B"/>
                </a:solidFill>
                <a:cs typeface="Noto Sans Devanagari"/>
              </a:rPr>
              <a:t>Drogues et sécurité routière, quelques chiffres : </a:t>
            </a:r>
          </a:p>
          <a:p>
            <a:pPr marL="715963"/>
            <a:r>
              <a:rPr lang="fr-BE" sz="1300" dirty="0">
                <a:solidFill>
                  <a:srgbClr val="7D7D7C"/>
                </a:solidFill>
                <a:cs typeface="Noto Sans Devanagari"/>
                <a:hlinkClick r:id="rId7">
                  <a:extLst>
                    <a:ext uri="{A12FA001-AC4F-418D-AE19-62706E023703}">
                      <ahyp:hlinkClr xmlns:ahyp="http://schemas.microsoft.com/office/drawing/2018/hyperlinkcolor" val="tx"/>
                    </a:ext>
                  </a:extLst>
                </a:hlinkClick>
              </a:rPr>
              <a:t>https://www.awsr.be/securite-routiere/drogues</a:t>
            </a:r>
            <a:r>
              <a:rPr lang="fr-BE" sz="1300" dirty="0">
                <a:solidFill>
                  <a:srgbClr val="7D7D7C"/>
                </a:solidFill>
                <a:cs typeface="Noto Sans Devanagari"/>
              </a:rPr>
              <a:t> </a:t>
            </a:r>
          </a:p>
          <a:p>
            <a:pPr marL="715963"/>
            <a:endParaRPr lang="fr-FR" sz="1200" cap="all" dirty="0">
              <a:solidFill>
                <a:srgbClr val="B4CC04"/>
              </a:solidFill>
              <a:cs typeface="Noto Sans Devanagari"/>
            </a:endParaRPr>
          </a:p>
          <a:p>
            <a:pPr marL="715963"/>
            <a:r>
              <a:rPr lang="fr-FR" sz="1200" cap="all" dirty="0">
                <a:solidFill>
                  <a:srgbClr val="B4CC04"/>
                </a:solidFill>
                <a:cs typeface="Noto Sans Devanagari"/>
              </a:rPr>
              <a:t>Remarque </a:t>
            </a:r>
            <a:r>
              <a:rPr lang="fr-FR" sz="1200" dirty="0">
                <a:solidFill>
                  <a:srgbClr val="B4CC04"/>
                </a:solidFill>
                <a:cs typeface="Noto Sans Devanagari"/>
              </a:rPr>
              <a:t>: </a:t>
            </a:r>
            <a:r>
              <a:rPr lang="fr-FR" sz="1200" b="1" dirty="0">
                <a:solidFill>
                  <a:srgbClr val="B4CC04"/>
                </a:solidFill>
                <a:latin typeface="+mj-lt"/>
                <a:cs typeface="Noto Sans Devanagari"/>
              </a:rPr>
              <a:t>on </a:t>
            </a:r>
            <a:r>
              <a:rPr lang="fr-BE" sz="1200" b="1" dirty="0">
                <a:solidFill>
                  <a:srgbClr val="B4CC04"/>
                </a:solidFill>
                <a:latin typeface="+mj-lt"/>
                <a:cs typeface="Noto Sans Devanagari"/>
              </a:rPr>
              <a:t>entend par accident de la route les accidents impliquant des piétons, des cyclistes, des conducteurs de trottinette ou de voiture.</a:t>
            </a:r>
            <a:endParaRPr lang="en-US" sz="1200" b="1" dirty="0">
              <a:solidFill>
                <a:srgbClr val="B4CC04"/>
              </a:solidFill>
              <a:latin typeface="+mj-lt"/>
              <a:cs typeface="Noto Sans Devanagari"/>
            </a:endParaRPr>
          </a:p>
          <a:p>
            <a:pPr marL="715963">
              <a:lnSpc>
                <a:spcPct val="200000"/>
              </a:lnSpc>
            </a:pPr>
            <a:endParaRPr lang="fr-BE" sz="1300" dirty="0">
              <a:solidFill>
                <a:srgbClr val="7D7D7C"/>
              </a:solidFill>
              <a:cs typeface="Noto Sans Devanagari"/>
            </a:endParaRPr>
          </a:p>
        </p:txBody>
      </p:sp>
      <p:sp>
        <p:nvSpPr>
          <p:cNvPr id="7" name="Espace réservé du numéro de diapositive 1">
            <a:extLst>
              <a:ext uri="{FF2B5EF4-FFF2-40B4-BE49-F238E27FC236}">
                <a16:creationId xmlns:a16="http://schemas.microsoft.com/office/drawing/2014/main" id="{0747943C-0EA6-567F-E098-8540D8EC2732}"/>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11</a:t>
            </a:fld>
            <a:endParaRPr lang="en-US" dirty="0">
              <a:solidFill>
                <a:srgbClr val="2F3E8B"/>
              </a:solidFill>
            </a:endParaRPr>
          </a:p>
        </p:txBody>
      </p:sp>
      <p:sp>
        <p:nvSpPr>
          <p:cNvPr id="9" name="Rectangle 8">
            <a:extLst>
              <a:ext uri="{FF2B5EF4-FFF2-40B4-BE49-F238E27FC236}">
                <a16:creationId xmlns:a16="http://schemas.microsoft.com/office/drawing/2014/main" id="{01CDC74E-E9DE-D1FD-AE5A-94764F99CE67}"/>
              </a:ext>
            </a:extLst>
          </p:cNvPr>
          <p:cNvSpPr/>
          <p:nvPr/>
        </p:nvSpPr>
        <p:spPr>
          <a:xfrm>
            <a:off x="357602" y="2116764"/>
            <a:ext cx="11579295" cy="400110"/>
          </a:xfrm>
          <a:prstGeom prst="rect">
            <a:avLst/>
          </a:prstGeom>
        </p:spPr>
        <p:txBody>
          <a:bodyPr wrap="square">
            <a:spAutoFit/>
          </a:bodyPr>
          <a:lstStyle/>
          <a:p>
            <a:pPr marL="715963"/>
            <a:r>
              <a:rPr lang="fr-BE" sz="2000" dirty="0">
                <a:solidFill>
                  <a:srgbClr val="3C8200"/>
                </a:solidFill>
                <a:cs typeface="Noto Sans Devanagari"/>
              </a:rPr>
              <a:t>Groupe 1 :</a:t>
            </a:r>
            <a:r>
              <a:rPr lang="fr-BE" sz="1300" dirty="0">
                <a:solidFill>
                  <a:srgbClr val="3C8200"/>
                </a:solidFill>
                <a:cs typeface="Noto Sans Devanagari"/>
              </a:rPr>
              <a:t> </a:t>
            </a:r>
            <a:r>
              <a:rPr lang="fr-BE" sz="1600" b="1" dirty="0">
                <a:solidFill>
                  <a:srgbClr val="3C8200"/>
                </a:solidFill>
                <a:cs typeface="Noto Sans Devanagari"/>
              </a:rPr>
              <a:t>Y a-t-il des liens entre alcool et accidents de la route ?</a:t>
            </a:r>
            <a:endParaRPr lang="en-US" sz="1600" b="1" dirty="0">
              <a:solidFill>
                <a:srgbClr val="3C8200"/>
              </a:solidFill>
              <a:ea typeface="Noto Sans CJK SC Regular"/>
              <a:cs typeface="Noto Sans Devanagari"/>
            </a:endParaRPr>
          </a:p>
        </p:txBody>
      </p:sp>
      <p:sp>
        <p:nvSpPr>
          <p:cNvPr id="10" name="Rectangle 9">
            <a:extLst>
              <a:ext uri="{FF2B5EF4-FFF2-40B4-BE49-F238E27FC236}">
                <a16:creationId xmlns:a16="http://schemas.microsoft.com/office/drawing/2014/main" id="{CCA82339-6D61-D89E-BEEC-FB4E7E53C5F8}"/>
              </a:ext>
            </a:extLst>
          </p:cNvPr>
          <p:cNvSpPr/>
          <p:nvPr/>
        </p:nvSpPr>
        <p:spPr>
          <a:xfrm>
            <a:off x="357602" y="1447967"/>
            <a:ext cx="11320821" cy="830997"/>
          </a:xfrm>
          <a:prstGeom prst="rect">
            <a:avLst/>
          </a:prstGeom>
        </p:spPr>
        <p:txBody>
          <a:bodyPr wrap="square">
            <a:spAutoFit/>
          </a:bodyPr>
          <a:lstStyle/>
          <a:p>
            <a:pPr marL="715963" lvl="1"/>
            <a:r>
              <a:rPr lang="fr-BE" sz="1600" dirty="0">
                <a:solidFill>
                  <a:srgbClr val="2F3E8B"/>
                </a:solidFill>
                <a:latin typeface="+mj-lt"/>
              </a:rPr>
              <a:t>Quelques références à consulter pour chaque groupe.</a:t>
            </a:r>
          </a:p>
          <a:p>
            <a:pPr marL="715963"/>
            <a:r>
              <a:rPr lang="fr-BE" sz="1600" dirty="0">
                <a:solidFill>
                  <a:srgbClr val="2F3E8B"/>
                </a:solidFill>
                <a:latin typeface="+mj-lt"/>
              </a:rPr>
              <a:t>Les élèves peuvent aussi être engagés à trouver eux-mêmes des sources d’informations. </a:t>
            </a:r>
            <a:endParaRPr lang="en-US" sz="1600" dirty="0">
              <a:solidFill>
                <a:srgbClr val="2F3E8B"/>
              </a:solidFill>
              <a:latin typeface="+mj-lt"/>
            </a:endParaRPr>
          </a:p>
          <a:p>
            <a:endParaRPr lang="en-US" sz="1600" dirty="0">
              <a:solidFill>
                <a:srgbClr val="2F3E8B"/>
              </a:solidFill>
              <a:latin typeface="+mj-lt"/>
            </a:endParaRPr>
          </a:p>
        </p:txBody>
      </p:sp>
      <p:pic>
        <p:nvPicPr>
          <p:cNvPr id="11" name="Image 10" descr="Une image contenant texte, Police, Graphique, capture d’écran&#10;&#10;Description générée automatiquement">
            <a:extLst>
              <a:ext uri="{FF2B5EF4-FFF2-40B4-BE49-F238E27FC236}">
                <a16:creationId xmlns:a16="http://schemas.microsoft.com/office/drawing/2014/main" id="{E16A0032-7E47-3D51-82C3-6FF7420894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1118" y="6284112"/>
            <a:ext cx="1807118" cy="446400"/>
          </a:xfrm>
          <a:prstGeom prst="rect">
            <a:avLst/>
          </a:prstGeom>
        </p:spPr>
      </p:pic>
      <p:sp>
        <p:nvSpPr>
          <p:cNvPr id="12" name="ZoneTexte 11">
            <a:extLst>
              <a:ext uri="{FF2B5EF4-FFF2-40B4-BE49-F238E27FC236}">
                <a16:creationId xmlns:a16="http://schemas.microsoft.com/office/drawing/2014/main" id="{345DC4CB-33F0-002F-F0E7-FE7BC2450EEC}"/>
              </a:ext>
            </a:extLst>
          </p:cNvPr>
          <p:cNvSpPr txBox="1"/>
          <p:nvPr/>
        </p:nvSpPr>
        <p:spPr>
          <a:xfrm>
            <a:off x="357602" y="907564"/>
            <a:ext cx="10067180" cy="461665"/>
          </a:xfrm>
          <a:prstGeom prst="rect">
            <a:avLst/>
          </a:prstGeom>
          <a:noFill/>
        </p:spPr>
        <p:txBody>
          <a:bodyPr wrap="none" rtlCol="0">
            <a:spAutoFit/>
          </a:bodyPr>
          <a:lstStyle/>
          <a:p>
            <a:pPr marL="717550"/>
            <a:r>
              <a:rPr lang="fr-BE" sz="2400" b="1" cap="all" dirty="0">
                <a:solidFill>
                  <a:srgbClr val="3C8200"/>
                </a:solidFill>
                <a:latin typeface="+mj-lt"/>
              </a:rPr>
              <a:t>Étape 2 : </a:t>
            </a:r>
            <a:r>
              <a:rPr lang="fr-BE" sz="2000" cap="all" dirty="0">
                <a:solidFill>
                  <a:srgbClr val="3C8200"/>
                </a:solidFill>
                <a:cs typeface="Noto Sans Devanagari"/>
              </a:rPr>
              <a:t>LE PROBLÈME EXISTE-T-IL ? COMBIEN ? OÙ ? QUAND ? QUI ?</a:t>
            </a:r>
            <a:endParaRPr lang="en-US" sz="2000" cap="all" dirty="0">
              <a:solidFill>
                <a:srgbClr val="3C8200"/>
              </a:solidFill>
              <a:cs typeface="Noto Sans Devanagari"/>
            </a:endParaRPr>
          </a:p>
        </p:txBody>
      </p:sp>
      <p:sp>
        <p:nvSpPr>
          <p:cNvPr id="4" name="Rectangle 3">
            <a:extLst>
              <a:ext uri="{FF2B5EF4-FFF2-40B4-BE49-F238E27FC236}">
                <a16:creationId xmlns:a16="http://schemas.microsoft.com/office/drawing/2014/main" id="{0CBF0C42-A423-0C25-EF06-A108A2283394}"/>
              </a:ext>
            </a:extLst>
          </p:cNvPr>
          <p:cNvSpPr/>
          <p:nvPr/>
        </p:nvSpPr>
        <p:spPr>
          <a:xfrm>
            <a:off x="311425" y="149301"/>
            <a:ext cx="11775855" cy="246221"/>
          </a:xfrm>
          <a:prstGeom prst="rect">
            <a:avLst/>
          </a:prstGeom>
        </p:spPr>
        <p:txBody>
          <a:bodyPr wrap="square">
            <a:spAutoFit/>
          </a:bodyPr>
          <a:lstStyle/>
          <a:p>
            <a:pPr algn="r"/>
            <a:r>
              <a:rPr lang="fr-BE" sz="1000" spc="-50" dirty="0">
                <a:solidFill>
                  <a:schemeClr val="bg1"/>
                </a:solidFill>
              </a:rPr>
              <a:t>Mener une enquête à propos de la consommation de psychotropes et </a:t>
            </a:r>
            <a:r>
              <a:rPr lang="fr-FR" sz="1000" spc="-50" dirty="0">
                <a:solidFill>
                  <a:schemeClr val="bg1"/>
                </a:solidFill>
              </a:rPr>
              <a:t>leur impact sur la sécurité routière</a:t>
            </a:r>
            <a:endParaRPr lang="en-US" sz="1000" spc="-50" dirty="0">
              <a:solidFill>
                <a:schemeClr val="bg1"/>
              </a:solidFill>
            </a:endParaRPr>
          </a:p>
        </p:txBody>
      </p:sp>
    </p:spTree>
    <p:extLst>
      <p:ext uri="{BB962C8B-B14F-4D97-AF65-F5344CB8AC3E}">
        <p14:creationId xmlns:p14="http://schemas.microsoft.com/office/powerpoint/2010/main" val="110116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1D4DD3-7D0C-2B76-4CAD-8CA3C52323A8}"/>
              </a:ext>
            </a:extLst>
          </p:cNvPr>
          <p:cNvSpPr/>
          <p:nvPr/>
        </p:nvSpPr>
        <p:spPr>
          <a:xfrm>
            <a:off x="0" y="0"/>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Graphique 2">
            <a:extLst>
              <a:ext uri="{FF2B5EF4-FFF2-40B4-BE49-F238E27FC236}">
                <a16:creationId xmlns:a16="http://schemas.microsoft.com/office/drawing/2014/main" id="{14408EF2-302A-8A21-9CB0-E77DAD1695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14" y="522313"/>
            <a:ext cx="11135019" cy="5703737"/>
          </a:xfrm>
          <a:prstGeom prst="rect">
            <a:avLst/>
          </a:prstGeom>
        </p:spPr>
      </p:pic>
      <p:pic>
        <p:nvPicPr>
          <p:cNvPr id="5" name="Image 4" descr="Une image contenant texte, Police, Graphique, capture d’écran&#10;&#10;Description générée automatiquement">
            <a:extLst>
              <a:ext uri="{FF2B5EF4-FFF2-40B4-BE49-F238E27FC236}">
                <a16:creationId xmlns:a16="http://schemas.microsoft.com/office/drawing/2014/main" id="{DFD81D48-9F66-20DB-ACEE-6DC75F9E1F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8" y="6284112"/>
            <a:ext cx="1807118" cy="446400"/>
          </a:xfrm>
          <a:prstGeom prst="rect">
            <a:avLst/>
          </a:prstGeom>
        </p:spPr>
      </p:pic>
      <p:sp>
        <p:nvSpPr>
          <p:cNvPr id="6" name="ZoneTexte 5">
            <a:extLst>
              <a:ext uri="{FF2B5EF4-FFF2-40B4-BE49-F238E27FC236}">
                <a16:creationId xmlns:a16="http://schemas.microsoft.com/office/drawing/2014/main" id="{90302903-7341-0461-9D62-3966A1740D47}"/>
              </a:ext>
            </a:extLst>
          </p:cNvPr>
          <p:cNvSpPr txBox="1"/>
          <p:nvPr/>
        </p:nvSpPr>
        <p:spPr>
          <a:xfrm>
            <a:off x="357602" y="2709704"/>
            <a:ext cx="11320821" cy="3516347"/>
          </a:xfrm>
          <a:prstGeom prst="rect">
            <a:avLst/>
          </a:prstGeom>
          <a:noFill/>
        </p:spPr>
        <p:txBody>
          <a:bodyPr wrap="square" rtlCol="0">
            <a:spAutoFit/>
          </a:bodyPr>
          <a:lstStyle/>
          <a:p>
            <a:pPr marL="717550">
              <a:lnSpc>
                <a:spcPct val="150000"/>
              </a:lnSpc>
            </a:pPr>
            <a:r>
              <a:rPr lang="fr-BE" sz="1300" u="sng" dirty="0">
                <a:solidFill>
                  <a:srgbClr val="7D7D7C"/>
                </a:solidFill>
                <a:cs typeface="Noto Sans Devanagari"/>
              </a:rPr>
              <a:t>https://www.vias.be/fr/recherche/publications/rijden-onder-invloed-van-drugs/ </a:t>
            </a:r>
          </a:p>
          <a:p>
            <a:pPr marL="717550">
              <a:lnSpc>
                <a:spcPct val="150000"/>
              </a:lnSpc>
            </a:pPr>
            <a:r>
              <a:rPr lang="fr-BE" sz="1200" b="1" dirty="0">
                <a:solidFill>
                  <a:srgbClr val="B4CC04"/>
                </a:solidFill>
                <a:latin typeface="+mj-lt"/>
              </a:rPr>
              <a:t>&gt;&gt; Lire intro et pages 4, 5 et 6</a:t>
            </a:r>
          </a:p>
          <a:p>
            <a:pPr marL="717550">
              <a:lnSpc>
                <a:spcPct val="150000"/>
              </a:lnSpc>
            </a:pPr>
            <a:r>
              <a:rPr lang="fr-BE" sz="1300" cap="all" dirty="0">
                <a:solidFill>
                  <a:srgbClr val="2F3E8B"/>
                </a:solidFill>
                <a:cs typeface="Noto Sans Devanagari"/>
              </a:rPr>
              <a:t>Drogues et sécurité routière, Quelques chiffres : </a:t>
            </a:r>
          </a:p>
          <a:p>
            <a:pPr marL="717550">
              <a:lnSpc>
                <a:spcPct val="150000"/>
              </a:lnSpc>
            </a:pPr>
            <a:r>
              <a:rPr lang="fr-BE" sz="1300" dirty="0">
                <a:solidFill>
                  <a:srgbClr val="7D7D7C"/>
                </a:solidFill>
                <a:cs typeface="Noto Sans Devanagari"/>
                <a:hlinkClick r:id="rId5" invalidUrl="https:///">
                  <a:extLst>
                    <a:ext uri="{A12FA001-AC4F-418D-AE19-62706E023703}">
                      <ahyp:hlinkClr xmlns:ahyp="http://schemas.microsoft.com/office/drawing/2018/hyperlinkcolor" val="tx"/>
                    </a:ext>
                  </a:extLst>
                </a:hlinkClick>
              </a:rPr>
              <a:t>https://</a:t>
            </a:r>
            <a:r>
              <a:rPr lang="fr-BE" sz="1300" dirty="0">
                <a:solidFill>
                  <a:srgbClr val="7D7D7C"/>
                </a:solidFill>
                <a:cs typeface="Noto Sans Devanagari"/>
                <a:hlinkClick r:id="rId6">
                  <a:extLst>
                    <a:ext uri="{A12FA001-AC4F-418D-AE19-62706E023703}">
                      <ahyp:hlinkClr xmlns:ahyp="http://schemas.microsoft.com/office/drawing/2018/hyperlinkcolor" val="tx"/>
                    </a:ext>
                  </a:extLst>
                </a:hlinkClick>
              </a:rPr>
              <a:t> www.awsr.be/securite-routiere/drogues</a:t>
            </a:r>
            <a:r>
              <a:rPr lang="fr-BE" sz="1300" dirty="0">
                <a:solidFill>
                  <a:srgbClr val="7D7D7C"/>
                </a:solidFill>
                <a:cs typeface="Noto Sans Devanagari"/>
              </a:rPr>
              <a:t> </a:t>
            </a:r>
          </a:p>
          <a:p>
            <a:pPr marL="717550"/>
            <a:endParaRPr lang="fr-BE" sz="2000" dirty="0">
              <a:solidFill>
                <a:srgbClr val="2F3E8B"/>
              </a:solidFill>
              <a:cs typeface="Noto Sans Devanagari"/>
            </a:endParaRPr>
          </a:p>
          <a:p>
            <a:pPr marL="717550"/>
            <a:r>
              <a:rPr lang="fr-BE" sz="2000" dirty="0">
                <a:solidFill>
                  <a:srgbClr val="3C8200"/>
                </a:solidFill>
                <a:cs typeface="Noto Sans Devanagari"/>
              </a:rPr>
              <a:t>Groupe 4 </a:t>
            </a:r>
            <a:r>
              <a:rPr lang="fr-BE" sz="1600" dirty="0">
                <a:solidFill>
                  <a:srgbClr val="3C8200"/>
                </a:solidFill>
                <a:cs typeface="Noto Sans Devanagari"/>
              </a:rPr>
              <a:t>: </a:t>
            </a:r>
            <a:r>
              <a:rPr lang="fr-BE" sz="1600" b="1" dirty="0">
                <a:solidFill>
                  <a:srgbClr val="3C8200"/>
                </a:solidFill>
                <a:cs typeface="Noto Sans Devanagari"/>
              </a:rPr>
              <a:t>Y a-t-il une consommation chez les jeunes d’alcool, de cannabis et d’autres psychotropes ?</a:t>
            </a:r>
          </a:p>
          <a:p>
            <a:pPr marL="717550">
              <a:lnSpc>
                <a:spcPct val="150000"/>
              </a:lnSpc>
            </a:pPr>
            <a:r>
              <a:rPr lang="fr-BE" sz="1300" dirty="0">
                <a:solidFill>
                  <a:srgbClr val="7D7D7C"/>
                </a:solidFill>
                <a:cs typeface="Noto Sans Devanagari"/>
                <a:hlinkClick r:id="rId7">
                  <a:extLst>
                    <a:ext uri="{A12FA001-AC4F-418D-AE19-62706E023703}">
                      <ahyp:hlinkClr xmlns:ahyp="http://schemas.microsoft.com/office/drawing/2018/hyperlinkcolor" val="tx"/>
                    </a:ext>
                  </a:extLst>
                </a:hlinkClick>
              </a:rPr>
              <a:t>https:// www.vias.be/fr/recherche/publications/rijden-onder-invloed-van-drugs/</a:t>
            </a:r>
            <a:r>
              <a:rPr lang="fr-BE" sz="1300" dirty="0">
                <a:solidFill>
                  <a:srgbClr val="7D7D7C"/>
                </a:solidFill>
                <a:cs typeface="Noto Sans Devanagari"/>
              </a:rPr>
              <a:t> </a:t>
            </a:r>
          </a:p>
          <a:p>
            <a:pPr marL="717550">
              <a:lnSpc>
                <a:spcPct val="150000"/>
              </a:lnSpc>
            </a:pPr>
            <a:r>
              <a:rPr lang="fr-BE" sz="1200" b="1" dirty="0">
                <a:solidFill>
                  <a:srgbClr val="B4CC04"/>
                </a:solidFill>
                <a:latin typeface="+mj-lt"/>
              </a:rPr>
              <a:t>&gt;&gt; Lire intro et pages 8 et 9</a:t>
            </a:r>
          </a:p>
          <a:p>
            <a:pPr marL="717550">
              <a:lnSpc>
                <a:spcPct val="150000"/>
              </a:lnSpc>
            </a:pPr>
            <a:r>
              <a:rPr lang="fr-BE" sz="1300" cap="all" dirty="0">
                <a:solidFill>
                  <a:srgbClr val="2F3E8B"/>
                </a:solidFill>
                <a:cs typeface="Noto Sans Devanagari"/>
              </a:rPr>
              <a:t>quelques chiffres : </a:t>
            </a:r>
          </a:p>
          <a:p>
            <a:pPr marL="717550"/>
            <a:r>
              <a:rPr lang="fr-BE" sz="1300" dirty="0">
                <a:solidFill>
                  <a:srgbClr val="7D7D7C"/>
                </a:solidFill>
                <a:cs typeface="Noto Sans Devanagari"/>
                <a:hlinkClick r:id="rId6">
                  <a:extLst>
                    <a:ext uri="{A12FA001-AC4F-418D-AE19-62706E023703}">
                      <ahyp:hlinkClr xmlns:ahyp="http://schemas.microsoft.com/office/drawing/2018/hyperlinkcolor" val="tx"/>
                    </a:ext>
                  </a:extLst>
                </a:hlinkClick>
              </a:rPr>
              <a:t>https://</a:t>
            </a:r>
            <a:r>
              <a:rPr lang="fr-BE" sz="1300" dirty="0">
                <a:solidFill>
                  <a:srgbClr val="7D7D7C"/>
                </a:solidFill>
                <a:cs typeface="Noto Sans Devanagari"/>
                <a:hlinkClick r:id="rId8">
                  <a:extLst>
                    <a:ext uri="{A12FA001-AC4F-418D-AE19-62706E023703}">
                      <ahyp:hlinkClr xmlns:ahyp="http://schemas.microsoft.com/office/drawing/2018/hyperlinkcolor" val="tx"/>
                    </a:ext>
                  </a:extLst>
                </a:hlinkClick>
              </a:rPr>
              <a:t> </a:t>
            </a:r>
            <a:r>
              <a:rPr lang="fr-BE" sz="1300" dirty="0" err="1">
                <a:solidFill>
                  <a:srgbClr val="7D7D7C"/>
                </a:solidFill>
                <a:cs typeface="Noto Sans Devanagari"/>
                <a:hlinkClick r:id="rId8">
                  <a:extLst>
                    <a:ext uri="{A12FA001-AC4F-418D-AE19-62706E023703}">
                      <ahyp:hlinkClr xmlns:ahyp="http://schemas.microsoft.com/office/drawing/2018/hyperlinkcolor" val="tx"/>
                    </a:ext>
                  </a:extLst>
                </a:hlinkClick>
              </a:rPr>
              <a:t>mobilite-mobiliteit.brussels</a:t>
            </a:r>
            <a:r>
              <a:rPr lang="fr-BE" sz="1300" dirty="0">
                <a:solidFill>
                  <a:srgbClr val="7D7D7C"/>
                </a:solidFill>
                <a:cs typeface="Noto Sans Devanagari"/>
                <a:hlinkClick r:id="rId8">
                  <a:extLst>
                    <a:ext uri="{A12FA001-AC4F-418D-AE19-62706E023703}">
                      <ahyp:hlinkClr xmlns:ahyp="http://schemas.microsoft.com/office/drawing/2018/hyperlinkcolor" val="tx"/>
                    </a:ext>
                  </a:extLst>
                </a:hlinkClick>
              </a:rPr>
              <a:t>/</a:t>
            </a:r>
            <a:r>
              <a:rPr lang="fr-BE" sz="1300" dirty="0" err="1">
                <a:solidFill>
                  <a:srgbClr val="7D7D7C"/>
                </a:solidFill>
                <a:cs typeface="Noto Sans Devanagari"/>
                <a:hlinkClick r:id="rId8">
                  <a:extLst>
                    <a:ext uri="{A12FA001-AC4F-418D-AE19-62706E023703}">
                      <ahyp:hlinkClr xmlns:ahyp="http://schemas.microsoft.com/office/drawing/2018/hyperlinkcolor" val="tx"/>
                    </a:ext>
                  </a:extLst>
                </a:hlinkClick>
              </a:rPr>
              <a:t>fr</a:t>
            </a:r>
            <a:r>
              <a:rPr lang="fr-BE" sz="1300" dirty="0">
                <a:solidFill>
                  <a:srgbClr val="7D7D7C"/>
                </a:solidFill>
                <a:cs typeface="Noto Sans Devanagari"/>
                <a:hlinkClick r:id="rId8">
                  <a:extLst>
                    <a:ext uri="{A12FA001-AC4F-418D-AE19-62706E023703}">
                      <ahyp:hlinkClr xmlns:ahyp="http://schemas.microsoft.com/office/drawing/2018/hyperlinkcolor" val="tx"/>
                    </a:ext>
                  </a:extLst>
                </a:hlinkClick>
              </a:rPr>
              <a:t>/alcool-drogues-medicaments-le-cocktail-de-choc-des-accidents-de-la-route</a:t>
            </a:r>
            <a:r>
              <a:rPr lang="fr-BE" sz="1300" dirty="0">
                <a:solidFill>
                  <a:srgbClr val="7D7D7C"/>
                </a:solidFill>
                <a:cs typeface="Noto Sans Devanagari"/>
              </a:rPr>
              <a:t> </a:t>
            </a:r>
          </a:p>
          <a:p>
            <a:pPr marL="715963"/>
            <a:endParaRPr lang="fr-FR" sz="1200" cap="all" dirty="0">
              <a:solidFill>
                <a:srgbClr val="B4CC04"/>
              </a:solidFill>
              <a:cs typeface="Noto Sans Devanagari"/>
            </a:endParaRPr>
          </a:p>
          <a:p>
            <a:pPr marL="715963"/>
            <a:r>
              <a:rPr lang="fr-FR" sz="1200" cap="all" dirty="0">
                <a:solidFill>
                  <a:srgbClr val="B4CC04"/>
                </a:solidFill>
                <a:cs typeface="Noto Sans Devanagari"/>
              </a:rPr>
              <a:t>Remarque </a:t>
            </a:r>
            <a:r>
              <a:rPr lang="fr-FR" sz="1200" dirty="0">
                <a:solidFill>
                  <a:srgbClr val="B4CC04"/>
                </a:solidFill>
                <a:cs typeface="Noto Sans Devanagari"/>
              </a:rPr>
              <a:t>: </a:t>
            </a:r>
            <a:r>
              <a:rPr lang="fr-FR" sz="1200" b="1" dirty="0">
                <a:solidFill>
                  <a:srgbClr val="B4CC04"/>
                </a:solidFill>
                <a:latin typeface="+mj-lt"/>
                <a:cs typeface="Noto Sans Devanagari"/>
              </a:rPr>
              <a:t>on </a:t>
            </a:r>
            <a:r>
              <a:rPr lang="fr-BE" sz="1200" b="1" dirty="0">
                <a:solidFill>
                  <a:srgbClr val="B4CC04"/>
                </a:solidFill>
                <a:latin typeface="+mj-lt"/>
                <a:cs typeface="Noto Sans Devanagari"/>
              </a:rPr>
              <a:t>entend par accident de la route les accidents impliquant des piétons, des cyclistes, des conducteurs de trottinette ou de voiture.</a:t>
            </a:r>
            <a:endParaRPr lang="en-US" sz="1200" b="1" dirty="0">
              <a:solidFill>
                <a:srgbClr val="B4CC04"/>
              </a:solidFill>
              <a:latin typeface="+mj-lt"/>
              <a:cs typeface="Noto Sans Devanagari"/>
            </a:endParaRPr>
          </a:p>
        </p:txBody>
      </p:sp>
      <p:sp>
        <p:nvSpPr>
          <p:cNvPr id="7" name="Rectangle 6">
            <a:extLst>
              <a:ext uri="{FF2B5EF4-FFF2-40B4-BE49-F238E27FC236}">
                <a16:creationId xmlns:a16="http://schemas.microsoft.com/office/drawing/2014/main" id="{3B29DCF6-7781-3011-D00E-EE541EE3BE50}"/>
              </a:ext>
            </a:extLst>
          </p:cNvPr>
          <p:cNvSpPr/>
          <p:nvPr/>
        </p:nvSpPr>
        <p:spPr>
          <a:xfrm>
            <a:off x="357602" y="1447967"/>
            <a:ext cx="11320821" cy="830997"/>
          </a:xfrm>
          <a:prstGeom prst="rect">
            <a:avLst/>
          </a:prstGeom>
        </p:spPr>
        <p:txBody>
          <a:bodyPr wrap="square">
            <a:spAutoFit/>
          </a:bodyPr>
          <a:lstStyle/>
          <a:p>
            <a:pPr marL="714375"/>
            <a:r>
              <a:rPr lang="fr-BE" sz="1600" dirty="0">
                <a:solidFill>
                  <a:srgbClr val="2F3E8B"/>
                </a:solidFill>
                <a:latin typeface="+mj-lt"/>
              </a:rPr>
              <a:t>Quelques références à consulter pour chaque groupe.</a:t>
            </a:r>
          </a:p>
          <a:p>
            <a:pPr marL="714375"/>
            <a:r>
              <a:rPr lang="fr-BE" sz="1600" dirty="0">
                <a:solidFill>
                  <a:srgbClr val="2F3E8B"/>
                </a:solidFill>
                <a:latin typeface="+mj-lt"/>
              </a:rPr>
              <a:t>Les élèves peuvent aussi être engagés à trouver eux-mêmes des sources d’informations. </a:t>
            </a:r>
            <a:endParaRPr lang="en-US" sz="1600" dirty="0">
              <a:solidFill>
                <a:srgbClr val="2F3E8B"/>
              </a:solidFill>
              <a:latin typeface="+mj-lt"/>
            </a:endParaRPr>
          </a:p>
          <a:p>
            <a:endParaRPr lang="en-US" sz="1600" dirty="0">
              <a:solidFill>
                <a:srgbClr val="2F3E8B"/>
              </a:solidFill>
              <a:latin typeface="+mj-lt"/>
            </a:endParaRPr>
          </a:p>
        </p:txBody>
      </p:sp>
      <p:sp>
        <p:nvSpPr>
          <p:cNvPr id="8" name="Rectangle 7">
            <a:extLst>
              <a:ext uri="{FF2B5EF4-FFF2-40B4-BE49-F238E27FC236}">
                <a16:creationId xmlns:a16="http://schemas.microsoft.com/office/drawing/2014/main" id="{2F2135F0-CA62-2DC5-DDE6-2C67F1CB19F4}"/>
              </a:ext>
            </a:extLst>
          </p:cNvPr>
          <p:cNvSpPr/>
          <p:nvPr/>
        </p:nvSpPr>
        <p:spPr>
          <a:xfrm>
            <a:off x="357602" y="2116764"/>
            <a:ext cx="11579295" cy="646331"/>
          </a:xfrm>
          <a:prstGeom prst="rect">
            <a:avLst/>
          </a:prstGeom>
        </p:spPr>
        <p:txBody>
          <a:bodyPr wrap="square">
            <a:spAutoFit/>
          </a:bodyPr>
          <a:lstStyle/>
          <a:p>
            <a:pPr marL="717550"/>
            <a:r>
              <a:rPr lang="fr-BE" sz="2000" dirty="0">
                <a:solidFill>
                  <a:srgbClr val="3C8200"/>
                </a:solidFill>
                <a:cs typeface="Noto Sans Devanagari"/>
              </a:rPr>
              <a:t>Groupe 3 : </a:t>
            </a:r>
            <a:r>
              <a:rPr lang="fr-BE" sz="1600" b="1" dirty="0">
                <a:solidFill>
                  <a:srgbClr val="3C8200"/>
                </a:solidFill>
                <a:cs typeface="Noto Sans Devanagari"/>
              </a:rPr>
              <a:t>Y a-t-il des liens entre d’autres substances psychotropes </a:t>
            </a:r>
            <a:r>
              <a:rPr lang="fr-BE" sz="1400" b="1" dirty="0">
                <a:solidFill>
                  <a:srgbClr val="3C8200"/>
                </a:solidFill>
                <a:cs typeface="Noto Sans Devanagari"/>
              </a:rPr>
              <a:t>(autres que alcool et cannabis) </a:t>
            </a:r>
            <a:br>
              <a:rPr lang="fr-BE" sz="1400" b="1" dirty="0">
                <a:solidFill>
                  <a:srgbClr val="3C8200"/>
                </a:solidFill>
                <a:cs typeface="Noto Sans Devanagari"/>
              </a:rPr>
            </a:br>
            <a:r>
              <a:rPr lang="fr-BE" sz="1600" b="1" dirty="0">
                <a:solidFill>
                  <a:srgbClr val="3C8200"/>
                </a:solidFill>
                <a:cs typeface="Noto Sans Devanagari"/>
              </a:rPr>
              <a:t>et accidents de la route ?</a:t>
            </a:r>
            <a:endParaRPr lang="en-US" sz="1600" b="1" dirty="0">
              <a:solidFill>
                <a:srgbClr val="3C8200"/>
              </a:solidFill>
              <a:ea typeface="Noto Sans CJK SC Regular"/>
              <a:cs typeface="Noto Sans Devanagari"/>
            </a:endParaRPr>
          </a:p>
        </p:txBody>
      </p:sp>
      <p:sp>
        <p:nvSpPr>
          <p:cNvPr id="9" name="ZoneTexte 8">
            <a:extLst>
              <a:ext uri="{FF2B5EF4-FFF2-40B4-BE49-F238E27FC236}">
                <a16:creationId xmlns:a16="http://schemas.microsoft.com/office/drawing/2014/main" id="{E8BC8462-63E3-1B72-D0F8-2FB2F7845F11}"/>
              </a:ext>
            </a:extLst>
          </p:cNvPr>
          <p:cNvSpPr txBox="1"/>
          <p:nvPr/>
        </p:nvSpPr>
        <p:spPr>
          <a:xfrm>
            <a:off x="357602" y="907564"/>
            <a:ext cx="10137712" cy="461665"/>
          </a:xfrm>
          <a:prstGeom prst="rect">
            <a:avLst/>
          </a:prstGeom>
          <a:noFill/>
        </p:spPr>
        <p:txBody>
          <a:bodyPr wrap="none" rtlCol="0">
            <a:spAutoFit/>
          </a:bodyPr>
          <a:lstStyle/>
          <a:p>
            <a:pPr marL="717550"/>
            <a:r>
              <a:rPr lang="fr-BE" sz="2400" b="1" cap="all" dirty="0">
                <a:solidFill>
                  <a:srgbClr val="3C8200"/>
                </a:solidFill>
                <a:latin typeface="+mj-lt"/>
              </a:rPr>
              <a:t>Étape 2 : </a:t>
            </a:r>
            <a:r>
              <a:rPr lang="fr-BE" sz="2000" cap="all" dirty="0">
                <a:solidFill>
                  <a:srgbClr val="3C8200"/>
                </a:solidFill>
                <a:cs typeface="Noto Sans Devanagari"/>
              </a:rPr>
              <a:t>LE PROBLÈME EXISTE-T-IL ? COMBIEN ? OÙ ? QUAND ? QUI ? </a:t>
            </a:r>
            <a:endParaRPr lang="en-US" sz="2000" cap="all" dirty="0">
              <a:solidFill>
                <a:srgbClr val="3C8200"/>
              </a:solidFill>
              <a:cs typeface="Noto Sans Devanagari"/>
            </a:endParaRPr>
          </a:p>
        </p:txBody>
      </p:sp>
      <p:sp>
        <p:nvSpPr>
          <p:cNvPr id="10" name="Espace réservé du numéro de diapositive 1">
            <a:extLst>
              <a:ext uri="{FF2B5EF4-FFF2-40B4-BE49-F238E27FC236}">
                <a16:creationId xmlns:a16="http://schemas.microsoft.com/office/drawing/2014/main" id="{C56B4481-0577-2793-6FDD-E367DC8011BE}"/>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12</a:t>
            </a:fld>
            <a:endParaRPr lang="en-US" dirty="0">
              <a:solidFill>
                <a:srgbClr val="2F3E8B"/>
              </a:solidFill>
            </a:endParaRPr>
          </a:p>
        </p:txBody>
      </p:sp>
      <p:sp>
        <p:nvSpPr>
          <p:cNvPr id="11" name="Rectangle 10">
            <a:extLst>
              <a:ext uri="{FF2B5EF4-FFF2-40B4-BE49-F238E27FC236}">
                <a16:creationId xmlns:a16="http://schemas.microsoft.com/office/drawing/2014/main" id="{61432E04-A29E-FF16-4028-8001B4E2BAD3}"/>
              </a:ext>
            </a:extLst>
          </p:cNvPr>
          <p:cNvSpPr/>
          <p:nvPr/>
        </p:nvSpPr>
        <p:spPr>
          <a:xfrm>
            <a:off x="311425" y="149301"/>
            <a:ext cx="11775855" cy="246221"/>
          </a:xfrm>
          <a:prstGeom prst="rect">
            <a:avLst/>
          </a:prstGeom>
        </p:spPr>
        <p:txBody>
          <a:bodyPr wrap="square">
            <a:spAutoFit/>
          </a:bodyPr>
          <a:lstStyle/>
          <a:p>
            <a:pPr algn="r"/>
            <a:r>
              <a:rPr lang="fr-BE" sz="1000" spc="-50" dirty="0">
                <a:solidFill>
                  <a:schemeClr val="bg1"/>
                </a:solidFill>
              </a:rPr>
              <a:t>Mener une enquête à propos de la consommation de psychotropes et </a:t>
            </a:r>
            <a:r>
              <a:rPr lang="fr-FR" sz="1000" spc="-50" dirty="0">
                <a:solidFill>
                  <a:schemeClr val="bg1"/>
                </a:solidFill>
              </a:rPr>
              <a:t>leur impact sur la sécurité routière</a:t>
            </a:r>
            <a:endParaRPr lang="en-US" sz="1000" spc="-50" dirty="0">
              <a:solidFill>
                <a:schemeClr val="bg1"/>
              </a:solidFill>
            </a:endParaRPr>
          </a:p>
        </p:txBody>
      </p:sp>
    </p:spTree>
    <p:extLst>
      <p:ext uri="{BB962C8B-B14F-4D97-AF65-F5344CB8AC3E}">
        <p14:creationId xmlns:p14="http://schemas.microsoft.com/office/powerpoint/2010/main" val="407896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1C513-37BA-D30C-9D62-8D3B50C53FAF}"/>
              </a:ext>
            </a:extLst>
          </p:cNvPr>
          <p:cNvSpPr/>
          <p:nvPr/>
        </p:nvSpPr>
        <p:spPr>
          <a:xfrm>
            <a:off x="0" y="0"/>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Graphique 2">
            <a:extLst>
              <a:ext uri="{FF2B5EF4-FFF2-40B4-BE49-F238E27FC236}">
                <a16:creationId xmlns:a16="http://schemas.microsoft.com/office/drawing/2014/main" id="{5688CDDA-9A0A-A54C-6395-B3FDABD530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14" y="522314"/>
            <a:ext cx="11135019" cy="5520678"/>
          </a:xfrm>
          <a:prstGeom prst="rect">
            <a:avLst/>
          </a:prstGeom>
        </p:spPr>
      </p:pic>
      <p:pic>
        <p:nvPicPr>
          <p:cNvPr id="5" name="Image 4" descr="Une image contenant texte, Police, Graphique, capture d’écran&#10;&#10;Description générée automatiquement">
            <a:extLst>
              <a:ext uri="{FF2B5EF4-FFF2-40B4-BE49-F238E27FC236}">
                <a16:creationId xmlns:a16="http://schemas.microsoft.com/office/drawing/2014/main" id="{C24D3A8D-46D3-EE0F-9358-754DA621D4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8" y="6284112"/>
            <a:ext cx="1807118" cy="446400"/>
          </a:xfrm>
          <a:prstGeom prst="rect">
            <a:avLst/>
          </a:prstGeom>
        </p:spPr>
      </p:pic>
      <p:sp>
        <p:nvSpPr>
          <p:cNvPr id="6" name="ZoneTexte 5">
            <a:extLst>
              <a:ext uri="{FF2B5EF4-FFF2-40B4-BE49-F238E27FC236}">
                <a16:creationId xmlns:a16="http://schemas.microsoft.com/office/drawing/2014/main" id="{02B519E4-1009-7E9E-ADDD-F5576ACD5610}"/>
              </a:ext>
            </a:extLst>
          </p:cNvPr>
          <p:cNvSpPr txBox="1"/>
          <p:nvPr/>
        </p:nvSpPr>
        <p:spPr>
          <a:xfrm>
            <a:off x="357602" y="2422835"/>
            <a:ext cx="11320821" cy="912173"/>
          </a:xfrm>
          <a:prstGeom prst="rect">
            <a:avLst/>
          </a:prstGeom>
          <a:noFill/>
        </p:spPr>
        <p:txBody>
          <a:bodyPr wrap="square" rtlCol="0">
            <a:spAutoFit/>
          </a:bodyPr>
          <a:lstStyle/>
          <a:p>
            <a:pPr marL="717550">
              <a:lnSpc>
                <a:spcPct val="150000"/>
              </a:lnSpc>
            </a:pPr>
            <a:r>
              <a:rPr lang="fr-BE" sz="1200" dirty="0">
                <a:solidFill>
                  <a:srgbClr val="3C8200"/>
                </a:solidFill>
                <a:latin typeface="+mj-lt"/>
              </a:rPr>
              <a:t>VIAS, Enquête nationale d’Insécurité routière 2019</a:t>
            </a:r>
          </a:p>
          <a:p>
            <a:pPr marL="717550">
              <a:lnSpc>
                <a:spcPct val="150000"/>
              </a:lnSpc>
            </a:pPr>
            <a:r>
              <a:rPr lang="fr-BE" sz="1300" u="sng" dirty="0">
                <a:solidFill>
                  <a:srgbClr val="7D7D7C"/>
                </a:solidFill>
                <a:cs typeface="Noto Sans Devanagari"/>
              </a:rPr>
              <a:t>https://</a:t>
            </a:r>
            <a:r>
              <a:rPr lang="fr-BE" sz="1300" u="sng" dirty="0">
                <a:solidFill>
                  <a:srgbClr val="7D7D7C"/>
                </a:solidFill>
                <a:cs typeface="Noto Sans Devanagari"/>
                <a:hlinkClick r:id="rId5">
                  <a:extLst>
                    <a:ext uri="{A12FA001-AC4F-418D-AE19-62706E023703}">
                      <ahyp:hlinkClr xmlns:ahyp="http://schemas.microsoft.com/office/drawing/2018/hyperlinkcolor" val="tx"/>
                    </a:ext>
                  </a:extLst>
                </a:hlinkClick>
              </a:rPr>
              <a:t>www.vias.be/fr/recherche/publications/nationale-verkeersonveiligheidsenquete-2019 </a:t>
            </a:r>
            <a:r>
              <a:rPr lang="fr-BE" sz="1300" u="sng" dirty="0">
                <a:solidFill>
                  <a:srgbClr val="7D7D7C"/>
                </a:solidFill>
                <a:cs typeface="Noto Sans Devanagari"/>
              </a:rPr>
              <a:t>/ </a:t>
            </a:r>
          </a:p>
          <a:p>
            <a:pPr marL="717550">
              <a:lnSpc>
                <a:spcPct val="150000"/>
              </a:lnSpc>
            </a:pPr>
            <a:r>
              <a:rPr lang="fr-BE" sz="1200" b="1" dirty="0">
                <a:solidFill>
                  <a:srgbClr val="B4CC04"/>
                </a:solidFill>
                <a:latin typeface="+mj-lt"/>
              </a:rPr>
              <a:t>&gt;&gt; Lire intro et pages 10 et 11</a:t>
            </a:r>
          </a:p>
        </p:txBody>
      </p:sp>
      <p:sp>
        <p:nvSpPr>
          <p:cNvPr id="7" name="Rectangle 6">
            <a:extLst>
              <a:ext uri="{FF2B5EF4-FFF2-40B4-BE49-F238E27FC236}">
                <a16:creationId xmlns:a16="http://schemas.microsoft.com/office/drawing/2014/main" id="{287DAB48-5D1A-EABF-633E-E16A0CF5D243}"/>
              </a:ext>
            </a:extLst>
          </p:cNvPr>
          <p:cNvSpPr/>
          <p:nvPr/>
        </p:nvSpPr>
        <p:spPr>
          <a:xfrm>
            <a:off x="357602" y="2116764"/>
            <a:ext cx="11579295" cy="400110"/>
          </a:xfrm>
          <a:prstGeom prst="rect">
            <a:avLst/>
          </a:prstGeom>
        </p:spPr>
        <p:txBody>
          <a:bodyPr wrap="square">
            <a:spAutoFit/>
          </a:bodyPr>
          <a:lstStyle/>
          <a:p>
            <a:pPr marL="717550"/>
            <a:r>
              <a:rPr lang="fr-BE" sz="2000" dirty="0">
                <a:solidFill>
                  <a:srgbClr val="3C8200"/>
                </a:solidFill>
                <a:cs typeface="Noto Sans Devanagari"/>
              </a:rPr>
              <a:t>Groupe 5 : </a:t>
            </a:r>
            <a:r>
              <a:rPr lang="fr-BE" sz="1600" b="1" dirty="0">
                <a:solidFill>
                  <a:srgbClr val="3C8200"/>
                </a:solidFill>
                <a:cs typeface="Noto Sans Devanagari"/>
              </a:rPr>
              <a:t>Les jeunes se déplacent-ils à vélo, à trottinette, en voiture, etc. sous l’effet de substances ? </a:t>
            </a:r>
            <a:endParaRPr lang="en-US" sz="1600" b="1" dirty="0">
              <a:solidFill>
                <a:srgbClr val="3C8200"/>
              </a:solidFill>
              <a:cs typeface="Noto Sans Devanagari"/>
            </a:endParaRPr>
          </a:p>
        </p:txBody>
      </p:sp>
      <p:sp>
        <p:nvSpPr>
          <p:cNvPr id="8" name="Rectangle 7">
            <a:extLst>
              <a:ext uri="{FF2B5EF4-FFF2-40B4-BE49-F238E27FC236}">
                <a16:creationId xmlns:a16="http://schemas.microsoft.com/office/drawing/2014/main" id="{80CC35EF-AC5B-5C0E-9B95-39FB6A591636}"/>
              </a:ext>
            </a:extLst>
          </p:cNvPr>
          <p:cNvSpPr/>
          <p:nvPr/>
        </p:nvSpPr>
        <p:spPr>
          <a:xfrm>
            <a:off x="357602" y="1447967"/>
            <a:ext cx="11320821" cy="830997"/>
          </a:xfrm>
          <a:prstGeom prst="rect">
            <a:avLst/>
          </a:prstGeom>
        </p:spPr>
        <p:txBody>
          <a:bodyPr wrap="square">
            <a:spAutoFit/>
          </a:bodyPr>
          <a:lstStyle/>
          <a:p>
            <a:pPr marL="714375"/>
            <a:r>
              <a:rPr lang="fr-BE" sz="1600" dirty="0">
                <a:solidFill>
                  <a:srgbClr val="2F3E8B"/>
                </a:solidFill>
                <a:latin typeface="+mj-lt"/>
              </a:rPr>
              <a:t>Quelques références à consulter pour chaque groupe.</a:t>
            </a:r>
          </a:p>
          <a:p>
            <a:pPr marL="714375"/>
            <a:r>
              <a:rPr lang="fr-BE" sz="1600" dirty="0">
                <a:solidFill>
                  <a:srgbClr val="2F3E8B"/>
                </a:solidFill>
                <a:latin typeface="+mj-lt"/>
              </a:rPr>
              <a:t>Les élèves peuvent aussi être engagés à trouver eux-mêmes des sources d’informations. </a:t>
            </a:r>
            <a:endParaRPr lang="en-US" sz="1600" dirty="0">
              <a:solidFill>
                <a:srgbClr val="2F3E8B"/>
              </a:solidFill>
              <a:latin typeface="+mj-lt"/>
            </a:endParaRPr>
          </a:p>
          <a:p>
            <a:endParaRPr lang="en-US" sz="1600" dirty="0">
              <a:solidFill>
                <a:srgbClr val="2F3E8B"/>
              </a:solidFill>
              <a:latin typeface="+mj-lt"/>
            </a:endParaRPr>
          </a:p>
        </p:txBody>
      </p:sp>
      <p:sp>
        <p:nvSpPr>
          <p:cNvPr id="9" name="ZoneTexte 8">
            <a:extLst>
              <a:ext uri="{FF2B5EF4-FFF2-40B4-BE49-F238E27FC236}">
                <a16:creationId xmlns:a16="http://schemas.microsoft.com/office/drawing/2014/main" id="{E314CF26-9ACE-492E-DA2A-D1BAF18BABB3}"/>
              </a:ext>
            </a:extLst>
          </p:cNvPr>
          <p:cNvSpPr txBox="1"/>
          <p:nvPr/>
        </p:nvSpPr>
        <p:spPr>
          <a:xfrm>
            <a:off x="357602" y="907564"/>
            <a:ext cx="10067180" cy="461665"/>
          </a:xfrm>
          <a:prstGeom prst="rect">
            <a:avLst/>
          </a:prstGeom>
          <a:noFill/>
        </p:spPr>
        <p:txBody>
          <a:bodyPr wrap="none" rtlCol="0">
            <a:spAutoFit/>
          </a:bodyPr>
          <a:lstStyle/>
          <a:p>
            <a:pPr marL="717550"/>
            <a:r>
              <a:rPr lang="fr-BE" sz="2400" b="1" cap="all" dirty="0">
                <a:solidFill>
                  <a:srgbClr val="3C8200"/>
                </a:solidFill>
                <a:latin typeface="+mj-lt"/>
              </a:rPr>
              <a:t>Étape 2 : </a:t>
            </a:r>
            <a:r>
              <a:rPr lang="fr-BE" sz="2000" cap="all" dirty="0">
                <a:solidFill>
                  <a:srgbClr val="3C8200"/>
                </a:solidFill>
                <a:cs typeface="Noto Sans Devanagari"/>
              </a:rPr>
              <a:t>LE PROBLÈME EXISTE-T-IL ? COMBIEN ? OÙ ? QUAND ? QUI ?</a:t>
            </a:r>
            <a:endParaRPr lang="en-US" sz="2000" cap="all" dirty="0">
              <a:solidFill>
                <a:srgbClr val="3C8200"/>
              </a:solidFill>
              <a:cs typeface="Noto Sans Devanagari"/>
            </a:endParaRPr>
          </a:p>
        </p:txBody>
      </p:sp>
      <p:sp>
        <p:nvSpPr>
          <p:cNvPr id="10" name="Espace réservé du numéro de diapositive 1">
            <a:extLst>
              <a:ext uri="{FF2B5EF4-FFF2-40B4-BE49-F238E27FC236}">
                <a16:creationId xmlns:a16="http://schemas.microsoft.com/office/drawing/2014/main" id="{DC98CE8E-2F0E-CA10-B45D-6B2DAF4318B7}"/>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13</a:t>
            </a:fld>
            <a:endParaRPr lang="en-US" dirty="0">
              <a:solidFill>
                <a:srgbClr val="2F3E8B"/>
              </a:solidFill>
            </a:endParaRPr>
          </a:p>
        </p:txBody>
      </p:sp>
      <p:sp>
        <p:nvSpPr>
          <p:cNvPr id="11" name="Rectangle 10">
            <a:extLst>
              <a:ext uri="{FF2B5EF4-FFF2-40B4-BE49-F238E27FC236}">
                <a16:creationId xmlns:a16="http://schemas.microsoft.com/office/drawing/2014/main" id="{D8D75535-43D8-ACA7-3B4B-4A392D625599}"/>
              </a:ext>
            </a:extLst>
          </p:cNvPr>
          <p:cNvSpPr/>
          <p:nvPr/>
        </p:nvSpPr>
        <p:spPr>
          <a:xfrm>
            <a:off x="311425" y="149301"/>
            <a:ext cx="11775855" cy="246221"/>
          </a:xfrm>
          <a:prstGeom prst="rect">
            <a:avLst/>
          </a:prstGeom>
        </p:spPr>
        <p:txBody>
          <a:bodyPr wrap="square">
            <a:spAutoFit/>
          </a:bodyPr>
          <a:lstStyle/>
          <a:p>
            <a:pPr algn="r"/>
            <a:r>
              <a:rPr lang="fr-BE" sz="1000" spc="-50" dirty="0">
                <a:solidFill>
                  <a:schemeClr val="bg1"/>
                </a:solidFill>
              </a:rPr>
              <a:t>Mener une enquête à propos de la consommation de psychotropes et </a:t>
            </a:r>
            <a:r>
              <a:rPr lang="fr-FR" sz="1000" spc="-50" dirty="0">
                <a:solidFill>
                  <a:schemeClr val="bg1"/>
                </a:solidFill>
              </a:rPr>
              <a:t>leur impact sur la sécurité routière</a:t>
            </a:r>
            <a:endParaRPr lang="en-US" sz="1000" spc="-50" dirty="0">
              <a:solidFill>
                <a:schemeClr val="bg1"/>
              </a:solidFill>
            </a:endParaRPr>
          </a:p>
        </p:txBody>
      </p:sp>
    </p:spTree>
    <p:extLst>
      <p:ext uri="{BB962C8B-B14F-4D97-AF65-F5344CB8AC3E}">
        <p14:creationId xmlns:p14="http://schemas.microsoft.com/office/powerpoint/2010/main" val="3006742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721808-4380-2DE5-E90D-373C975815FF}"/>
              </a:ext>
            </a:extLst>
          </p:cNvPr>
          <p:cNvSpPr/>
          <p:nvPr/>
        </p:nvSpPr>
        <p:spPr>
          <a:xfrm>
            <a:off x="0" y="0"/>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Graphique 2">
            <a:extLst>
              <a:ext uri="{FF2B5EF4-FFF2-40B4-BE49-F238E27FC236}">
                <a16:creationId xmlns:a16="http://schemas.microsoft.com/office/drawing/2014/main" id="{097BCC60-9E8A-F7DA-860D-1C3855BF0E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14" y="522314"/>
            <a:ext cx="11135019" cy="5520678"/>
          </a:xfrm>
          <a:prstGeom prst="rect">
            <a:avLst/>
          </a:prstGeom>
        </p:spPr>
      </p:pic>
      <p:pic>
        <p:nvPicPr>
          <p:cNvPr id="5" name="Image 4" descr="Une image contenant texte, Police, Graphique, capture d’écran&#10;&#10;Description générée automatiquement">
            <a:extLst>
              <a:ext uri="{FF2B5EF4-FFF2-40B4-BE49-F238E27FC236}">
                <a16:creationId xmlns:a16="http://schemas.microsoft.com/office/drawing/2014/main" id="{7DFB758F-584F-7AFC-D0E5-6C0AA5818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8" y="6284112"/>
            <a:ext cx="1807118" cy="446400"/>
          </a:xfrm>
          <a:prstGeom prst="rect">
            <a:avLst/>
          </a:prstGeom>
        </p:spPr>
      </p:pic>
      <p:sp>
        <p:nvSpPr>
          <p:cNvPr id="6" name="ZoneTexte 5">
            <a:extLst>
              <a:ext uri="{FF2B5EF4-FFF2-40B4-BE49-F238E27FC236}">
                <a16:creationId xmlns:a16="http://schemas.microsoft.com/office/drawing/2014/main" id="{458845B2-6D23-701F-DB93-245F04E5065E}"/>
              </a:ext>
            </a:extLst>
          </p:cNvPr>
          <p:cNvSpPr txBox="1"/>
          <p:nvPr/>
        </p:nvSpPr>
        <p:spPr>
          <a:xfrm>
            <a:off x="-884065" y="5680104"/>
            <a:ext cx="12192000" cy="294568"/>
          </a:xfrm>
          <a:prstGeom prst="rect">
            <a:avLst/>
          </a:prstGeom>
          <a:noFill/>
        </p:spPr>
        <p:txBody>
          <a:bodyPr wrap="square" rtlCol="0">
            <a:spAutoFit/>
          </a:bodyPr>
          <a:lstStyle/>
          <a:p>
            <a:pPr algn="ctr">
              <a:lnSpc>
                <a:spcPct val="150000"/>
              </a:lnSpc>
            </a:pPr>
            <a:r>
              <a:rPr lang="fr-BE" sz="1000" dirty="0">
                <a:solidFill>
                  <a:srgbClr val="7D7D7C"/>
                </a:solidFill>
                <a:cs typeface="Noto Sans Devanagari"/>
              </a:rPr>
              <a:t>Source : Institut Vias, 2022</a:t>
            </a:r>
          </a:p>
        </p:txBody>
      </p:sp>
      <p:sp>
        <p:nvSpPr>
          <p:cNvPr id="7" name="Espace réservé du numéro de diapositive 1">
            <a:extLst>
              <a:ext uri="{FF2B5EF4-FFF2-40B4-BE49-F238E27FC236}">
                <a16:creationId xmlns:a16="http://schemas.microsoft.com/office/drawing/2014/main" id="{58BA0F7C-5D0C-078A-FED2-D9F6C68B0F5E}"/>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14</a:t>
            </a:fld>
            <a:endParaRPr lang="en-US" dirty="0">
              <a:solidFill>
                <a:srgbClr val="2F3E8B"/>
              </a:solidFill>
            </a:endParaRPr>
          </a:p>
        </p:txBody>
      </p:sp>
      <p:sp>
        <p:nvSpPr>
          <p:cNvPr id="8" name="Rectangle 7">
            <a:extLst>
              <a:ext uri="{FF2B5EF4-FFF2-40B4-BE49-F238E27FC236}">
                <a16:creationId xmlns:a16="http://schemas.microsoft.com/office/drawing/2014/main" id="{6E4FD017-AE8B-C93A-A2BA-2DF4264F4C62}"/>
              </a:ext>
            </a:extLst>
          </p:cNvPr>
          <p:cNvSpPr/>
          <p:nvPr/>
        </p:nvSpPr>
        <p:spPr>
          <a:xfrm>
            <a:off x="357601" y="1745289"/>
            <a:ext cx="11663003" cy="338554"/>
          </a:xfrm>
          <a:prstGeom prst="rect">
            <a:avLst/>
          </a:prstGeom>
        </p:spPr>
        <p:txBody>
          <a:bodyPr wrap="square">
            <a:spAutoFit/>
          </a:bodyPr>
          <a:lstStyle/>
          <a:p>
            <a:pPr marL="714375"/>
            <a:r>
              <a:rPr lang="fr-BE" sz="1600" dirty="0">
                <a:solidFill>
                  <a:srgbClr val="2F3E8B"/>
                </a:solidFill>
                <a:cs typeface="Noto Sans Devanagari"/>
              </a:rPr>
              <a:t>Comportement à risque auto-rapporté : </a:t>
            </a:r>
            <a:r>
              <a:rPr lang="fr-BE" sz="1600" dirty="0">
                <a:solidFill>
                  <a:srgbClr val="3C8200"/>
                </a:solidFill>
                <a:cs typeface="Noto Sans Devanagari"/>
              </a:rPr>
              <a:t>« Conduire après avoir pris des drogues illicites » au moins 1 fois par mois.</a:t>
            </a:r>
            <a:r>
              <a:rPr lang="fr-BE" sz="1200" dirty="0">
                <a:solidFill>
                  <a:srgbClr val="3C8200"/>
                </a:solidFill>
                <a:cs typeface="Noto Sans Devanagari"/>
              </a:rPr>
              <a:t> </a:t>
            </a:r>
            <a:endParaRPr lang="en-US" sz="1200" dirty="0">
              <a:solidFill>
                <a:srgbClr val="3C8200"/>
              </a:solidFill>
              <a:cs typeface="Noto Sans Devanagari"/>
            </a:endParaRPr>
          </a:p>
        </p:txBody>
      </p:sp>
      <p:sp>
        <p:nvSpPr>
          <p:cNvPr id="9" name="Rectangle 8">
            <a:extLst>
              <a:ext uri="{FF2B5EF4-FFF2-40B4-BE49-F238E27FC236}">
                <a16:creationId xmlns:a16="http://schemas.microsoft.com/office/drawing/2014/main" id="{0CA1F1CB-B8A4-6122-5065-E95E56FD9357}"/>
              </a:ext>
            </a:extLst>
          </p:cNvPr>
          <p:cNvSpPr/>
          <p:nvPr/>
        </p:nvSpPr>
        <p:spPr>
          <a:xfrm>
            <a:off x="357602" y="1447967"/>
            <a:ext cx="11320821" cy="338554"/>
          </a:xfrm>
          <a:prstGeom prst="rect">
            <a:avLst/>
          </a:prstGeom>
        </p:spPr>
        <p:txBody>
          <a:bodyPr wrap="square">
            <a:spAutoFit/>
          </a:bodyPr>
          <a:lstStyle/>
          <a:p>
            <a:pPr marL="714375"/>
            <a:r>
              <a:rPr lang="fr-BE" sz="1600" b="1" dirty="0">
                <a:solidFill>
                  <a:srgbClr val="2F3E8B"/>
                </a:solidFill>
                <a:latin typeface="+mj-lt"/>
              </a:rPr>
              <a:t>Tableau</a:t>
            </a:r>
          </a:p>
        </p:txBody>
      </p:sp>
      <p:graphicFrame>
        <p:nvGraphicFramePr>
          <p:cNvPr id="10" name="Tableau 5">
            <a:extLst>
              <a:ext uri="{FF2B5EF4-FFF2-40B4-BE49-F238E27FC236}">
                <a16:creationId xmlns:a16="http://schemas.microsoft.com/office/drawing/2014/main" id="{43485A78-DCA4-A119-057D-821370FE3866}"/>
              </a:ext>
            </a:extLst>
          </p:cNvPr>
          <p:cNvGraphicFramePr>
            <a:graphicFrameLocks noGrp="1"/>
          </p:cNvGraphicFramePr>
          <p:nvPr>
            <p:extLst>
              <p:ext uri="{D42A27DB-BD31-4B8C-83A1-F6EECF244321}">
                <p14:modId xmlns:p14="http://schemas.microsoft.com/office/powerpoint/2010/main" val="3191096407"/>
              </p:ext>
            </p:extLst>
          </p:nvPr>
        </p:nvGraphicFramePr>
        <p:xfrm>
          <a:off x="1183340" y="2257633"/>
          <a:ext cx="7739983" cy="3426447"/>
        </p:xfrm>
        <a:graphic>
          <a:graphicData uri="http://schemas.openxmlformats.org/drawingml/2006/table">
            <a:tbl>
              <a:tblPr firstRow="1" bandRow="1">
                <a:tableStyleId>{5C22544A-7EE6-4342-B048-85BDC9FD1C3A}</a:tableStyleId>
              </a:tblPr>
              <a:tblGrid>
                <a:gridCol w="1497107">
                  <a:extLst>
                    <a:ext uri="{9D8B030D-6E8A-4147-A177-3AD203B41FA5}">
                      <a16:colId xmlns:a16="http://schemas.microsoft.com/office/drawing/2014/main" val="687232310"/>
                    </a:ext>
                  </a:extLst>
                </a:gridCol>
                <a:gridCol w="1595718">
                  <a:extLst>
                    <a:ext uri="{9D8B030D-6E8A-4147-A177-3AD203B41FA5}">
                      <a16:colId xmlns:a16="http://schemas.microsoft.com/office/drawing/2014/main" val="3907153039"/>
                    </a:ext>
                  </a:extLst>
                </a:gridCol>
                <a:gridCol w="4647158">
                  <a:extLst>
                    <a:ext uri="{9D8B030D-6E8A-4147-A177-3AD203B41FA5}">
                      <a16:colId xmlns:a16="http://schemas.microsoft.com/office/drawing/2014/main" val="3468421802"/>
                    </a:ext>
                  </a:extLst>
                </a:gridCol>
              </a:tblGrid>
              <a:tr h="677759">
                <a:tc>
                  <a:txBody>
                    <a:bodyPr/>
                    <a:lstStyle/>
                    <a:p>
                      <a:endParaRPr lang="fr-BE" sz="1700" dirty="0">
                        <a:latin typeface="+mj-lt"/>
                      </a:endParaRPr>
                    </a:p>
                  </a:txBody>
                  <a:tcPr marL="84720" marR="84720" marT="42360" marB="42360">
                    <a:solidFill>
                      <a:schemeClr val="bg1"/>
                    </a:solidFill>
                  </a:tcPr>
                </a:tc>
                <a:tc>
                  <a:txBody>
                    <a:bodyPr/>
                    <a:lstStyle/>
                    <a:p>
                      <a:endParaRPr lang="fr-BE" sz="1700" dirty="0">
                        <a:latin typeface="+mj-lt"/>
                      </a:endParaRPr>
                    </a:p>
                  </a:txBody>
                  <a:tcPr marL="84720" marR="84720" marT="42360" marB="42360">
                    <a:solidFill>
                      <a:schemeClr val="bg1"/>
                    </a:solidFill>
                  </a:tcPr>
                </a:tc>
                <a:tc>
                  <a:txBody>
                    <a:bodyPr/>
                    <a:lstStyle/>
                    <a:p>
                      <a:pPr algn="ctr"/>
                      <a:r>
                        <a:rPr lang="fr-BE" sz="1300" dirty="0">
                          <a:latin typeface="+mj-lt"/>
                        </a:rPr>
                        <a:t>% de conducteurs indiquant conduire au moins une fois </a:t>
                      </a:r>
                      <a:br>
                        <a:rPr lang="fr-BE" sz="1300" dirty="0">
                          <a:latin typeface="+mj-lt"/>
                        </a:rPr>
                      </a:br>
                      <a:r>
                        <a:rPr lang="fr-BE" sz="1300" dirty="0">
                          <a:latin typeface="+mj-lt"/>
                        </a:rPr>
                        <a:t>par mois après avoir consommé des drogues illicites</a:t>
                      </a:r>
                    </a:p>
                  </a:txBody>
                  <a:tcPr marL="84720" marR="84720" marT="42360" marB="42360" anchor="ctr">
                    <a:solidFill>
                      <a:srgbClr val="2F3E8B"/>
                    </a:solidFill>
                  </a:tcPr>
                </a:tc>
                <a:extLst>
                  <a:ext uri="{0D108BD9-81ED-4DB2-BD59-A6C34878D82A}">
                    <a16:rowId xmlns:a16="http://schemas.microsoft.com/office/drawing/2014/main" val="4229423873"/>
                  </a:ext>
                </a:extLst>
              </a:tr>
              <a:tr h="343586">
                <a:tc rowSpan="3">
                  <a:txBody>
                    <a:bodyPr/>
                    <a:lstStyle/>
                    <a:p>
                      <a:pPr algn="ctr"/>
                      <a:r>
                        <a:rPr lang="fr-BE" sz="1300" dirty="0">
                          <a:solidFill>
                            <a:schemeClr val="bg1"/>
                          </a:solidFill>
                          <a:latin typeface="+mj-lt"/>
                        </a:rPr>
                        <a:t>RÉGION</a:t>
                      </a:r>
                    </a:p>
                  </a:txBody>
                  <a:tcPr marL="89061" marR="89061" marT="44531" marB="44531" anchor="ctr">
                    <a:solidFill>
                      <a:srgbClr val="B4CC04"/>
                    </a:solidFill>
                  </a:tcPr>
                </a:tc>
                <a:tc>
                  <a:txBody>
                    <a:bodyPr/>
                    <a:lstStyle/>
                    <a:p>
                      <a:pPr algn="ctr"/>
                      <a:r>
                        <a:rPr lang="fr-BE" sz="1300" b="1" dirty="0">
                          <a:solidFill>
                            <a:schemeClr val="bg1"/>
                          </a:solidFill>
                          <a:latin typeface="+mj-lt"/>
                        </a:rPr>
                        <a:t>Flandre</a:t>
                      </a:r>
                    </a:p>
                  </a:txBody>
                  <a:tcPr marL="84720" marR="84720" marT="42360" marB="42360" anchor="ctr">
                    <a:solidFill>
                      <a:srgbClr val="B4CC04"/>
                    </a:solidFill>
                  </a:tcPr>
                </a:tc>
                <a:tc>
                  <a:txBody>
                    <a:bodyPr/>
                    <a:lstStyle/>
                    <a:p>
                      <a:pPr marL="0" algn="ctr" defTabSz="914400" rtl="0" eaLnBrk="1" latinLnBrk="0" hangingPunct="1"/>
                      <a:r>
                        <a:rPr lang="fr-BE" sz="1300" b="1" kern="1200" dirty="0">
                          <a:solidFill>
                            <a:schemeClr val="bg1"/>
                          </a:solidFill>
                          <a:latin typeface="+mj-lt"/>
                          <a:ea typeface="+mn-ea"/>
                          <a:cs typeface="+mn-cs"/>
                        </a:rPr>
                        <a:t>5 %</a:t>
                      </a:r>
                    </a:p>
                  </a:txBody>
                  <a:tcPr marL="84720" marR="84720" marT="42360" marB="42360" anchor="ctr">
                    <a:solidFill>
                      <a:srgbClr val="B4CC04"/>
                    </a:solidFill>
                  </a:tcPr>
                </a:tc>
                <a:extLst>
                  <a:ext uri="{0D108BD9-81ED-4DB2-BD59-A6C34878D82A}">
                    <a16:rowId xmlns:a16="http://schemas.microsoft.com/office/drawing/2014/main" val="1329121779"/>
                  </a:ext>
                </a:extLst>
              </a:tr>
              <a:tr h="343586">
                <a:tc vMerge="1">
                  <a:txBody>
                    <a:bodyPr/>
                    <a:lstStyle/>
                    <a:p>
                      <a:endParaRPr lang="fr-BE" dirty="0"/>
                    </a:p>
                  </a:txBody>
                  <a:tcPr>
                    <a:solidFill>
                      <a:srgbClr val="B4CC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300" b="1" dirty="0">
                          <a:solidFill>
                            <a:schemeClr val="bg1"/>
                          </a:solidFill>
                          <a:latin typeface="+mj-lt"/>
                        </a:rPr>
                        <a:t>Wallonie</a:t>
                      </a:r>
                    </a:p>
                  </a:txBody>
                  <a:tcPr marL="84720" marR="84720" marT="42360" marB="42360" anchor="ctr">
                    <a:solidFill>
                      <a:srgbClr val="B4CC04"/>
                    </a:solidFill>
                  </a:tcPr>
                </a:tc>
                <a:tc>
                  <a:txBody>
                    <a:bodyPr/>
                    <a:lstStyle/>
                    <a:p>
                      <a:pPr marL="0" algn="ctr" defTabSz="914400" rtl="0" eaLnBrk="1" latinLnBrk="0" hangingPunct="1"/>
                      <a:r>
                        <a:rPr lang="fr-BE" sz="1300" b="1" kern="1200" dirty="0">
                          <a:solidFill>
                            <a:schemeClr val="bg1"/>
                          </a:solidFill>
                          <a:latin typeface="+mj-lt"/>
                          <a:ea typeface="+mn-ea"/>
                          <a:cs typeface="+mn-cs"/>
                        </a:rPr>
                        <a:t>10 %</a:t>
                      </a:r>
                    </a:p>
                  </a:txBody>
                  <a:tcPr marL="84720" marR="84720" marT="42360" marB="42360" anchor="ctr">
                    <a:solidFill>
                      <a:srgbClr val="B4CC04"/>
                    </a:solidFill>
                  </a:tcPr>
                </a:tc>
                <a:extLst>
                  <a:ext uri="{0D108BD9-81ED-4DB2-BD59-A6C34878D82A}">
                    <a16:rowId xmlns:a16="http://schemas.microsoft.com/office/drawing/2014/main" val="666458190"/>
                  </a:ext>
                </a:extLst>
              </a:tr>
              <a:tr h="343586">
                <a:tc vMerge="1">
                  <a:txBody>
                    <a:bodyPr/>
                    <a:lstStyle/>
                    <a:p>
                      <a:endParaRPr lang="fr-BE" dirty="0"/>
                    </a:p>
                  </a:txBody>
                  <a:tcPr>
                    <a:solidFill>
                      <a:srgbClr val="B4CC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300" b="1" kern="1200" dirty="0">
                          <a:solidFill>
                            <a:schemeClr val="bg1"/>
                          </a:solidFill>
                          <a:latin typeface="+mj-lt"/>
                          <a:ea typeface="+mn-ea"/>
                          <a:cs typeface="+mn-cs"/>
                        </a:rPr>
                        <a:t>Bruxelles</a:t>
                      </a:r>
                    </a:p>
                  </a:txBody>
                  <a:tcPr marL="84720" marR="84720" marT="42360" marB="42360" anchor="ctr">
                    <a:solidFill>
                      <a:srgbClr val="B4CC04"/>
                    </a:solidFill>
                  </a:tcPr>
                </a:tc>
                <a:tc>
                  <a:txBody>
                    <a:bodyPr/>
                    <a:lstStyle/>
                    <a:p>
                      <a:pPr marL="0" algn="ctr" defTabSz="914400" rtl="0" eaLnBrk="1" latinLnBrk="0" hangingPunct="1"/>
                      <a:r>
                        <a:rPr lang="fr-BE" sz="1300" b="1" kern="1200" dirty="0">
                          <a:solidFill>
                            <a:schemeClr val="bg1"/>
                          </a:solidFill>
                          <a:latin typeface="+mj-lt"/>
                          <a:ea typeface="+mn-ea"/>
                          <a:cs typeface="+mn-cs"/>
                        </a:rPr>
                        <a:t>16 %</a:t>
                      </a:r>
                    </a:p>
                  </a:txBody>
                  <a:tcPr marL="84720" marR="84720" marT="42360" marB="42360" anchor="ctr">
                    <a:solidFill>
                      <a:srgbClr val="B4CC04"/>
                    </a:solidFill>
                  </a:tcPr>
                </a:tc>
                <a:extLst>
                  <a:ext uri="{0D108BD9-81ED-4DB2-BD59-A6C34878D82A}">
                    <a16:rowId xmlns:a16="http://schemas.microsoft.com/office/drawing/2014/main" val="4144374473"/>
                  </a:ext>
                </a:extLst>
              </a:tr>
              <a:tr h="34358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300" dirty="0">
                          <a:solidFill>
                            <a:schemeClr val="bg1"/>
                          </a:solidFill>
                          <a:latin typeface="+mj-lt"/>
                        </a:rPr>
                        <a:t>SEXE</a:t>
                      </a:r>
                      <a:endParaRPr lang="fr-BE" sz="1300" dirty="0">
                        <a:latin typeface="+mj-lt"/>
                      </a:endParaRPr>
                    </a:p>
                  </a:txBody>
                  <a:tcPr marL="89061" marR="89061" marT="44531" marB="44531" anchor="ctr">
                    <a:solidFill>
                      <a:srgbClr val="3C8200"/>
                    </a:solidFill>
                  </a:tcPr>
                </a:tc>
                <a:tc>
                  <a:txBody>
                    <a:bodyPr/>
                    <a:lstStyle/>
                    <a:p>
                      <a:pPr marL="0" algn="ctr" defTabSz="914400" rtl="0" eaLnBrk="1" latinLnBrk="0" hangingPunct="1"/>
                      <a:r>
                        <a:rPr lang="fr-BE" sz="1300" b="1" kern="1200" dirty="0">
                          <a:solidFill>
                            <a:schemeClr val="bg1"/>
                          </a:solidFill>
                          <a:latin typeface="+mj-lt"/>
                          <a:ea typeface="+mn-ea"/>
                          <a:cs typeface="+mn-cs"/>
                        </a:rPr>
                        <a:t>Hommes</a:t>
                      </a:r>
                    </a:p>
                  </a:txBody>
                  <a:tcPr marL="84720" marR="84720" marT="42360" marB="42360" anchor="ctr">
                    <a:solidFill>
                      <a:srgbClr val="3C8200"/>
                    </a:solidFill>
                  </a:tcPr>
                </a:tc>
                <a:tc>
                  <a:txBody>
                    <a:bodyPr/>
                    <a:lstStyle/>
                    <a:p>
                      <a:pPr marL="0" algn="ctr" defTabSz="914400" rtl="0" eaLnBrk="1" latinLnBrk="0" hangingPunct="1"/>
                      <a:r>
                        <a:rPr lang="fr-BE" sz="1300" b="1" kern="1200" dirty="0">
                          <a:solidFill>
                            <a:schemeClr val="bg1"/>
                          </a:solidFill>
                          <a:latin typeface="+mj-lt"/>
                          <a:ea typeface="+mn-ea"/>
                          <a:cs typeface="+mn-cs"/>
                        </a:rPr>
                        <a:t>10 %</a:t>
                      </a:r>
                    </a:p>
                  </a:txBody>
                  <a:tcPr marL="84720" marR="84720" marT="42360" marB="42360" anchor="ctr">
                    <a:solidFill>
                      <a:srgbClr val="3C8200"/>
                    </a:solidFill>
                  </a:tcPr>
                </a:tc>
                <a:extLst>
                  <a:ext uri="{0D108BD9-81ED-4DB2-BD59-A6C34878D82A}">
                    <a16:rowId xmlns:a16="http://schemas.microsoft.com/office/drawing/2014/main" val="763487562"/>
                  </a:ext>
                </a:extLst>
              </a:tr>
              <a:tr h="343586">
                <a:tc vMerge="1">
                  <a:txBody>
                    <a:bodyPr/>
                    <a:lstStyle/>
                    <a:p>
                      <a:endParaRPr lang="fr-BE" dirty="0"/>
                    </a:p>
                  </a:txBody>
                  <a:tcPr>
                    <a:solidFill>
                      <a:srgbClr val="3C8200"/>
                    </a:solidFill>
                  </a:tcPr>
                </a:tc>
                <a:tc>
                  <a:txBody>
                    <a:bodyPr/>
                    <a:lstStyle/>
                    <a:p>
                      <a:pPr marL="0" algn="ctr" defTabSz="914400" rtl="0" eaLnBrk="1" latinLnBrk="0" hangingPunct="1"/>
                      <a:r>
                        <a:rPr lang="fr-BE" sz="1300" b="1" kern="1200" dirty="0">
                          <a:solidFill>
                            <a:schemeClr val="bg1"/>
                          </a:solidFill>
                          <a:latin typeface="+mj-lt"/>
                          <a:ea typeface="+mn-ea"/>
                          <a:cs typeface="+mn-cs"/>
                        </a:rPr>
                        <a:t>Femmes</a:t>
                      </a:r>
                    </a:p>
                  </a:txBody>
                  <a:tcPr marL="84720" marR="84720" marT="42360" marB="42360" anchor="ctr">
                    <a:solidFill>
                      <a:srgbClr val="3C8200"/>
                    </a:solidFill>
                  </a:tcPr>
                </a:tc>
                <a:tc>
                  <a:txBody>
                    <a:bodyPr/>
                    <a:lstStyle/>
                    <a:p>
                      <a:pPr marL="0" algn="ctr" defTabSz="914400" rtl="0" eaLnBrk="1" latinLnBrk="0" hangingPunct="1"/>
                      <a:r>
                        <a:rPr lang="fr-BE" sz="1300" b="1" kern="1200" dirty="0">
                          <a:solidFill>
                            <a:schemeClr val="bg1"/>
                          </a:solidFill>
                          <a:latin typeface="+mj-lt"/>
                          <a:ea typeface="+mn-ea"/>
                          <a:cs typeface="+mn-cs"/>
                        </a:rPr>
                        <a:t>5 %</a:t>
                      </a:r>
                    </a:p>
                  </a:txBody>
                  <a:tcPr marL="84720" marR="84720" marT="42360" marB="42360" anchor="ctr">
                    <a:solidFill>
                      <a:srgbClr val="3C8200"/>
                    </a:solidFill>
                  </a:tcPr>
                </a:tc>
                <a:extLst>
                  <a:ext uri="{0D108BD9-81ED-4DB2-BD59-A6C34878D82A}">
                    <a16:rowId xmlns:a16="http://schemas.microsoft.com/office/drawing/2014/main" val="1377647013"/>
                  </a:ext>
                </a:extLst>
              </a:tr>
              <a:tr h="34358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300" dirty="0">
                          <a:solidFill>
                            <a:schemeClr val="bg1"/>
                          </a:solidFill>
                          <a:latin typeface="+mj-lt"/>
                        </a:rPr>
                        <a:t>ÂGE</a:t>
                      </a:r>
                      <a:endParaRPr lang="fr-BE" sz="1300" dirty="0">
                        <a:latin typeface="+mj-lt"/>
                      </a:endParaRPr>
                    </a:p>
                  </a:txBody>
                  <a:tcPr marL="89061" marR="89061" marT="44531" marB="44531" anchor="ctr">
                    <a:solidFill>
                      <a:srgbClr val="EAB818"/>
                    </a:solidFill>
                  </a:tcPr>
                </a:tc>
                <a:tc>
                  <a:txBody>
                    <a:bodyPr/>
                    <a:lstStyle/>
                    <a:p>
                      <a:pPr algn="ctr"/>
                      <a:r>
                        <a:rPr lang="fr-BE" sz="1300" b="1" kern="1200" dirty="0">
                          <a:solidFill>
                            <a:schemeClr val="bg1"/>
                          </a:solidFill>
                          <a:latin typeface="+mj-lt"/>
                          <a:ea typeface="+mn-ea"/>
                          <a:cs typeface="+mn-cs"/>
                        </a:rPr>
                        <a:t>18 - 34</a:t>
                      </a:r>
                    </a:p>
                  </a:txBody>
                  <a:tcPr marL="84720" marR="84720" marT="42360" marB="42360" anchor="ctr">
                    <a:solidFill>
                      <a:srgbClr val="EAB818"/>
                    </a:solidFill>
                  </a:tcPr>
                </a:tc>
                <a:tc>
                  <a:txBody>
                    <a:bodyPr/>
                    <a:lstStyle/>
                    <a:p>
                      <a:pPr marL="0" algn="ctr" defTabSz="914400" rtl="0" eaLnBrk="1" latinLnBrk="0" hangingPunct="1"/>
                      <a:r>
                        <a:rPr lang="fr-BE" sz="1300" b="1" kern="1200" dirty="0">
                          <a:solidFill>
                            <a:schemeClr val="bg1"/>
                          </a:solidFill>
                          <a:latin typeface="+mj-lt"/>
                          <a:ea typeface="+mn-ea"/>
                          <a:cs typeface="+mn-cs"/>
                        </a:rPr>
                        <a:t>19 %</a:t>
                      </a:r>
                    </a:p>
                  </a:txBody>
                  <a:tcPr marL="84720" marR="84720" marT="42360" marB="42360" anchor="ctr">
                    <a:solidFill>
                      <a:srgbClr val="EAB818"/>
                    </a:solidFill>
                  </a:tcPr>
                </a:tc>
                <a:extLst>
                  <a:ext uri="{0D108BD9-81ED-4DB2-BD59-A6C34878D82A}">
                    <a16:rowId xmlns:a16="http://schemas.microsoft.com/office/drawing/2014/main" val="100273393"/>
                  </a:ext>
                </a:extLst>
              </a:tr>
              <a:tr h="343586">
                <a:tc vMerge="1">
                  <a:txBody>
                    <a:bodyPr/>
                    <a:lstStyle/>
                    <a:p>
                      <a:endParaRPr lang="fr-BE" dirty="0"/>
                    </a:p>
                  </a:txBody>
                  <a:tcPr>
                    <a:solidFill>
                      <a:srgbClr val="EAB818"/>
                    </a:solidFill>
                  </a:tcPr>
                </a:tc>
                <a:tc>
                  <a:txBody>
                    <a:bodyPr/>
                    <a:lstStyle/>
                    <a:p>
                      <a:pPr marL="0" algn="ctr" defTabSz="914400" rtl="0" eaLnBrk="1" latinLnBrk="0" hangingPunct="1"/>
                      <a:r>
                        <a:rPr lang="fr-BE" sz="1300" b="1" kern="1200" dirty="0">
                          <a:solidFill>
                            <a:schemeClr val="bg1"/>
                          </a:solidFill>
                          <a:latin typeface="+mj-lt"/>
                          <a:ea typeface="+mn-ea"/>
                          <a:cs typeface="+mn-cs"/>
                        </a:rPr>
                        <a:t>35 - 54</a:t>
                      </a:r>
                    </a:p>
                  </a:txBody>
                  <a:tcPr marL="84720" marR="84720" marT="42360" marB="42360" anchor="ctr">
                    <a:solidFill>
                      <a:srgbClr val="EAB818"/>
                    </a:solidFill>
                  </a:tcPr>
                </a:tc>
                <a:tc>
                  <a:txBody>
                    <a:bodyPr/>
                    <a:lstStyle/>
                    <a:p>
                      <a:pPr marL="0" algn="ctr" defTabSz="914400" rtl="0" eaLnBrk="1" latinLnBrk="0" hangingPunct="1"/>
                      <a:r>
                        <a:rPr lang="fr-BE" sz="1300" b="1" kern="1200" dirty="0">
                          <a:solidFill>
                            <a:schemeClr val="bg1"/>
                          </a:solidFill>
                          <a:latin typeface="+mj-lt"/>
                          <a:ea typeface="+mn-ea"/>
                          <a:cs typeface="+mn-cs"/>
                        </a:rPr>
                        <a:t>7 %</a:t>
                      </a:r>
                    </a:p>
                  </a:txBody>
                  <a:tcPr marL="84720" marR="84720" marT="42360" marB="42360" anchor="ctr">
                    <a:solidFill>
                      <a:srgbClr val="EAB818"/>
                    </a:solidFill>
                  </a:tcPr>
                </a:tc>
                <a:extLst>
                  <a:ext uri="{0D108BD9-81ED-4DB2-BD59-A6C34878D82A}">
                    <a16:rowId xmlns:a16="http://schemas.microsoft.com/office/drawing/2014/main" val="3593923323"/>
                  </a:ext>
                </a:extLst>
              </a:tr>
              <a:tr h="343586">
                <a:tc vMerge="1">
                  <a:txBody>
                    <a:bodyPr/>
                    <a:lstStyle/>
                    <a:p>
                      <a:endParaRPr lang="fr-BE" dirty="0"/>
                    </a:p>
                  </a:txBody>
                  <a:tcPr>
                    <a:solidFill>
                      <a:srgbClr val="EAB818"/>
                    </a:solidFill>
                  </a:tcPr>
                </a:tc>
                <a:tc>
                  <a:txBody>
                    <a:bodyPr/>
                    <a:lstStyle/>
                    <a:p>
                      <a:pPr marL="0" algn="ctr" defTabSz="914400" rtl="0" eaLnBrk="1" latinLnBrk="0" hangingPunct="1"/>
                      <a:r>
                        <a:rPr lang="fr-BE" sz="1300" b="1" kern="1200" dirty="0">
                          <a:solidFill>
                            <a:schemeClr val="bg1"/>
                          </a:solidFill>
                          <a:latin typeface="+mj-lt"/>
                          <a:ea typeface="+mn-ea"/>
                          <a:cs typeface="+mn-cs"/>
                        </a:rPr>
                        <a:t>55+</a:t>
                      </a:r>
                    </a:p>
                  </a:txBody>
                  <a:tcPr marL="84720" marR="84720" marT="42360" marB="42360" anchor="ctr">
                    <a:solidFill>
                      <a:srgbClr val="EAB818"/>
                    </a:solidFill>
                  </a:tcPr>
                </a:tc>
                <a:tc>
                  <a:txBody>
                    <a:bodyPr/>
                    <a:lstStyle/>
                    <a:p>
                      <a:pPr marL="0" algn="ctr" defTabSz="914400" rtl="0" eaLnBrk="1" latinLnBrk="0" hangingPunct="1"/>
                      <a:r>
                        <a:rPr lang="fr-BE" sz="1300" b="1" kern="1200" dirty="0">
                          <a:solidFill>
                            <a:schemeClr val="bg1"/>
                          </a:solidFill>
                          <a:latin typeface="+mj-lt"/>
                          <a:ea typeface="+mn-ea"/>
                          <a:cs typeface="+mn-cs"/>
                        </a:rPr>
                        <a:t>1 %</a:t>
                      </a:r>
                    </a:p>
                  </a:txBody>
                  <a:tcPr marL="84720" marR="84720" marT="42360" marB="42360" anchor="ctr">
                    <a:solidFill>
                      <a:srgbClr val="EAB818"/>
                    </a:solidFill>
                  </a:tcPr>
                </a:tc>
                <a:extLst>
                  <a:ext uri="{0D108BD9-81ED-4DB2-BD59-A6C34878D82A}">
                    <a16:rowId xmlns:a16="http://schemas.microsoft.com/office/drawing/2014/main" val="3125143777"/>
                  </a:ext>
                </a:extLst>
              </a:tr>
            </a:tbl>
          </a:graphicData>
        </a:graphic>
      </p:graphicFrame>
      <p:sp>
        <p:nvSpPr>
          <p:cNvPr id="11" name="ZoneTexte 10">
            <a:extLst>
              <a:ext uri="{FF2B5EF4-FFF2-40B4-BE49-F238E27FC236}">
                <a16:creationId xmlns:a16="http://schemas.microsoft.com/office/drawing/2014/main" id="{E308F00D-2C7B-C90C-E204-640E3CAEB59F}"/>
              </a:ext>
            </a:extLst>
          </p:cNvPr>
          <p:cNvSpPr txBox="1"/>
          <p:nvPr/>
        </p:nvSpPr>
        <p:spPr>
          <a:xfrm>
            <a:off x="357602" y="907564"/>
            <a:ext cx="10067180" cy="461665"/>
          </a:xfrm>
          <a:prstGeom prst="rect">
            <a:avLst/>
          </a:prstGeom>
          <a:noFill/>
        </p:spPr>
        <p:txBody>
          <a:bodyPr wrap="none" rtlCol="0">
            <a:spAutoFit/>
          </a:bodyPr>
          <a:lstStyle/>
          <a:p>
            <a:pPr marL="717550"/>
            <a:r>
              <a:rPr lang="fr-BE" sz="2400" b="1" cap="all" dirty="0">
                <a:solidFill>
                  <a:srgbClr val="3C8200"/>
                </a:solidFill>
                <a:latin typeface="+mj-lt"/>
              </a:rPr>
              <a:t>Étape 2 : </a:t>
            </a:r>
            <a:r>
              <a:rPr lang="fr-BE" sz="2000" cap="all" dirty="0">
                <a:solidFill>
                  <a:srgbClr val="3C8200"/>
                </a:solidFill>
                <a:cs typeface="Noto Sans Devanagari"/>
              </a:rPr>
              <a:t>LE PROBLÈME EXISTE-T-IL ? COMBIEN ? OÙ ? QUAND ? QUI ? </a:t>
            </a:r>
            <a:endParaRPr lang="en-US" sz="2000" cap="all" dirty="0">
              <a:solidFill>
                <a:srgbClr val="3C8200"/>
              </a:solidFill>
              <a:cs typeface="Noto Sans Devanagari"/>
            </a:endParaRPr>
          </a:p>
        </p:txBody>
      </p:sp>
      <p:sp>
        <p:nvSpPr>
          <p:cNvPr id="12" name="Rectangle 11">
            <a:extLst>
              <a:ext uri="{FF2B5EF4-FFF2-40B4-BE49-F238E27FC236}">
                <a16:creationId xmlns:a16="http://schemas.microsoft.com/office/drawing/2014/main" id="{757D4838-73BA-C19C-699D-C3B146E9EA55}"/>
              </a:ext>
            </a:extLst>
          </p:cNvPr>
          <p:cNvSpPr/>
          <p:nvPr/>
        </p:nvSpPr>
        <p:spPr>
          <a:xfrm>
            <a:off x="311425" y="149301"/>
            <a:ext cx="11775855" cy="246221"/>
          </a:xfrm>
          <a:prstGeom prst="rect">
            <a:avLst/>
          </a:prstGeom>
        </p:spPr>
        <p:txBody>
          <a:bodyPr wrap="square">
            <a:spAutoFit/>
          </a:bodyPr>
          <a:lstStyle/>
          <a:p>
            <a:pPr algn="r"/>
            <a:r>
              <a:rPr lang="fr-BE" sz="1000" spc="-50" dirty="0">
                <a:solidFill>
                  <a:schemeClr val="bg1"/>
                </a:solidFill>
              </a:rPr>
              <a:t>Mener une enquête à propos de la consommation de psychotropes et </a:t>
            </a:r>
            <a:r>
              <a:rPr lang="fr-FR" sz="1000" spc="-50" dirty="0">
                <a:solidFill>
                  <a:schemeClr val="bg1"/>
                </a:solidFill>
              </a:rPr>
              <a:t>leur impact sur la sécurité routière</a:t>
            </a:r>
            <a:endParaRPr lang="en-US" sz="1000" spc="-50" dirty="0">
              <a:solidFill>
                <a:schemeClr val="bg1"/>
              </a:solidFill>
            </a:endParaRPr>
          </a:p>
        </p:txBody>
      </p:sp>
      <p:sp>
        <p:nvSpPr>
          <p:cNvPr id="4" name="ZoneTexte 3">
            <a:extLst>
              <a:ext uri="{FF2B5EF4-FFF2-40B4-BE49-F238E27FC236}">
                <a16:creationId xmlns:a16="http://schemas.microsoft.com/office/drawing/2014/main" id="{89FFDF81-8044-A750-595E-57811C8C1B6B}"/>
              </a:ext>
            </a:extLst>
          </p:cNvPr>
          <p:cNvSpPr txBox="1"/>
          <p:nvPr/>
        </p:nvSpPr>
        <p:spPr>
          <a:xfrm>
            <a:off x="9034821" y="2257633"/>
            <a:ext cx="2518715" cy="3426447"/>
          </a:xfrm>
          <a:prstGeom prst="rect">
            <a:avLst/>
          </a:prstGeom>
          <a:noFill/>
        </p:spPr>
        <p:txBody>
          <a:bodyPr wrap="square" rtlCol="0">
            <a:noAutofit/>
          </a:bodyPr>
          <a:lstStyle/>
          <a:p>
            <a:r>
              <a:rPr lang="fr-FR" sz="1300" b="1" dirty="0">
                <a:solidFill>
                  <a:srgbClr val="3C8200"/>
                </a:solidFill>
                <a:cs typeface="Noto Sans Devanagari"/>
              </a:rPr>
              <a:t>Les hommes sont surreprésentés dans les statistiques d’accidents. </a:t>
            </a:r>
            <a:r>
              <a:rPr lang="fr-FR" sz="1300" dirty="0">
                <a:solidFill>
                  <a:srgbClr val="3C8200"/>
                </a:solidFill>
                <a:cs typeface="Noto Sans Devanagari"/>
              </a:rPr>
              <a:t>L’explication est à rechercher dans les stéréotypes liés à la construction de la masculinité.</a:t>
            </a:r>
          </a:p>
          <a:p>
            <a:r>
              <a:rPr lang="fr-FR" sz="1300" dirty="0">
                <a:solidFill>
                  <a:srgbClr val="3C8200"/>
                </a:solidFill>
                <a:cs typeface="Noto Sans Devanagari"/>
              </a:rPr>
              <a:t>Cette vidéo décrit cette problématique et peut ouvrir la discussion avec vos élèves.</a:t>
            </a:r>
          </a:p>
          <a:p>
            <a:r>
              <a:rPr lang="fr-BE" sz="1400" dirty="0">
                <a:effectLst/>
                <a:hlinkClick r:id="rId5">
                  <a:extLst>
                    <a:ext uri="{A12FA001-AC4F-418D-AE19-62706E023703}">
                      <ahyp:hlinkClr xmlns:ahyp="http://schemas.microsoft.com/office/drawing/2018/hyperlinkcolor" val="tx"/>
                    </a:ext>
                  </a:extLst>
                </a:hlinkClick>
              </a:rPr>
              <a:t>https://dai.ly/x83wjac</a:t>
            </a:r>
            <a:r>
              <a:rPr lang="fr-FR" sz="1300" dirty="0">
                <a:effectLst/>
                <a:cs typeface="Noto Sans Devanagari"/>
              </a:rPr>
              <a:t> </a:t>
            </a:r>
            <a:endParaRPr lang="fr-FR" sz="1300" dirty="0">
              <a:cs typeface="Noto Sans Devanagari"/>
            </a:endParaRPr>
          </a:p>
          <a:p>
            <a:endParaRPr lang="fr-FR" sz="1300" b="1" dirty="0">
              <a:cs typeface="Noto Sans Devanagari"/>
            </a:endParaRPr>
          </a:p>
          <a:p>
            <a:endParaRPr lang="fr-FR" sz="1300" b="1" dirty="0">
              <a:cs typeface="Noto Sans Devanagari"/>
            </a:endParaRPr>
          </a:p>
          <a:p>
            <a:endParaRPr lang="fr-FR" sz="1300" b="1" dirty="0">
              <a:cs typeface="Noto Sans Devanagari"/>
            </a:endParaRPr>
          </a:p>
          <a:p>
            <a:endParaRPr lang="fr-FR" sz="1300" b="1" dirty="0">
              <a:cs typeface="Noto Sans Devanagari"/>
            </a:endParaRPr>
          </a:p>
          <a:p>
            <a:endParaRPr lang="fr-FR" sz="1300" b="1" dirty="0">
              <a:cs typeface="Noto Sans Devanagari"/>
            </a:endParaRPr>
          </a:p>
          <a:p>
            <a:endParaRPr lang="fr-FR" sz="1300" b="1" dirty="0">
              <a:cs typeface="Noto Sans Devanagari"/>
            </a:endParaRPr>
          </a:p>
          <a:p>
            <a:endParaRPr lang="fr-FR" sz="1300" b="1" dirty="0">
              <a:cs typeface="Noto Sans Devanagari"/>
            </a:endParaRPr>
          </a:p>
          <a:p>
            <a:endParaRPr lang="fr-FR" sz="1300" b="1" dirty="0">
              <a:cs typeface="Noto Sans Devanagari"/>
            </a:endParaRPr>
          </a:p>
        </p:txBody>
      </p:sp>
      <p:pic>
        <p:nvPicPr>
          <p:cNvPr id="16" name="Image 15">
            <a:hlinkClick r:id="rId5"/>
            <a:extLst>
              <a:ext uri="{FF2B5EF4-FFF2-40B4-BE49-F238E27FC236}">
                <a16:creationId xmlns:a16="http://schemas.microsoft.com/office/drawing/2014/main" id="{2948D6FE-1BD9-9C2E-3974-0846F8724F99}"/>
              </a:ext>
            </a:extLst>
          </p:cNvPr>
          <p:cNvPicPr>
            <a:picLocks noChangeAspect="1"/>
          </p:cNvPicPr>
          <p:nvPr/>
        </p:nvPicPr>
        <p:blipFill>
          <a:blip r:embed="rId6"/>
          <a:stretch>
            <a:fillRect/>
          </a:stretch>
        </p:blipFill>
        <p:spPr>
          <a:xfrm>
            <a:off x="9134714" y="4413843"/>
            <a:ext cx="2318928" cy="1304397"/>
          </a:xfrm>
          <a:prstGeom prst="rect">
            <a:avLst/>
          </a:prstGeom>
        </p:spPr>
      </p:pic>
    </p:spTree>
    <p:extLst>
      <p:ext uri="{BB962C8B-B14F-4D97-AF65-F5344CB8AC3E}">
        <p14:creationId xmlns:p14="http://schemas.microsoft.com/office/powerpoint/2010/main" val="314610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43CD6C-BE83-FFFD-AC46-91730440019A}"/>
              </a:ext>
            </a:extLst>
          </p:cNvPr>
          <p:cNvSpPr/>
          <p:nvPr/>
        </p:nvSpPr>
        <p:spPr>
          <a:xfrm>
            <a:off x="0" y="0"/>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Graphique 2">
            <a:extLst>
              <a:ext uri="{FF2B5EF4-FFF2-40B4-BE49-F238E27FC236}">
                <a16:creationId xmlns:a16="http://schemas.microsoft.com/office/drawing/2014/main" id="{9BAF7997-9795-ECD2-6862-ECFA5D1849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14" y="522314"/>
            <a:ext cx="11135019" cy="5520678"/>
          </a:xfrm>
          <a:prstGeom prst="rect">
            <a:avLst/>
          </a:prstGeom>
        </p:spPr>
      </p:pic>
      <p:pic>
        <p:nvPicPr>
          <p:cNvPr id="5" name="Image 4" descr="Une image contenant texte, Police, Graphique, capture d’écran&#10;&#10;Description générée automatiquement">
            <a:extLst>
              <a:ext uri="{FF2B5EF4-FFF2-40B4-BE49-F238E27FC236}">
                <a16:creationId xmlns:a16="http://schemas.microsoft.com/office/drawing/2014/main" id="{FF457EDB-4AC0-4CE8-37AA-E9CCC610A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8" y="6284112"/>
            <a:ext cx="1807118" cy="446400"/>
          </a:xfrm>
          <a:prstGeom prst="rect">
            <a:avLst/>
          </a:prstGeom>
        </p:spPr>
      </p:pic>
      <p:pic>
        <p:nvPicPr>
          <p:cNvPr id="6" name="Graphique 5">
            <a:extLst>
              <a:ext uri="{FF2B5EF4-FFF2-40B4-BE49-F238E27FC236}">
                <a16:creationId xmlns:a16="http://schemas.microsoft.com/office/drawing/2014/main" id="{E4285A2B-24D9-3527-9653-4C43DDBEBB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6465" y="2348968"/>
            <a:ext cx="5286360" cy="3013355"/>
          </a:xfrm>
          <a:prstGeom prst="rect">
            <a:avLst/>
          </a:prstGeom>
        </p:spPr>
      </p:pic>
      <p:sp>
        <p:nvSpPr>
          <p:cNvPr id="7" name="ZoneTexte 6">
            <a:extLst>
              <a:ext uri="{FF2B5EF4-FFF2-40B4-BE49-F238E27FC236}">
                <a16:creationId xmlns:a16="http://schemas.microsoft.com/office/drawing/2014/main" id="{E901D65C-A115-11E3-B1F5-F0D67CA43865}"/>
              </a:ext>
            </a:extLst>
          </p:cNvPr>
          <p:cNvSpPr txBox="1"/>
          <p:nvPr/>
        </p:nvSpPr>
        <p:spPr>
          <a:xfrm>
            <a:off x="1676065" y="5506576"/>
            <a:ext cx="5216998" cy="294568"/>
          </a:xfrm>
          <a:prstGeom prst="rect">
            <a:avLst/>
          </a:prstGeom>
          <a:noFill/>
        </p:spPr>
        <p:txBody>
          <a:bodyPr wrap="square" rtlCol="0">
            <a:spAutoFit/>
          </a:bodyPr>
          <a:lstStyle/>
          <a:p>
            <a:pPr algn="ctr">
              <a:lnSpc>
                <a:spcPct val="150000"/>
              </a:lnSpc>
            </a:pPr>
            <a:r>
              <a:rPr lang="fr-BE" sz="1000" dirty="0">
                <a:solidFill>
                  <a:srgbClr val="7D7D7C"/>
                </a:solidFill>
                <a:cs typeface="Noto Sans Devanagari"/>
              </a:rPr>
              <a:t>Figure 1 : Substances décelées dans les échantillons salivaires en 2021 (INCC)</a:t>
            </a:r>
          </a:p>
        </p:txBody>
      </p:sp>
      <p:sp>
        <p:nvSpPr>
          <p:cNvPr id="8" name="Espace réservé du numéro de diapositive 1">
            <a:extLst>
              <a:ext uri="{FF2B5EF4-FFF2-40B4-BE49-F238E27FC236}">
                <a16:creationId xmlns:a16="http://schemas.microsoft.com/office/drawing/2014/main" id="{BD9FBCDD-B221-7B29-1B84-2BDE24997E7D}"/>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15</a:t>
            </a:fld>
            <a:endParaRPr lang="en-US" dirty="0">
              <a:solidFill>
                <a:srgbClr val="2F3E8B"/>
              </a:solidFill>
            </a:endParaRPr>
          </a:p>
        </p:txBody>
      </p:sp>
      <p:sp>
        <p:nvSpPr>
          <p:cNvPr id="10" name="Rectangle 9">
            <a:extLst>
              <a:ext uri="{FF2B5EF4-FFF2-40B4-BE49-F238E27FC236}">
                <a16:creationId xmlns:a16="http://schemas.microsoft.com/office/drawing/2014/main" id="{2A7E1F49-653F-8067-2498-7AF8DCAFDC32}"/>
              </a:ext>
            </a:extLst>
          </p:cNvPr>
          <p:cNvSpPr/>
          <p:nvPr/>
        </p:nvSpPr>
        <p:spPr>
          <a:xfrm>
            <a:off x="357602" y="1447967"/>
            <a:ext cx="11320821" cy="584775"/>
          </a:xfrm>
          <a:prstGeom prst="rect">
            <a:avLst/>
          </a:prstGeom>
        </p:spPr>
        <p:txBody>
          <a:bodyPr wrap="square">
            <a:spAutoFit/>
          </a:bodyPr>
          <a:lstStyle/>
          <a:p>
            <a:pPr marL="714375"/>
            <a:r>
              <a:rPr lang="fr-FR" sz="1600" dirty="0">
                <a:solidFill>
                  <a:srgbClr val="2F3E8B"/>
                </a:solidFill>
                <a:latin typeface="+mj-lt"/>
              </a:rPr>
              <a:t>La figure ci-après présente la répartition des substances relevées dans les échantillons salivaires</a:t>
            </a:r>
          </a:p>
          <a:p>
            <a:pPr marL="714375"/>
            <a:r>
              <a:rPr lang="fr-FR" sz="1600" dirty="0">
                <a:solidFill>
                  <a:srgbClr val="2F3E8B"/>
                </a:solidFill>
                <a:latin typeface="+mj-lt"/>
                <a:cs typeface="Noto Sans Devanagari"/>
              </a:rPr>
              <a:t>en 2021, par l’Institut National de Criminalistique et de Criminologie.</a:t>
            </a:r>
          </a:p>
        </p:txBody>
      </p:sp>
      <p:sp>
        <p:nvSpPr>
          <p:cNvPr id="11" name="Rectangle 10">
            <a:extLst>
              <a:ext uri="{FF2B5EF4-FFF2-40B4-BE49-F238E27FC236}">
                <a16:creationId xmlns:a16="http://schemas.microsoft.com/office/drawing/2014/main" id="{A9D6816E-BDD4-AC8C-6D26-8A8736F6D8D4}"/>
              </a:ext>
            </a:extLst>
          </p:cNvPr>
          <p:cNvSpPr/>
          <p:nvPr/>
        </p:nvSpPr>
        <p:spPr>
          <a:xfrm>
            <a:off x="3528424" y="3539508"/>
            <a:ext cx="1504950" cy="738664"/>
          </a:xfrm>
          <a:prstGeom prst="rect">
            <a:avLst/>
          </a:prstGeom>
        </p:spPr>
        <p:txBody>
          <a:bodyPr wrap="square">
            <a:spAutoFit/>
          </a:bodyPr>
          <a:lstStyle/>
          <a:p>
            <a:pPr algn="ctr"/>
            <a:r>
              <a:rPr lang="fr-BE" sz="1400" b="1" dirty="0">
                <a:solidFill>
                  <a:srgbClr val="2F3E8B"/>
                </a:solidFill>
                <a:latin typeface="+mj-lt"/>
              </a:rPr>
              <a:t>DROGUES</a:t>
            </a:r>
          </a:p>
          <a:p>
            <a:pPr algn="ctr"/>
            <a:r>
              <a:rPr lang="fr-BE" sz="1400" b="1" dirty="0">
                <a:solidFill>
                  <a:srgbClr val="2F3E8B"/>
                </a:solidFill>
                <a:latin typeface="+mj-lt"/>
              </a:rPr>
              <a:t>ET </a:t>
            </a:r>
          </a:p>
          <a:p>
            <a:pPr algn="ctr"/>
            <a:r>
              <a:rPr lang="fr-BE" sz="1400" b="1" dirty="0">
                <a:solidFill>
                  <a:srgbClr val="2F3E8B"/>
                </a:solidFill>
                <a:latin typeface="+mj-lt"/>
              </a:rPr>
              <a:t>CONDUITE</a:t>
            </a:r>
          </a:p>
        </p:txBody>
      </p:sp>
      <p:sp>
        <p:nvSpPr>
          <p:cNvPr id="12" name="Rectangle 11">
            <a:extLst>
              <a:ext uri="{FF2B5EF4-FFF2-40B4-BE49-F238E27FC236}">
                <a16:creationId xmlns:a16="http://schemas.microsoft.com/office/drawing/2014/main" id="{721C73A4-EF31-A36E-58E3-2550B1D75350}"/>
              </a:ext>
            </a:extLst>
          </p:cNvPr>
          <p:cNvSpPr/>
          <p:nvPr/>
        </p:nvSpPr>
        <p:spPr>
          <a:xfrm>
            <a:off x="7593823" y="3009601"/>
            <a:ext cx="3714424" cy="1892826"/>
          </a:xfrm>
          <a:prstGeom prst="rect">
            <a:avLst/>
          </a:prstGeom>
        </p:spPr>
        <p:txBody>
          <a:bodyPr wrap="square">
            <a:spAutoFit/>
          </a:bodyPr>
          <a:lstStyle/>
          <a:p>
            <a:r>
              <a:rPr lang="fr-FR" sz="1300" dirty="0">
                <a:solidFill>
                  <a:srgbClr val="7D7D7C"/>
                </a:solidFill>
                <a:cs typeface="Noto Sans Devanagari"/>
              </a:rPr>
              <a:t>Le nombre d’analyses salivaires s’élève </a:t>
            </a:r>
          </a:p>
          <a:p>
            <a:r>
              <a:rPr lang="fr-FR" sz="1300" dirty="0">
                <a:solidFill>
                  <a:srgbClr val="7D7D7C"/>
                </a:solidFill>
                <a:cs typeface="Noto Sans Devanagari"/>
              </a:rPr>
              <a:t>à 8.970 échantillons (INCC, 2021).</a:t>
            </a:r>
            <a:endParaRPr lang="en-US" sz="1300" dirty="0">
              <a:solidFill>
                <a:srgbClr val="7D7D7C"/>
              </a:solidFill>
              <a:cs typeface="Noto Sans Devanagari"/>
            </a:endParaRPr>
          </a:p>
          <a:p>
            <a:endParaRPr lang="fr-BE" sz="1300" dirty="0">
              <a:solidFill>
                <a:srgbClr val="7D7D7C"/>
              </a:solidFill>
              <a:cs typeface="Noto Sans Devanagari"/>
            </a:endParaRPr>
          </a:p>
          <a:p>
            <a:r>
              <a:rPr lang="fr-BE" sz="1300" dirty="0">
                <a:solidFill>
                  <a:srgbClr val="7D7D7C"/>
                </a:solidFill>
                <a:cs typeface="Noto Sans Devanagari"/>
              </a:rPr>
              <a:t>Le type de substance décelée dans les échantillons salivaires était le</a:t>
            </a:r>
            <a:r>
              <a:rPr lang="fr-BE" sz="1300" dirty="0">
                <a:solidFill>
                  <a:srgbClr val="1E671E"/>
                </a:solidFill>
                <a:cs typeface="Noto Sans Devanagari"/>
              </a:rPr>
              <a:t> cannabis </a:t>
            </a:r>
            <a:br>
              <a:rPr lang="fr-BE" sz="1300" dirty="0">
                <a:solidFill>
                  <a:srgbClr val="1E671E"/>
                </a:solidFill>
                <a:cs typeface="Noto Sans Devanagari"/>
              </a:rPr>
            </a:br>
            <a:r>
              <a:rPr lang="fr-BE" sz="1300" dirty="0">
                <a:solidFill>
                  <a:srgbClr val="1E671E"/>
                </a:solidFill>
                <a:cs typeface="Noto Sans Devanagari"/>
              </a:rPr>
              <a:t>dans plus de la moitié des tests (53%)</a:t>
            </a:r>
            <a:r>
              <a:rPr lang="fr-BE" sz="1300" dirty="0">
                <a:solidFill>
                  <a:srgbClr val="7D7D7C"/>
                </a:solidFill>
                <a:cs typeface="Noto Sans Devanagari"/>
              </a:rPr>
              <a:t>. </a:t>
            </a:r>
          </a:p>
          <a:p>
            <a:r>
              <a:rPr lang="fr-BE" sz="1300" dirty="0">
                <a:solidFill>
                  <a:srgbClr val="7D7D7C"/>
                </a:solidFill>
                <a:cs typeface="Noto Sans Devanagari"/>
              </a:rPr>
              <a:t>On a relevé de la</a:t>
            </a:r>
            <a:r>
              <a:rPr lang="fr-BE" sz="1300" dirty="0">
                <a:solidFill>
                  <a:srgbClr val="E42422"/>
                </a:solidFill>
                <a:cs typeface="Noto Sans Devanagari"/>
              </a:rPr>
              <a:t> cocaïne dans 15% </a:t>
            </a:r>
            <a:r>
              <a:rPr lang="fr-BE" sz="1300" dirty="0">
                <a:solidFill>
                  <a:srgbClr val="7D7D7C"/>
                </a:solidFill>
                <a:cs typeface="Noto Sans Devanagari"/>
              </a:rPr>
              <a:t>des échantillons, des</a:t>
            </a:r>
            <a:r>
              <a:rPr lang="fr-BE" sz="1300" dirty="0">
                <a:solidFill>
                  <a:srgbClr val="FABB00"/>
                </a:solidFill>
                <a:cs typeface="Noto Sans Devanagari"/>
              </a:rPr>
              <a:t> amphétamines dans 10% </a:t>
            </a:r>
            <a:r>
              <a:rPr lang="fr-BE" sz="1300" dirty="0">
                <a:solidFill>
                  <a:srgbClr val="7D7D7C"/>
                </a:solidFill>
                <a:cs typeface="Noto Sans Devanagari"/>
              </a:rPr>
              <a:t>et du </a:t>
            </a:r>
            <a:r>
              <a:rPr lang="fr-BE" sz="1300" dirty="0">
                <a:solidFill>
                  <a:srgbClr val="70AD46"/>
                </a:solidFill>
                <a:cs typeface="Noto Sans Devanagari"/>
              </a:rPr>
              <a:t>cannabis combiné à la cocaïne dans 9%</a:t>
            </a:r>
            <a:r>
              <a:rPr lang="fr-BE" sz="1300" dirty="0">
                <a:solidFill>
                  <a:srgbClr val="7D7D7C"/>
                </a:solidFill>
                <a:cs typeface="Noto Sans Devanagari"/>
              </a:rPr>
              <a:t>. </a:t>
            </a:r>
          </a:p>
        </p:txBody>
      </p:sp>
      <p:sp>
        <p:nvSpPr>
          <p:cNvPr id="13" name="ZoneTexte 12">
            <a:extLst>
              <a:ext uri="{FF2B5EF4-FFF2-40B4-BE49-F238E27FC236}">
                <a16:creationId xmlns:a16="http://schemas.microsoft.com/office/drawing/2014/main" id="{90008B73-CF0F-B936-4A60-BA55AB38214E}"/>
              </a:ext>
            </a:extLst>
          </p:cNvPr>
          <p:cNvSpPr txBox="1"/>
          <p:nvPr/>
        </p:nvSpPr>
        <p:spPr>
          <a:xfrm>
            <a:off x="357602" y="907564"/>
            <a:ext cx="10067180" cy="461665"/>
          </a:xfrm>
          <a:prstGeom prst="rect">
            <a:avLst/>
          </a:prstGeom>
          <a:noFill/>
        </p:spPr>
        <p:txBody>
          <a:bodyPr wrap="none" rtlCol="0">
            <a:spAutoFit/>
          </a:bodyPr>
          <a:lstStyle/>
          <a:p>
            <a:pPr marL="717550"/>
            <a:r>
              <a:rPr lang="fr-BE" sz="2400" b="1" cap="all" dirty="0">
                <a:solidFill>
                  <a:srgbClr val="3C8200"/>
                </a:solidFill>
                <a:latin typeface="+mj-lt"/>
              </a:rPr>
              <a:t>Étape 2 : </a:t>
            </a:r>
            <a:r>
              <a:rPr lang="fr-BE" sz="2000" cap="all" dirty="0">
                <a:solidFill>
                  <a:srgbClr val="3C8200"/>
                </a:solidFill>
                <a:cs typeface="Noto Sans Devanagari"/>
              </a:rPr>
              <a:t>LE PROBLÈME EXISTE-T-IL ? COMBIEN ? OÙ ? QUAND ? QUI ? </a:t>
            </a:r>
            <a:endParaRPr lang="en-US" sz="2000" cap="all" dirty="0">
              <a:solidFill>
                <a:srgbClr val="3C8200"/>
              </a:solidFill>
              <a:cs typeface="Noto Sans Devanagari"/>
            </a:endParaRPr>
          </a:p>
        </p:txBody>
      </p:sp>
      <p:sp>
        <p:nvSpPr>
          <p:cNvPr id="9" name="Rectangle 8">
            <a:extLst>
              <a:ext uri="{FF2B5EF4-FFF2-40B4-BE49-F238E27FC236}">
                <a16:creationId xmlns:a16="http://schemas.microsoft.com/office/drawing/2014/main" id="{A0CE5A83-7C90-6E74-E6EA-9E1B0173DC1F}"/>
              </a:ext>
            </a:extLst>
          </p:cNvPr>
          <p:cNvSpPr/>
          <p:nvPr/>
        </p:nvSpPr>
        <p:spPr>
          <a:xfrm>
            <a:off x="311425" y="149301"/>
            <a:ext cx="11775855" cy="246221"/>
          </a:xfrm>
          <a:prstGeom prst="rect">
            <a:avLst/>
          </a:prstGeom>
        </p:spPr>
        <p:txBody>
          <a:bodyPr wrap="square">
            <a:spAutoFit/>
          </a:bodyPr>
          <a:lstStyle/>
          <a:p>
            <a:pPr algn="r"/>
            <a:r>
              <a:rPr lang="fr-BE" sz="1000" spc="-50" dirty="0">
                <a:solidFill>
                  <a:schemeClr val="bg1"/>
                </a:solidFill>
              </a:rPr>
              <a:t>Mener une enquête à propos de la consommation de psychotropes et </a:t>
            </a:r>
            <a:r>
              <a:rPr lang="fr-FR" sz="1000" spc="-50" dirty="0">
                <a:solidFill>
                  <a:schemeClr val="bg1"/>
                </a:solidFill>
              </a:rPr>
              <a:t>leur impact sur la sécurité routière</a:t>
            </a:r>
            <a:endParaRPr lang="en-US" sz="1000" spc="-50" dirty="0">
              <a:solidFill>
                <a:schemeClr val="bg1"/>
              </a:solidFill>
            </a:endParaRPr>
          </a:p>
        </p:txBody>
      </p:sp>
    </p:spTree>
    <p:extLst>
      <p:ext uri="{BB962C8B-B14F-4D97-AF65-F5344CB8AC3E}">
        <p14:creationId xmlns:p14="http://schemas.microsoft.com/office/powerpoint/2010/main" val="208286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5BFA45-1582-7833-E902-042CE303745D}"/>
              </a:ext>
            </a:extLst>
          </p:cNvPr>
          <p:cNvSpPr/>
          <p:nvPr/>
        </p:nvSpPr>
        <p:spPr>
          <a:xfrm>
            <a:off x="0" y="1378"/>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Graphique 2">
            <a:extLst>
              <a:ext uri="{FF2B5EF4-FFF2-40B4-BE49-F238E27FC236}">
                <a16:creationId xmlns:a16="http://schemas.microsoft.com/office/drawing/2014/main" id="{8B21A041-5299-F304-2358-F9BFAB7D75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057" y="491118"/>
            <a:ext cx="11135019" cy="5520678"/>
          </a:xfrm>
          <a:prstGeom prst="rect">
            <a:avLst/>
          </a:prstGeom>
        </p:spPr>
      </p:pic>
      <p:pic>
        <p:nvPicPr>
          <p:cNvPr id="5" name="Image 4" descr="Une image contenant texte, Police, Graphique, capture d’écran&#10;&#10;Description générée automatiquement">
            <a:extLst>
              <a:ext uri="{FF2B5EF4-FFF2-40B4-BE49-F238E27FC236}">
                <a16:creationId xmlns:a16="http://schemas.microsoft.com/office/drawing/2014/main" id="{3A618884-1BD6-3116-203C-79126ABFF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8" y="6284112"/>
            <a:ext cx="1807118" cy="446400"/>
          </a:xfrm>
          <a:prstGeom prst="rect">
            <a:avLst/>
          </a:prstGeom>
        </p:spPr>
      </p:pic>
      <p:sp>
        <p:nvSpPr>
          <p:cNvPr id="6" name="ZoneTexte 5">
            <a:extLst>
              <a:ext uri="{FF2B5EF4-FFF2-40B4-BE49-F238E27FC236}">
                <a16:creationId xmlns:a16="http://schemas.microsoft.com/office/drawing/2014/main" id="{5D64D3A7-75EA-E232-3446-65AA1114AC7D}"/>
              </a:ext>
            </a:extLst>
          </p:cNvPr>
          <p:cNvSpPr txBox="1"/>
          <p:nvPr/>
        </p:nvSpPr>
        <p:spPr>
          <a:xfrm>
            <a:off x="330708" y="4144422"/>
            <a:ext cx="5612274" cy="969496"/>
          </a:xfrm>
          <a:prstGeom prst="rect">
            <a:avLst/>
          </a:prstGeom>
          <a:noFill/>
        </p:spPr>
        <p:txBody>
          <a:bodyPr wrap="square" rtlCol="0">
            <a:spAutoFit/>
          </a:bodyPr>
          <a:lstStyle/>
          <a:p>
            <a:pPr marL="717550">
              <a:lnSpc>
                <a:spcPct val="150000"/>
              </a:lnSpc>
            </a:pPr>
            <a:r>
              <a:rPr lang="fr-BE" sz="1200" b="1" dirty="0">
                <a:solidFill>
                  <a:srgbClr val="B4CC04"/>
                </a:solidFill>
                <a:latin typeface="+mj-lt"/>
              </a:rPr>
              <a:t>&gt;&gt; Source page 15</a:t>
            </a:r>
          </a:p>
          <a:p>
            <a:pPr marL="717550"/>
            <a:r>
              <a:rPr lang="en-US" sz="1300" u="sng" dirty="0">
                <a:solidFill>
                  <a:srgbClr val="7D7D7C"/>
                </a:solidFill>
                <a:cs typeface="Noto Sans Devanagari"/>
                <a:hlinkClick r:id="rId5">
                  <a:extLst>
                    <a:ext uri="{A12FA001-AC4F-418D-AE19-62706E023703}">
                      <ahyp:hlinkClr xmlns:ahyp="http://schemas.microsoft.com/office/drawing/2018/hyperlinkcolor" val="tx"/>
                    </a:ext>
                  </a:extLst>
                </a:hlinkClick>
              </a:rPr>
              <a:t>https://www.vias.be/publications/Briefing%20-%20Rijden%20onder%20invloed%20van%20drugs/Briefing%20-%20Conduite%20sous%20influence%20de%20drogues.pdf</a:t>
            </a:r>
            <a:endParaRPr lang="en-US" sz="1300" u="sng" dirty="0">
              <a:solidFill>
                <a:srgbClr val="7D7D7C"/>
              </a:solidFill>
              <a:cs typeface="Noto Sans Devanagari"/>
            </a:endParaRPr>
          </a:p>
        </p:txBody>
      </p:sp>
      <p:sp>
        <p:nvSpPr>
          <p:cNvPr id="7" name="Espace réservé du numéro de diapositive 1">
            <a:extLst>
              <a:ext uri="{FF2B5EF4-FFF2-40B4-BE49-F238E27FC236}">
                <a16:creationId xmlns:a16="http://schemas.microsoft.com/office/drawing/2014/main" id="{0BF1FCBE-1D54-B38F-7E0F-6357273DB116}"/>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16</a:t>
            </a:fld>
            <a:endParaRPr lang="en-US" dirty="0">
              <a:solidFill>
                <a:srgbClr val="2F3E8B"/>
              </a:solidFill>
            </a:endParaRPr>
          </a:p>
        </p:txBody>
      </p:sp>
      <p:sp>
        <p:nvSpPr>
          <p:cNvPr id="9" name="Rectangle 8">
            <a:extLst>
              <a:ext uri="{FF2B5EF4-FFF2-40B4-BE49-F238E27FC236}">
                <a16:creationId xmlns:a16="http://schemas.microsoft.com/office/drawing/2014/main" id="{996FE52E-4F08-7143-0FAA-DA0F7C012334}"/>
              </a:ext>
            </a:extLst>
          </p:cNvPr>
          <p:cNvSpPr/>
          <p:nvPr/>
        </p:nvSpPr>
        <p:spPr>
          <a:xfrm>
            <a:off x="330707" y="2243220"/>
            <a:ext cx="5400000" cy="1892826"/>
          </a:xfrm>
          <a:prstGeom prst="rect">
            <a:avLst/>
          </a:prstGeom>
        </p:spPr>
        <p:txBody>
          <a:bodyPr wrap="square">
            <a:spAutoFit/>
          </a:bodyPr>
          <a:lstStyle/>
          <a:p>
            <a:pPr marL="717550"/>
            <a:r>
              <a:rPr lang="fr-BE" sz="1300" dirty="0">
                <a:solidFill>
                  <a:srgbClr val="7D7D7C"/>
                </a:solidFill>
                <a:cs typeface="Noto Sans Devanagari"/>
              </a:rPr>
              <a:t>La police constate une hausse des infractions « drogues dans la circulation » (DRI/BIPOL, Police fédérale, 2022). Ainsi, en 2012, on dénombrait 2,602 constatations pour drogues dans la circulation contre 13,185 en 2021.</a:t>
            </a:r>
          </a:p>
          <a:p>
            <a:pPr marL="717550"/>
            <a:endParaRPr lang="fr-BE" sz="1300" dirty="0">
              <a:solidFill>
                <a:srgbClr val="7D7D7C"/>
              </a:solidFill>
              <a:cs typeface="Noto Sans Devanagari"/>
            </a:endParaRPr>
          </a:p>
          <a:p>
            <a:pPr marL="717550"/>
            <a:r>
              <a:rPr lang="fr-BE" sz="1300" dirty="0">
                <a:solidFill>
                  <a:srgbClr val="7D7D7C"/>
                </a:solidFill>
                <a:cs typeface="Noto Sans Devanagari"/>
              </a:rPr>
              <a:t>Cela signifie que le nombre de constatations a augmenté </a:t>
            </a:r>
          </a:p>
          <a:p>
            <a:pPr marL="717550"/>
            <a:r>
              <a:rPr lang="fr-BE" sz="1300" dirty="0">
                <a:solidFill>
                  <a:srgbClr val="7D7D7C"/>
                </a:solidFill>
                <a:cs typeface="Noto Sans Devanagari"/>
              </a:rPr>
              <a:t>de plus de 10,000 en 10 ans. Cette hausse conséquente témoigne de l’intensification des contrôles drogues dans </a:t>
            </a:r>
          </a:p>
          <a:p>
            <a:pPr marL="717550"/>
            <a:r>
              <a:rPr lang="fr-BE" sz="1300" dirty="0">
                <a:solidFill>
                  <a:srgbClr val="7D7D7C"/>
                </a:solidFill>
                <a:cs typeface="Noto Sans Devanagari"/>
              </a:rPr>
              <a:t>la circulation.</a:t>
            </a:r>
          </a:p>
        </p:txBody>
      </p:sp>
      <p:sp>
        <p:nvSpPr>
          <p:cNvPr id="10" name="ZoneTexte 9">
            <a:extLst>
              <a:ext uri="{FF2B5EF4-FFF2-40B4-BE49-F238E27FC236}">
                <a16:creationId xmlns:a16="http://schemas.microsoft.com/office/drawing/2014/main" id="{F17DAEA1-88DF-B62E-9479-0A51580EF90D}"/>
              </a:ext>
            </a:extLst>
          </p:cNvPr>
          <p:cNvSpPr txBox="1"/>
          <p:nvPr/>
        </p:nvSpPr>
        <p:spPr>
          <a:xfrm>
            <a:off x="311425" y="1012292"/>
            <a:ext cx="10137712" cy="461665"/>
          </a:xfrm>
          <a:prstGeom prst="rect">
            <a:avLst/>
          </a:prstGeom>
          <a:noFill/>
        </p:spPr>
        <p:txBody>
          <a:bodyPr wrap="none" rtlCol="0">
            <a:spAutoFit/>
          </a:bodyPr>
          <a:lstStyle/>
          <a:p>
            <a:pPr marL="717550"/>
            <a:r>
              <a:rPr lang="fr-BE" sz="2400" b="1" cap="all" dirty="0">
                <a:solidFill>
                  <a:srgbClr val="3C8200"/>
                </a:solidFill>
                <a:latin typeface="+mj-lt"/>
              </a:rPr>
              <a:t>Étape 2 : </a:t>
            </a:r>
            <a:r>
              <a:rPr lang="fr-BE" sz="2000" cap="all" dirty="0">
                <a:solidFill>
                  <a:srgbClr val="3C8200"/>
                </a:solidFill>
                <a:cs typeface="Noto Sans Devanagari"/>
              </a:rPr>
              <a:t>LE PROBLÈME EXISTE-T-IL ? COMBIEN ? OÙ ? QUAND ? QUI ? </a:t>
            </a:r>
            <a:endParaRPr lang="en-US" sz="2000" cap="all" dirty="0">
              <a:solidFill>
                <a:srgbClr val="3C8200"/>
              </a:solidFill>
              <a:cs typeface="Noto Sans Devanagari"/>
            </a:endParaRPr>
          </a:p>
        </p:txBody>
      </p:sp>
      <p:sp>
        <p:nvSpPr>
          <p:cNvPr id="12" name="TextBox 11">
            <a:extLst>
              <a:ext uri="{FF2B5EF4-FFF2-40B4-BE49-F238E27FC236}">
                <a16:creationId xmlns:a16="http://schemas.microsoft.com/office/drawing/2014/main" id="{4AE367E7-7F95-2DD4-08ED-811A1B694940}"/>
              </a:ext>
            </a:extLst>
          </p:cNvPr>
          <p:cNvSpPr txBox="1"/>
          <p:nvPr/>
        </p:nvSpPr>
        <p:spPr>
          <a:xfrm>
            <a:off x="5942983" y="5206876"/>
            <a:ext cx="5570592" cy="292388"/>
          </a:xfrm>
          <a:prstGeom prst="rect">
            <a:avLst/>
          </a:prstGeom>
          <a:noFill/>
        </p:spPr>
        <p:txBody>
          <a:bodyPr wrap="square">
            <a:spAutoFit/>
          </a:bodyPr>
          <a:lstStyle/>
          <a:p>
            <a:pPr algn="ctr"/>
            <a:r>
              <a:rPr lang="fr-BE" sz="1300" u="sng" dirty="0">
                <a:solidFill>
                  <a:srgbClr val="7D7D7C"/>
                </a:solidFill>
                <a:cs typeface="Noto Sans Devanagari"/>
                <a:hlinkClick r:id="rId6">
                  <a:extLst>
                    <a:ext uri="{A12FA001-AC4F-418D-AE19-62706E023703}">
                      <ahyp:hlinkClr xmlns:ahyp="http://schemas.microsoft.com/office/drawing/2018/hyperlinkcolor" val="tx"/>
                    </a:ext>
                  </a:extLst>
                </a:hlinkClick>
              </a:rPr>
              <a:t>Graphique des infractions routières | Statistiques (police.be)</a:t>
            </a:r>
            <a:endParaRPr lang="fr-BE" sz="1300" u="sng" dirty="0">
              <a:solidFill>
                <a:srgbClr val="7D7D7C"/>
              </a:solidFill>
              <a:cs typeface="Noto Sans Devanagari"/>
            </a:endParaRPr>
          </a:p>
        </p:txBody>
      </p:sp>
      <p:pic>
        <p:nvPicPr>
          <p:cNvPr id="18" name="Image 17">
            <a:extLst>
              <a:ext uri="{FF2B5EF4-FFF2-40B4-BE49-F238E27FC236}">
                <a16:creationId xmlns:a16="http://schemas.microsoft.com/office/drawing/2014/main" id="{6C057CE1-C371-6819-D546-37E60BDC389A}"/>
              </a:ext>
            </a:extLst>
          </p:cNvPr>
          <p:cNvPicPr>
            <a:picLocks noChangeAspect="1"/>
          </p:cNvPicPr>
          <p:nvPr/>
        </p:nvPicPr>
        <p:blipFill>
          <a:blip r:embed="rId7"/>
          <a:stretch>
            <a:fillRect/>
          </a:stretch>
        </p:blipFill>
        <p:spPr>
          <a:xfrm>
            <a:off x="5898829" y="1778614"/>
            <a:ext cx="5614745" cy="3357838"/>
          </a:xfrm>
          <a:prstGeom prst="rect">
            <a:avLst/>
          </a:prstGeom>
        </p:spPr>
      </p:pic>
      <p:sp>
        <p:nvSpPr>
          <p:cNvPr id="11" name="Rectangle 10">
            <a:extLst>
              <a:ext uri="{FF2B5EF4-FFF2-40B4-BE49-F238E27FC236}">
                <a16:creationId xmlns:a16="http://schemas.microsoft.com/office/drawing/2014/main" id="{3CF26EDD-3C05-9060-B33E-CC3C5A9D475F}"/>
              </a:ext>
            </a:extLst>
          </p:cNvPr>
          <p:cNvSpPr/>
          <p:nvPr/>
        </p:nvSpPr>
        <p:spPr>
          <a:xfrm>
            <a:off x="311425" y="149301"/>
            <a:ext cx="11775855" cy="246221"/>
          </a:xfrm>
          <a:prstGeom prst="rect">
            <a:avLst/>
          </a:prstGeom>
        </p:spPr>
        <p:txBody>
          <a:bodyPr wrap="square">
            <a:spAutoFit/>
          </a:bodyPr>
          <a:lstStyle/>
          <a:p>
            <a:pPr algn="r"/>
            <a:r>
              <a:rPr lang="fr-BE" sz="1000" spc="-50" dirty="0">
                <a:solidFill>
                  <a:schemeClr val="bg1"/>
                </a:solidFill>
              </a:rPr>
              <a:t>Mener une enquête à propos de la consommation de psychotropes et </a:t>
            </a:r>
            <a:r>
              <a:rPr lang="fr-FR" sz="1000" spc="-50" dirty="0">
                <a:solidFill>
                  <a:schemeClr val="bg1"/>
                </a:solidFill>
              </a:rPr>
              <a:t>leur impact sur la sécurité routière</a:t>
            </a:r>
            <a:endParaRPr lang="en-US" sz="1000" spc="-50" dirty="0">
              <a:solidFill>
                <a:schemeClr val="bg1"/>
              </a:solidFill>
            </a:endParaRPr>
          </a:p>
        </p:txBody>
      </p:sp>
      <p:sp>
        <p:nvSpPr>
          <p:cNvPr id="4" name="Rectangle 3">
            <a:extLst>
              <a:ext uri="{FF2B5EF4-FFF2-40B4-BE49-F238E27FC236}">
                <a16:creationId xmlns:a16="http://schemas.microsoft.com/office/drawing/2014/main" id="{702225B6-269A-1A65-58FA-679FE4CA4947}"/>
              </a:ext>
            </a:extLst>
          </p:cNvPr>
          <p:cNvSpPr/>
          <p:nvPr/>
        </p:nvSpPr>
        <p:spPr>
          <a:xfrm>
            <a:off x="330707" y="1447967"/>
            <a:ext cx="11320821" cy="584775"/>
          </a:xfrm>
          <a:prstGeom prst="rect">
            <a:avLst/>
          </a:prstGeom>
        </p:spPr>
        <p:txBody>
          <a:bodyPr wrap="square">
            <a:spAutoFit/>
          </a:bodyPr>
          <a:lstStyle/>
          <a:p>
            <a:pPr marL="714375"/>
            <a:endParaRPr lang="fr-BE" sz="1600" dirty="0">
              <a:solidFill>
                <a:srgbClr val="2F3E8B"/>
              </a:solidFill>
              <a:latin typeface="+mj-lt"/>
            </a:endParaRPr>
          </a:p>
          <a:p>
            <a:pPr marL="714375">
              <a:tabLst>
                <a:tab pos="717550" algn="l"/>
              </a:tabLst>
            </a:pPr>
            <a:r>
              <a:rPr lang="fr-BE" sz="1600" dirty="0">
                <a:solidFill>
                  <a:srgbClr val="2F3E8B"/>
                </a:solidFill>
                <a:latin typeface="+mj-lt"/>
              </a:rPr>
              <a:t>Infractions liées aux drogues dans la circulation</a:t>
            </a:r>
            <a:r>
              <a:rPr lang="fr-FR" sz="1600" dirty="0">
                <a:solidFill>
                  <a:srgbClr val="2F3E8B"/>
                </a:solidFill>
                <a:latin typeface="+mj-lt"/>
                <a:cs typeface="Noto Sans Devanagari"/>
              </a:rPr>
              <a:t>.</a:t>
            </a:r>
          </a:p>
        </p:txBody>
      </p:sp>
    </p:spTree>
    <p:extLst>
      <p:ext uri="{BB962C8B-B14F-4D97-AF65-F5344CB8AC3E}">
        <p14:creationId xmlns:p14="http://schemas.microsoft.com/office/powerpoint/2010/main" val="2276112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70230A-94F8-2F22-31A1-05B55A54A970}"/>
              </a:ext>
            </a:extLst>
          </p:cNvPr>
          <p:cNvSpPr/>
          <p:nvPr/>
        </p:nvSpPr>
        <p:spPr>
          <a:xfrm>
            <a:off x="311425" y="1245513"/>
            <a:ext cx="6937100" cy="1077218"/>
          </a:xfrm>
          <a:prstGeom prst="rect">
            <a:avLst/>
          </a:prstGeom>
        </p:spPr>
        <p:txBody>
          <a:bodyPr wrap="square">
            <a:spAutoFit/>
          </a:bodyPr>
          <a:lstStyle/>
          <a:p>
            <a:pPr>
              <a:spcAft>
                <a:spcPts val="0"/>
              </a:spcAft>
            </a:pPr>
            <a:r>
              <a:rPr lang="fr-BE" sz="3200" b="1" dirty="0">
                <a:solidFill>
                  <a:srgbClr val="3C8200"/>
                </a:solidFill>
                <a:latin typeface="+mj-lt"/>
                <a:cs typeface="Noto Sans Devanagari"/>
              </a:rPr>
              <a:t>Conclusion :</a:t>
            </a:r>
          </a:p>
          <a:p>
            <a:pPr>
              <a:spcAft>
                <a:spcPts val="0"/>
              </a:spcAft>
            </a:pPr>
            <a:r>
              <a:rPr lang="fr-BE" sz="3200" b="1" dirty="0">
                <a:solidFill>
                  <a:srgbClr val="3C8200"/>
                </a:solidFill>
                <a:latin typeface="+mj-lt"/>
                <a:cs typeface="Noto Sans Devanagari"/>
              </a:rPr>
              <a:t>le problème est réel !</a:t>
            </a:r>
            <a:endParaRPr lang="en-US" sz="3200" b="1" dirty="0">
              <a:solidFill>
                <a:srgbClr val="3C8200"/>
              </a:solidFill>
              <a:latin typeface="+mj-lt"/>
              <a:ea typeface="Noto Sans CJK SC Regular"/>
              <a:cs typeface="Noto Sans Devanagari"/>
            </a:endParaRPr>
          </a:p>
        </p:txBody>
      </p:sp>
      <p:pic>
        <p:nvPicPr>
          <p:cNvPr id="3" name="Image 2">
            <a:extLst>
              <a:ext uri="{FF2B5EF4-FFF2-40B4-BE49-F238E27FC236}">
                <a16:creationId xmlns:a16="http://schemas.microsoft.com/office/drawing/2014/main" id="{08CCE986-79F0-7D3D-4F4C-5CD7133623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0790" y="1325860"/>
            <a:ext cx="6361048" cy="4240699"/>
          </a:xfrm>
          <a:prstGeom prst="rect">
            <a:avLst/>
          </a:prstGeom>
        </p:spPr>
      </p:pic>
      <p:sp>
        <p:nvSpPr>
          <p:cNvPr id="4" name="Rectangle 3">
            <a:extLst>
              <a:ext uri="{FF2B5EF4-FFF2-40B4-BE49-F238E27FC236}">
                <a16:creationId xmlns:a16="http://schemas.microsoft.com/office/drawing/2014/main" id="{9AA78663-A76F-1EE4-8CEA-8996EC71DCF4}"/>
              </a:ext>
            </a:extLst>
          </p:cNvPr>
          <p:cNvSpPr/>
          <p:nvPr/>
        </p:nvSpPr>
        <p:spPr>
          <a:xfrm>
            <a:off x="376652" y="2975934"/>
            <a:ext cx="4052473" cy="492443"/>
          </a:xfrm>
          <a:prstGeom prst="rect">
            <a:avLst/>
          </a:prstGeom>
        </p:spPr>
        <p:txBody>
          <a:bodyPr wrap="square">
            <a:spAutoFit/>
          </a:bodyPr>
          <a:lstStyle/>
          <a:p>
            <a:pPr>
              <a:spcAft>
                <a:spcPts val="0"/>
              </a:spcAft>
            </a:pPr>
            <a:r>
              <a:rPr lang="fr-BE" sz="1300" dirty="0">
                <a:solidFill>
                  <a:srgbClr val="7D7D7C"/>
                </a:solidFill>
                <a:cs typeface="Noto Sans Devanagari"/>
              </a:rPr>
              <a:t>Après la présentation des différents groupes, </a:t>
            </a:r>
          </a:p>
          <a:p>
            <a:pPr>
              <a:spcAft>
                <a:spcPts val="0"/>
              </a:spcAft>
            </a:pPr>
            <a:r>
              <a:rPr lang="fr-BE" sz="1300" dirty="0">
                <a:solidFill>
                  <a:srgbClr val="7D7D7C"/>
                </a:solidFill>
                <a:cs typeface="Noto Sans Devanagari"/>
              </a:rPr>
              <a:t>faire une synthèse collective des données retenues.</a:t>
            </a:r>
            <a:endParaRPr lang="en-US" sz="1300" dirty="0">
              <a:solidFill>
                <a:srgbClr val="7D7D7C"/>
              </a:solidFill>
              <a:cs typeface="Noto Sans Devanagari"/>
            </a:endParaRPr>
          </a:p>
        </p:txBody>
      </p:sp>
      <p:sp>
        <p:nvSpPr>
          <p:cNvPr id="5" name="Rectangle 4">
            <a:extLst>
              <a:ext uri="{FF2B5EF4-FFF2-40B4-BE49-F238E27FC236}">
                <a16:creationId xmlns:a16="http://schemas.microsoft.com/office/drawing/2014/main" id="{6A581D42-F2DE-405C-55EE-57A0576FA2F3}"/>
              </a:ext>
            </a:extLst>
          </p:cNvPr>
          <p:cNvSpPr/>
          <p:nvPr/>
        </p:nvSpPr>
        <p:spPr>
          <a:xfrm>
            <a:off x="357602" y="2550434"/>
            <a:ext cx="11579295" cy="400110"/>
          </a:xfrm>
          <a:prstGeom prst="rect">
            <a:avLst/>
          </a:prstGeom>
        </p:spPr>
        <p:txBody>
          <a:bodyPr wrap="square">
            <a:spAutoFit/>
          </a:bodyPr>
          <a:lstStyle/>
          <a:p>
            <a:pPr>
              <a:spcAft>
                <a:spcPts val="0"/>
              </a:spcAft>
            </a:pPr>
            <a:r>
              <a:rPr lang="fr-BE" sz="2000" dirty="0">
                <a:solidFill>
                  <a:srgbClr val="2F3E8B"/>
                </a:solidFill>
                <a:cs typeface="Noto Sans Devanagari"/>
              </a:rPr>
              <a:t>Déroulement</a:t>
            </a:r>
            <a:endParaRPr lang="en-US" dirty="0">
              <a:solidFill>
                <a:schemeClr val="accent2"/>
              </a:solidFill>
              <a:ea typeface="Noto Sans CJK SC Regular"/>
              <a:cs typeface="Noto Sans Devanagari"/>
            </a:endParaRPr>
          </a:p>
        </p:txBody>
      </p:sp>
      <p:sp>
        <p:nvSpPr>
          <p:cNvPr id="6" name="Espace réservé du numéro de diapositive 1">
            <a:extLst>
              <a:ext uri="{FF2B5EF4-FFF2-40B4-BE49-F238E27FC236}">
                <a16:creationId xmlns:a16="http://schemas.microsoft.com/office/drawing/2014/main" id="{302B6135-213E-49C8-6577-75F67834090E}"/>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17</a:t>
            </a:fld>
            <a:endParaRPr lang="en-US" dirty="0">
              <a:solidFill>
                <a:srgbClr val="2F3E8B"/>
              </a:solidFill>
            </a:endParaRPr>
          </a:p>
        </p:txBody>
      </p:sp>
      <p:pic>
        <p:nvPicPr>
          <p:cNvPr id="9" name="Image 8" descr="Une image contenant capture d’écran, Graphique, Police, vert&#10;&#10;Description générée automatiquement">
            <a:extLst>
              <a:ext uri="{FF2B5EF4-FFF2-40B4-BE49-F238E27FC236}">
                <a16:creationId xmlns:a16="http://schemas.microsoft.com/office/drawing/2014/main" id="{4AF8A1D2-D1FF-579E-B188-22C321F5D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7" name="Rectangle 6">
            <a:extLst>
              <a:ext uri="{FF2B5EF4-FFF2-40B4-BE49-F238E27FC236}">
                <a16:creationId xmlns:a16="http://schemas.microsoft.com/office/drawing/2014/main" id="{33D42F10-9179-AE49-9828-655CF3EB1739}"/>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318530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62AB94-556C-3C06-072A-80C9A5C061C5}"/>
              </a:ext>
            </a:extLst>
          </p:cNvPr>
          <p:cNvSpPr/>
          <p:nvPr/>
        </p:nvSpPr>
        <p:spPr>
          <a:xfrm>
            <a:off x="0" y="-1"/>
            <a:ext cx="12192000" cy="6858001"/>
          </a:xfrm>
          <a:prstGeom prst="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Graphique 8">
            <a:extLst>
              <a:ext uri="{FF2B5EF4-FFF2-40B4-BE49-F238E27FC236}">
                <a16:creationId xmlns:a16="http://schemas.microsoft.com/office/drawing/2014/main" id="{30EFA776-8A55-0E98-5B83-5690CE8DC8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0" y="0"/>
            <a:ext cx="12204963" cy="1768415"/>
          </a:xfrm>
          <a:prstGeom prst="rect">
            <a:avLst/>
          </a:prstGeom>
        </p:spPr>
      </p:pic>
      <p:sp>
        <p:nvSpPr>
          <p:cNvPr id="10" name="Rectangle 9">
            <a:extLst>
              <a:ext uri="{FF2B5EF4-FFF2-40B4-BE49-F238E27FC236}">
                <a16:creationId xmlns:a16="http://schemas.microsoft.com/office/drawing/2014/main" id="{3D3B554D-4B4E-0E3C-217D-4043ED465C59}"/>
              </a:ext>
            </a:extLst>
          </p:cNvPr>
          <p:cNvSpPr/>
          <p:nvPr/>
        </p:nvSpPr>
        <p:spPr>
          <a:xfrm>
            <a:off x="936644" y="4211974"/>
            <a:ext cx="11268319" cy="1755224"/>
          </a:xfrm>
          <a:prstGeom prst="rect">
            <a:avLst/>
          </a:prstGeom>
        </p:spPr>
        <p:txBody>
          <a:bodyPr wrap="square">
            <a:spAutoFit/>
          </a:bodyPr>
          <a:lstStyle/>
          <a:p>
            <a:pPr>
              <a:lnSpc>
                <a:spcPct val="150000"/>
              </a:lnSpc>
            </a:pPr>
            <a:r>
              <a:rPr lang="fr-BE" sz="4400" b="1" spc="-50" dirty="0">
                <a:solidFill>
                  <a:schemeClr val="bg1"/>
                </a:solidFill>
                <a:latin typeface="+mj-lt"/>
                <a:ea typeface="+mj-ea"/>
                <a:cs typeface="+mj-cs"/>
              </a:rPr>
              <a:t>Étape 3.</a:t>
            </a:r>
          </a:p>
          <a:p>
            <a:pPr>
              <a:lnSpc>
                <a:spcPct val="150000"/>
              </a:lnSpc>
            </a:pPr>
            <a:r>
              <a:rPr lang="fr-BE" sz="3200" spc="-50" dirty="0">
                <a:solidFill>
                  <a:schemeClr val="bg1"/>
                </a:solidFill>
                <a:ea typeface="+mj-ea"/>
                <a:cs typeface="+mj-cs"/>
              </a:rPr>
              <a:t>Quelles sont les conséquences du problème ?</a:t>
            </a:r>
            <a:endParaRPr lang="en-US" sz="3200" dirty="0">
              <a:solidFill>
                <a:schemeClr val="bg1"/>
              </a:solidFill>
            </a:endParaRPr>
          </a:p>
        </p:txBody>
      </p:sp>
      <p:pic>
        <p:nvPicPr>
          <p:cNvPr id="11" name="Image 10" descr="Une image contenant texte, Police, Graphique, capture d’écran&#10;&#10;Description générée automatiquement">
            <a:extLst>
              <a:ext uri="{FF2B5EF4-FFF2-40B4-BE49-F238E27FC236}">
                <a16:creationId xmlns:a16="http://schemas.microsoft.com/office/drawing/2014/main" id="{7E182931-8EC6-58B6-9521-0D506B621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8" y="6284112"/>
            <a:ext cx="1807118" cy="446400"/>
          </a:xfrm>
          <a:prstGeom prst="rect">
            <a:avLst/>
          </a:prstGeom>
        </p:spPr>
      </p:pic>
      <p:sp>
        <p:nvSpPr>
          <p:cNvPr id="2" name="Rectangle 1">
            <a:extLst>
              <a:ext uri="{FF2B5EF4-FFF2-40B4-BE49-F238E27FC236}">
                <a16:creationId xmlns:a16="http://schemas.microsoft.com/office/drawing/2014/main" id="{B559FBEF-5D17-EC90-4DF7-05E574EB7850}"/>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1506450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3AEA1835-C292-BF67-C27B-6C8242F449DE}"/>
              </a:ext>
            </a:extLst>
          </p:cNvPr>
          <p:cNvSpPr/>
          <p:nvPr/>
        </p:nvSpPr>
        <p:spPr>
          <a:xfrm>
            <a:off x="476250" y="3707628"/>
            <a:ext cx="3467100" cy="2212583"/>
          </a:xfrm>
          <a:prstGeom prst="round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a:extLst>
              <a:ext uri="{FF2B5EF4-FFF2-40B4-BE49-F238E27FC236}">
                <a16:creationId xmlns:a16="http://schemas.microsoft.com/office/drawing/2014/main" id="{CF194205-4174-04B3-CD12-CFB8A13CCD3C}"/>
              </a:ext>
            </a:extLst>
          </p:cNvPr>
          <p:cNvSpPr txBox="1"/>
          <p:nvPr/>
        </p:nvSpPr>
        <p:spPr>
          <a:xfrm>
            <a:off x="357602" y="907564"/>
            <a:ext cx="8645124" cy="461665"/>
          </a:xfrm>
          <a:prstGeom prst="rect">
            <a:avLst/>
          </a:prstGeom>
          <a:noFill/>
        </p:spPr>
        <p:txBody>
          <a:bodyPr wrap="none" rtlCol="0">
            <a:spAutoFit/>
          </a:bodyPr>
          <a:lstStyle/>
          <a:p>
            <a:r>
              <a:rPr lang="fr-BE" sz="2400" b="1" cap="all" dirty="0">
                <a:solidFill>
                  <a:srgbClr val="3C8200"/>
                </a:solidFill>
                <a:latin typeface="+mj-lt"/>
              </a:rPr>
              <a:t>Étape 3 : </a:t>
            </a:r>
            <a:r>
              <a:rPr lang="fr-BE" sz="2000" cap="all" dirty="0">
                <a:solidFill>
                  <a:srgbClr val="3C8200"/>
                </a:solidFill>
                <a:cs typeface="Noto Sans Devanagari"/>
              </a:rPr>
              <a:t>Quelles sont les conséquences du problème ?</a:t>
            </a:r>
            <a:endParaRPr lang="en-US" sz="2000" cap="all" dirty="0">
              <a:solidFill>
                <a:srgbClr val="3C8200"/>
              </a:solidFill>
              <a:cs typeface="Noto Sans Devanagari"/>
            </a:endParaRPr>
          </a:p>
        </p:txBody>
      </p:sp>
      <p:sp>
        <p:nvSpPr>
          <p:cNvPr id="15" name="Espace réservé du numéro de diapositive 1">
            <a:extLst>
              <a:ext uri="{FF2B5EF4-FFF2-40B4-BE49-F238E27FC236}">
                <a16:creationId xmlns:a16="http://schemas.microsoft.com/office/drawing/2014/main" id="{64B5D5B8-6CB7-7CFA-C1DB-B27DE0856D7A}"/>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19</a:t>
            </a:fld>
            <a:endParaRPr lang="en-US" dirty="0">
              <a:solidFill>
                <a:srgbClr val="2F3E8B"/>
              </a:solidFill>
            </a:endParaRPr>
          </a:p>
        </p:txBody>
      </p:sp>
      <p:sp>
        <p:nvSpPr>
          <p:cNvPr id="19" name="ZoneTexte 18">
            <a:extLst>
              <a:ext uri="{FF2B5EF4-FFF2-40B4-BE49-F238E27FC236}">
                <a16:creationId xmlns:a16="http://schemas.microsoft.com/office/drawing/2014/main" id="{CD88075F-76B8-C6C6-3212-C4DD2E2770D7}"/>
              </a:ext>
            </a:extLst>
          </p:cNvPr>
          <p:cNvSpPr txBox="1"/>
          <p:nvPr/>
        </p:nvSpPr>
        <p:spPr>
          <a:xfrm>
            <a:off x="357602" y="2891730"/>
            <a:ext cx="6050137" cy="615553"/>
          </a:xfrm>
          <a:prstGeom prst="rect">
            <a:avLst/>
          </a:prstGeom>
          <a:noFill/>
        </p:spPr>
        <p:txBody>
          <a:bodyPr wrap="square" rtlCol="0">
            <a:spAutoFit/>
          </a:bodyPr>
          <a:lstStyle/>
          <a:p>
            <a:r>
              <a:rPr lang="fr-BE" sz="2000" dirty="0">
                <a:solidFill>
                  <a:srgbClr val="B4CC04"/>
                </a:solidFill>
                <a:latin typeface="+mj-lt"/>
                <a:cs typeface="Noto Sans Devanagari"/>
              </a:rPr>
              <a:t>Cours donné par l’enseignant :</a:t>
            </a:r>
          </a:p>
          <a:p>
            <a:r>
              <a:rPr lang="fr-BE" sz="1400" b="1" dirty="0">
                <a:solidFill>
                  <a:srgbClr val="B4CC04"/>
                </a:solidFill>
                <a:latin typeface="+mj-lt"/>
              </a:rPr>
              <a:t>Système nerveux, actions reflexes, transmission nerveuse.</a:t>
            </a:r>
            <a:endParaRPr lang="en-US" sz="1400" b="1" dirty="0">
              <a:solidFill>
                <a:srgbClr val="B4CC04"/>
              </a:solidFill>
              <a:latin typeface="+mj-lt"/>
            </a:endParaRPr>
          </a:p>
        </p:txBody>
      </p:sp>
      <p:sp>
        <p:nvSpPr>
          <p:cNvPr id="20" name="Rectangle 19">
            <a:extLst>
              <a:ext uri="{FF2B5EF4-FFF2-40B4-BE49-F238E27FC236}">
                <a16:creationId xmlns:a16="http://schemas.microsoft.com/office/drawing/2014/main" id="{B6F6EB63-A295-BF3B-B5C8-FAFCAB76C478}"/>
              </a:ext>
            </a:extLst>
          </p:cNvPr>
          <p:cNvSpPr/>
          <p:nvPr/>
        </p:nvSpPr>
        <p:spPr>
          <a:xfrm>
            <a:off x="626166" y="3902281"/>
            <a:ext cx="3260034" cy="2047163"/>
          </a:xfrm>
          <a:prstGeom prst="rect">
            <a:avLst/>
          </a:prstGeom>
        </p:spPr>
        <p:txBody>
          <a:bodyPr wrap="square">
            <a:spAutoFit/>
          </a:bodyPr>
          <a:lstStyle/>
          <a:p>
            <a:pPr>
              <a:lnSpc>
                <a:spcPct val="115000"/>
              </a:lnSpc>
              <a:spcAft>
                <a:spcPts val="0"/>
              </a:spcAft>
            </a:pPr>
            <a:r>
              <a:rPr lang="fr-BE" sz="1300" b="1" cap="all" dirty="0">
                <a:solidFill>
                  <a:schemeClr val="bg1"/>
                </a:solidFill>
                <a:latin typeface="+mj-lt"/>
                <a:cs typeface="Noto Sans Devanagari"/>
              </a:rPr>
              <a:t>GROUPES </a:t>
            </a:r>
            <a:r>
              <a:rPr lang="fr-BE" sz="1300" b="1" cap="all" dirty="0" err="1">
                <a:solidFill>
                  <a:schemeClr val="bg1"/>
                </a:solidFill>
                <a:latin typeface="+mj-lt"/>
                <a:cs typeface="Noto Sans Devanagari"/>
              </a:rPr>
              <a:t>cibleS</a:t>
            </a:r>
            <a:r>
              <a:rPr lang="fr-BE" sz="1300" b="1" cap="all" dirty="0">
                <a:solidFill>
                  <a:schemeClr val="bg1"/>
                </a:solidFill>
                <a:latin typeface="+mj-lt"/>
                <a:cs typeface="Noto Sans Devanagari"/>
              </a:rPr>
              <a:t> : S5-S6</a:t>
            </a:r>
          </a:p>
          <a:p>
            <a:pPr>
              <a:spcAft>
                <a:spcPts val="0"/>
              </a:spcAft>
            </a:pPr>
            <a:endParaRPr lang="en-US" sz="1300" b="1" cap="all" dirty="0">
              <a:solidFill>
                <a:schemeClr val="bg1"/>
              </a:solidFill>
              <a:latin typeface="+mj-lt"/>
              <a:cs typeface="Noto Sans Devanagari"/>
            </a:endParaRPr>
          </a:p>
          <a:p>
            <a:pPr lvl="1" indent="-342900">
              <a:lnSpc>
                <a:spcPct val="107000"/>
              </a:lnSpc>
              <a:buFont typeface="Arial" panose="020B0604020202020204" pitchFamily="34" charset="0"/>
              <a:buChar char="•"/>
            </a:pPr>
            <a:r>
              <a:rPr lang="fr-BE" sz="1300" b="1" dirty="0">
                <a:solidFill>
                  <a:schemeClr val="bg1"/>
                </a:solidFill>
                <a:latin typeface="+mj-lt"/>
                <a:cs typeface="Noto Sans Devanagari"/>
              </a:rPr>
              <a:t>Référentiel sciences de base : Biologie UAA 4 « Santé : mieux se connaître » (S5)</a:t>
            </a:r>
            <a:endParaRPr lang="en-US" sz="1300" b="1" dirty="0">
              <a:solidFill>
                <a:schemeClr val="bg1"/>
              </a:solidFill>
              <a:latin typeface="+mj-lt"/>
              <a:cs typeface="Noto Sans Devanagari"/>
            </a:endParaRPr>
          </a:p>
          <a:p>
            <a:pPr lvl="1" indent="-342900">
              <a:lnSpc>
                <a:spcPct val="107000"/>
              </a:lnSpc>
              <a:buFont typeface="Arial" panose="020B0604020202020204" pitchFamily="34" charset="0"/>
              <a:buChar char="•"/>
            </a:pPr>
            <a:r>
              <a:rPr lang="fr-BE" sz="1300" b="1" dirty="0">
                <a:solidFill>
                  <a:schemeClr val="bg1"/>
                </a:solidFill>
                <a:latin typeface="+mj-lt"/>
                <a:cs typeface="Noto Sans Devanagari"/>
              </a:rPr>
              <a:t>Référentiel sciences générales : Biologie UUA 6 « La communication nerveuse » (S6)</a:t>
            </a:r>
            <a:endParaRPr lang="en-US" sz="1300" b="1" dirty="0">
              <a:solidFill>
                <a:schemeClr val="bg1"/>
              </a:solidFill>
              <a:latin typeface="+mj-lt"/>
              <a:cs typeface="Noto Sans Devanagari"/>
            </a:endParaRPr>
          </a:p>
          <a:p>
            <a:pPr>
              <a:lnSpc>
                <a:spcPct val="115000"/>
              </a:lnSpc>
              <a:spcAft>
                <a:spcPts val="0"/>
              </a:spcAft>
            </a:pPr>
            <a:endParaRPr lang="fr-FR" sz="1300" dirty="0">
              <a:solidFill>
                <a:srgbClr val="B4CC04"/>
              </a:solidFill>
              <a:latin typeface="+mj-lt"/>
              <a:cs typeface="Noto Sans Devanagari"/>
            </a:endParaRPr>
          </a:p>
        </p:txBody>
      </p:sp>
      <p:pic>
        <p:nvPicPr>
          <p:cNvPr id="21" name="Image 20">
            <a:extLst>
              <a:ext uri="{FF2B5EF4-FFF2-40B4-BE49-F238E27FC236}">
                <a16:creationId xmlns:a16="http://schemas.microsoft.com/office/drawing/2014/main" id="{63FC5F07-7AAC-6464-6F4F-70A75CFA8E93}"/>
              </a:ext>
            </a:extLst>
          </p:cNvPr>
          <p:cNvPicPr>
            <a:picLocks noChangeAspect="1"/>
          </p:cNvPicPr>
          <p:nvPr/>
        </p:nvPicPr>
        <p:blipFill>
          <a:blip r:embed="rId2"/>
          <a:stretch>
            <a:fillRect/>
          </a:stretch>
        </p:blipFill>
        <p:spPr>
          <a:xfrm>
            <a:off x="6478306" y="2247900"/>
            <a:ext cx="5508467" cy="3672311"/>
          </a:xfrm>
          <a:prstGeom prst="rect">
            <a:avLst/>
          </a:prstGeom>
        </p:spPr>
      </p:pic>
      <p:sp>
        <p:nvSpPr>
          <p:cNvPr id="23" name="Rectangle 22">
            <a:extLst>
              <a:ext uri="{FF2B5EF4-FFF2-40B4-BE49-F238E27FC236}">
                <a16:creationId xmlns:a16="http://schemas.microsoft.com/office/drawing/2014/main" id="{C2AF1F15-28AE-0E07-7F98-DECA4C55AA3A}"/>
              </a:ext>
            </a:extLst>
          </p:cNvPr>
          <p:cNvSpPr/>
          <p:nvPr/>
        </p:nvSpPr>
        <p:spPr>
          <a:xfrm>
            <a:off x="357602" y="2285866"/>
            <a:ext cx="5630822" cy="400110"/>
          </a:xfrm>
          <a:prstGeom prst="rect">
            <a:avLst/>
          </a:prstGeom>
        </p:spPr>
        <p:txBody>
          <a:bodyPr wrap="square">
            <a:spAutoFit/>
          </a:bodyPr>
          <a:lstStyle/>
          <a:p>
            <a:r>
              <a:rPr lang="fr-FR" sz="2000" dirty="0">
                <a:solidFill>
                  <a:srgbClr val="2F3E8B"/>
                </a:solidFill>
                <a:cs typeface="Noto Sans Devanagari"/>
              </a:rPr>
              <a:t>Quels sont les effets sur le système nerveux ?</a:t>
            </a:r>
            <a:endParaRPr lang="fr-BE" sz="2000" dirty="0">
              <a:solidFill>
                <a:srgbClr val="2F3E8B"/>
              </a:solidFill>
              <a:cs typeface="Noto Sans Devanagari"/>
            </a:endParaRPr>
          </a:p>
        </p:txBody>
      </p:sp>
      <p:sp>
        <p:nvSpPr>
          <p:cNvPr id="24" name="Rectangle 23">
            <a:extLst>
              <a:ext uri="{FF2B5EF4-FFF2-40B4-BE49-F238E27FC236}">
                <a16:creationId xmlns:a16="http://schemas.microsoft.com/office/drawing/2014/main" id="{17FADC6F-16F6-8A8D-B23E-6B58E6E2FE6F}"/>
              </a:ext>
            </a:extLst>
          </p:cNvPr>
          <p:cNvSpPr/>
          <p:nvPr/>
        </p:nvSpPr>
        <p:spPr>
          <a:xfrm>
            <a:off x="357602" y="1686918"/>
            <a:ext cx="11320821" cy="307777"/>
          </a:xfrm>
          <a:prstGeom prst="rect">
            <a:avLst/>
          </a:prstGeom>
        </p:spPr>
        <p:txBody>
          <a:bodyPr wrap="square">
            <a:spAutoFit/>
          </a:bodyPr>
          <a:lstStyle/>
          <a:p>
            <a:r>
              <a:rPr lang="fr-FR" sz="1400" b="1" dirty="0">
                <a:solidFill>
                  <a:srgbClr val="2F3E8B"/>
                </a:solidFill>
                <a:latin typeface="+mj-lt"/>
              </a:rPr>
              <a:t>Cette étape permet de faire des liens avec les connaissances scientifiques. </a:t>
            </a:r>
          </a:p>
        </p:txBody>
      </p:sp>
      <p:pic>
        <p:nvPicPr>
          <p:cNvPr id="25" name="Image 24" descr="Une image contenant capture d’écran, Graphique, Police, vert&#10;&#10;Description générée automatiquement">
            <a:extLst>
              <a:ext uri="{FF2B5EF4-FFF2-40B4-BE49-F238E27FC236}">
                <a16:creationId xmlns:a16="http://schemas.microsoft.com/office/drawing/2014/main" id="{598A28E0-3872-2676-19BF-D4A980B21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2" name="Rectangle 1">
            <a:extLst>
              <a:ext uri="{FF2B5EF4-FFF2-40B4-BE49-F238E27FC236}">
                <a16:creationId xmlns:a16="http://schemas.microsoft.com/office/drawing/2014/main" id="{BFFA4E06-88C2-AA05-F980-92F340911D06}"/>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59892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1">
            <a:extLst>
              <a:ext uri="{FF2B5EF4-FFF2-40B4-BE49-F238E27FC236}">
                <a16:creationId xmlns:a16="http://schemas.microsoft.com/office/drawing/2014/main" id="{D3E72824-02C4-ED19-313B-5C81503E3824}"/>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a:t>
            </a:fld>
            <a:endParaRPr lang="en-US" dirty="0">
              <a:solidFill>
                <a:srgbClr val="2F3E8B"/>
              </a:solidFill>
            </a:endParaRPr>
          </a:p>
        </p:txBody>
      </p:sp>
      <p:sp>
        <p:nvSpPr>
          <p:cNvPr id="5" name="ZoneTexte 4">
            <a:extLst>
              <a:ext uri="{FF2B5EF4-FFF2-40B4-BE49-F238E27FC236}">
                <a16:creationId xmlns:a16="http://schemas.microsoft.com/office/drawing/2014/main" id="{C61EBBDC-CB4A-A3FD-F870-C9A2F577382B}"/>
              </a:ext>
            </a:extLst>
          </p:cNvPr>
          <p:cNvSpPr txBox="1"/>
          <p:nvPr/>
        </p:nvSpPr>
        <p:spPr>
          <a:xfrm>
            <a:off x="357602" y="907564"/>
            <a:ext cx="6841057" cy="461665"/>
          </a:xfrm>
          <a:prstGeom prst="rect">
            <a:avLst/>
          </a:prstGeom>
          <a:noFill/>
        </p:spPr>
        <p:txBody>
          <a:bodyPr wrap="square" rtlCol="0">
            <a:spAutoFit/>
          </a:bodyPr>
          <a:lstStyle/>
          <a:p>
            <a:r>
              <a:rPr lang="fr-BE" sz="2400" b="1" cap="all" dirty="0">
                <a:solidFill>
                  <a:srgbClr val="3C8200"/>
                </a:solidFill>
                <a:latin typeface="+mj-lt"/>
              </a:rPr>
              <a:t>Informations pour l’enseignant</a:t>
            </a:r>
            <a:endParaRPr lang="en-US" sz="2400" b="1" cap="all" dirty="0">
              <a:solidFill>
                <a:srgbClr val="3C8200"/>
              </a:solidFill>
              <a:latin typeface="+mj-lt"/>
            </a:endParaRPr>
          </a:p>
        </p:txBody>
      </p:sp>
      <p:sp>
        <p:nvSpPr>
          <p:cNvPr id="7" name="Rectangle 6">
            <a:extLst>
              <a:ext uri="{FF2B5EF4-FFF2-40B4-BE49-F238E27FC236}">
                <a16:creationId xmlns:a16="http://schemas.microsoft.com/office/drawing/2014/main" id="{35DF71F5-4512-482A-4873-13CA01B62B1D}"/>
              </a:ext>
            </a:extLst>
          </p:cNvPr>
          <p:cNvSpPr/>
          <p:nvPr/>
        </p:nvSpPr>
        <p:spPr>
          <a:xfrm>
            <a:off x="6297474" y="1881271"/>
            <a:ext cx="5400000" cy="2708434"/>
          </a:xfrm>
          <a:prstGeom prst="rect">
            <a:avLst/>
          </a:prstGeom>
        </p:spPr>
        <p:txBody>
          <a:bodyPr wrap="square">
            <a:spAutoFit/>
          </a:bodyPr>
          <a:lstStyle/>
          <a:p>
            <a:pPr algn="just"/>
            <a:r>
              <a:rPr lang="fr-BE" sz="2000" dirty="0">
                <a:solidFill>
                  <a:srgbClr val="2F3E8B"/>
                </a:solidFill>
                <a:cs typeface="Noto Sans Devanagari"/>
              </a:rPr>
              <a:t>Posture de l’enseignant</a:t>
            </a:r>
          </a:p>
          <a:p>
            <a:pPr algn="just">
              <a:spcAft>
                <a:spcPts val="0"/>
              </a:spcAft>
            </a:pPr>
            <a:endParaRPr lang="en-US" sz="2000" dirty="0">
              <a:solidFill>
                <a:srgbClr val="2F3E8B"/>
              </a:solidFill>
              <a:cs typeface="Noto Sans Devanagari"/>
            </a:endParaRPr>
          </a:p>
          <a:p>
            <a:pPr>
              <a:spcAft>
                <a:spcPts val="0"/>
              </a:spcAft>
            </a:pPr>
            <a:r>
              <a:rPr lang="fr-BE" sz="1300" dirty="0">
                <a:solidFill>
                  <a:srgbClr val="7D7D7C"/>
                </a:solidFill>
                <a:ea typeface="Noto Sans CJK SC Regular"/>
                <a:cs typeface="Noto Sans Devanagari"/>
              </a:rPr>
              <a:t>Le rôle sera de guider les participants dans la démarche proposée. L’enseignant agira comme une person</a:t>
            </a:r>
            <a:r>
              <a:rPr lang="fr-BE" sz="1300" dirty="0">
                <a:solidFill>
                  <a:srgbClr val="7D7D7C"/>
                </a:solidFill>
                <a:cs typeface="Noto Sans Devanagari"/>
              </a:rPr>
              <a:t>ne-resso</a:t>
            </a:r>
            <a:r>
              <a:rPr lang="fr-BE" sz="1300" dirty="0">
                <a:solidFill>
                  <a:srgbClr val="7D7D7C"/>
                </a:solidFill>
                <a:ea typeface="Noto Sans CJK SC Regular"/>
                <a:cs typeface="Noto Sans Devanagari"/>
              </a:rPr>
              <a:t>urce,</a:t>
            </a:r>
            <a:r>
              <a:rPr lang="fr-FR" sz="1300" dirty="0">
                <a:solidFill>
                  <a:srgbClr val="7D7D7C"/>
                </a:solidFill>
                <a:ea typeface="Noto Sans CJK SC Regular"/>
                <a:cs typeface="Noto Sans Devanagari"/>
              </a:rPr>
              <a:t> en intégrant dans la démarche le chapitre portant sur le système nerveux issu de son cours de biologie</a:t>
            </a:r>
            <a:r>
              <a:rPr lang="fr-BE" sz="1300" dirty="0">
                <a:solidFill>
                  <a:srgbClr val="7D7D7C"/>
                </a:solidFill>
                <a:ea typeface="Noto Sans CJK SC Regular"/>
                <a:cs typeface="Noto Sans Devanagari"/>
              </a:rPr>
              <a:t>. Il sera aussi le garant de l’esprit critique.</a:t>
            </a:r>
          </a:p>
          <a:p>
            <a:pPr>
              <a:spcAft>
                <a:spcPts val="0"/>
              </a:spcAft>
            </a:pPr>
            <a:endParaRPr lang="fr-BE" sz="1300" dirty="0">
              <a:solidFill>
                <a:srgbClr val="7D7D7C"/>
              </a:solidFill>
              <a:ea typeface="Noto Sans CJK SC Regular"/>
              <a:cs typeface="Noto Sans Devanagari"/>
            </a:endParaRPr>
          </a:p>
          <a:p>
            <a:pPr>
              <a:spcAft>
                <a:spcPts val="0"/>
              </a:spcAft>
            </a:pPr>
            <a:r>
              <a:rPr lang="fr-BE" sz="1300" dirty="0">
                <a:solidFill>
                  <a:srgbClr val="7D7D7C"/>
                </a:solidFill>
                <a:ea typeface="Noto Sans CJK SC Regular"/>
                <a:cs typeface="Noto Sans Devanagari"/>
              </a:rPr>
              <a:t>L’enseignant n’imposera pas sa façon de penser et n’adoptera pas une posture normative ni prosélyte au moment </a:t>
            </a:r>
            <a:r>
              <a:rPr lang="fr-BE" sz="1300" dirty="0">
                <a:solidFill>
                  <a:srgbClr val="7D7D7C"/>
                </a:solidFill>
                <a:cs typeface="Noto Sans Devanagari"/>
              </a:rPr>
              <a:t>des débats, mais </a:t>
            </a:r>
            <a:r>
              <a:rPr lang="fr-BE" sz="1300" dirty="0">
                <a:solidFill>
                  <a:srgbClr val="7D7D7C"/>
                </a:solidFill>
                <a:ea typeface="Noto Sans CJK SC Regular"/>
                <a:cs typeface="Noto Sans Devanagari"/>
              </a:rPr>
              <a:t>veillera à ce que les prises de position soient argumentées par des sources fiables. Il rappellera si nécessaire des aspects non évoqués lors des présentations des élèves.</a:t>
            </a:r>
            <a:endParaRPr lang="en-US" sz="1300" dirty="0">
              <a:solidFill>
                <a:srgbClr val="7D7D7C"/>
              </a:solidFill>
              <a:ea typeface="Noto Sans CJK SC Regular"/>
              <a:cs typeface="Noto Sans Devanagari"/>
            </a:endParaRPr>
          </a:p>
        </p:txBody>
      </p:sp>
      <p:sp>
        <p:nvSpPr>
          <p:cNvPr id="8" name="Rectangle 7">
            <a:extLst>
              <a:ext uri="{FF2B5EF4-FFF2-40B4-BE49-F238E27FC236}">
                <a16:creationId xmlns:a16="http://schemas.microsoft.com/office/drawing/2014/main" id="{D2912EAB-2E21-960E-484F-8B8CFB233F77}"/>
              </a:ext>
            </a:extLst>
          </p:cNvPr>
          <p:cNvSpPr/>
          <p:nvPr/>
        </p:nvSpPr>
        <p:spPr>
          <a:xfrm>
            <a:off x="357602" y="1881270"/>
            <a:ext cx="5400000" cy="3908762"/>
          </a:xfrm>
          <a:prstGeom prst="rect">
            <a:avLst/>
          </a:prstGeom>
        </p:spPr>
        <p:txBody>
          <a:bodyPr wrap="square">
            <a:spAutoFit/>
          </a:bodyPr>
          <a:lstStyle/>
          <a:p>
            <a:pPr algn="just">
              <a:spcAft>
                <a:spcPts val="0"/>
              </a:spcAft>
            </a:pPr>
            <a:r>
              <a:rPr lang="fr-BE" sz="2000" dirty="0">
                <a:solidFill>
                  <a:srgbClr val="2F3E8B"/>
                </a:solidFill>
                <a:cs typeface="Noto Sans Devanagari"/>
              </a:rPr>
              <a:t>Objectifs pédagogiques</a:t>
            </a:r>
          </a:p>
          <a:p>
            <a:pPr algn="just">
              <a:spcAft>
                <a:spcPts val="0"/>
              </a:spcAft>
            </a:pPr>
            <a:endParaRPr lang="en-US" sz="2000" b="1" dirty="0">
              <a:solidFill>
                <a:schemeClr val="accent2"/>
              </a:solidFill>
              <a:ea typeface="Noto Sans CJK SC Regular"/>
              <a:cs typeface="Noto Sans Devanagari"/>
            </a:endParaRPr>
          </a:p>
          <a:p>
            <a:pPr marL="285750" indent="-285750">
              <a:spcAft>
                <a:spcPts val="0"/>
              </a:spcAft>
              <a:buFontTx/>
              <a:buChar char="-"/>
            </a:pPr>
            <a:r>
              <a:rPr lang="fr-BE" sz="1300" b="1" dirty="0">
                <a:solidFill>
                  <a:srgbClr val="7D7D7C"/>
                </a:solidFill>
                <a:ea typeface="Noto Sans CJK SC Regular"/>
                <a:cs typeface="Noto Sans Devanagari"/>
              </a:rPr>
              <a:t>Comprendre la problématique </a:t>
            </a:r>
            <a:r>
              <a:rPr lang="fr-BE" sz="1300" dirty="0">
                <a:solidFill>
                  <a:srgbClr val="7D7D7C"/>
                </a:solidFill>
                <a:ea typeface="Noto Sans CJK SC Regular"/>
                <a:cs typeface="Noto Sans Devanagari"/>
              </a:rPr>
              <a:t>: Prendre conscience des multiples dimensions d’une problématique de santé publique.</a:t>
            </a:r>
          </a:p>
          <a:p>
            <a:pPr marL="285750" indent="-285750">
              <a:spcAft>
                <a:spcPts val="0"/>
              </a:spcAft>
              <a:buFontTx/>
              <a:buChar char="-"/>
            </a:pPr>
            <a:r>
              <a:rPr lang="fr-BE" sz="1300" b="1" dirty="0">
                <a:solidFill>
                  <a:srgbClr val="7D7D7C"/>
                </a:solidFill>
                <a:ea typeface="Noto Sans CJK SC Regular"/>
                <a:cs typeface="Noto Sans Devanagari"/>
              </a:rPr>
              <a:t>Enquêter et s’informer </a:t>
            </a:r>
            <a:r>
              <a:rPr lang="fr-BE" sz="1300" dirty="0">
                <a:solidFill>
                  <a:srgbClr val="7D7D7C"/>
                </a:solidFill>
                <a:ea typeface="Noto Sans CJK SC Regular"/>
                <a:cs typeface="Noto Sans Devanagari"/>
              </a:rPr>
              <a:t>: </a:t>
            </a:r>
            <a:r>
              <a:rPr lang="fr-FR" sz="1300" dirty="0">
                <a:solidFill>
                  <a:srgbClr val="7D7D7C"/>
                </a:solidFill>
                <a:ea typeface="Noto Sans CJK SC Regular"/>
                <a:cs typeface="Noto Sans Devanagari"/>
              </a:rPr>
              <a:t>Mener une enquête en utilisant des ressources pour approfondir la compréhension.</a:t>
            </a:r>
          </a:p>
          <a:p>
            <a:pPr marL="285750" indent="-285750">
              <a:spcAft>
                <a:spcPts val="0"/>
              </a:spcAft>
              <a:buFontTx/>
              <a:buChar char="-"/>
            </a:pPr>
            <a:r>
              <a:rPr lang="fr-FR" sz="1300" b="1" dirty="0">
                <a:solidFill>
                  <a:srgbClr val="7D7D7C"/>
                </a:solidFill>
                <a:ea typeface="Noto Sans CJK SC Regular"/>
                <a:cs typeface="Noto Sans Devanagari"/>
              </a:rPr>
              <a:t>Synthétiser les connaissances </a:t>
            </a:r>
            <a:r>
              <a:rPr lang="fr-FR" sz="1300" dirty="0">
                <a:solidFill>
                  <a:srgbClr val="7D7D7C"/>
                </a:solidFill>
                <a:ea typeface="Noto Sans CJK SC Regular"/>
                <a:cs typeface="Noto Sans Devanagari"/>
              </a:rPr>
              <a:t>: </a:t>
            </a:r>
            <a:r>
              <a:rPr lang="fr-BE" sz="1300" dirty="0">
                <a:solidFill>
                  <a:srgbClr val="7D7D7C"/>
                </a:solidFill>
                <a:ea typeface="Noto Sans CJK SC Regular"/>
                <a:cs typeface="Noto Sans Devanagari"/>
              </a:rPr>
              <a:t>Présenter une synthèse étayée de la problématique étudiée.</a:t>
            </a:r>
          </a:p>
          <a:p>
            <a:pPr marL="285750" indent="-285750">
              <a:spcAft>
                <a:spcPts val="0"/>
              </a:spcAft>
              <a:buFontTx/>
              <a:buChar char="-"/>
            </a:pPr>
            <a:r>
              <a:rPr lang="fr-BE" sz="1300" b="1" dirty="0">
                <a:solidFill>
                  <a:srgbClr val="7D7D7C"/>
                </a:solidFill>
                <a:cs typeface="Noto Sans Devanagari"/>
              </a:rPr>
              <a:t>Comprendre le lien neurologique</a:t>
            </a:r>
            <a:r>
              <a:rPr lang="fr-BE" sz="1300" dirty="0">
                <a:solidFill>
                  <a:srgbClr val="7D7D7C"/>
                </a:solidFill>
                <a:cs typeface="Noto Sans Devanagari"/>
              </a:rPr>
              <a:t> : Comprendre le lien entre le fonctionnement du système nerveux et les effets des substances psychotropes.</a:t>
            </a:r>
          </a:p>
          <a:p>
            <a:pPr marL="285750" indent="-285750">
              <a:spcAft>
                <a:spcPts val="0"/>
              </a:spcAft>
              <a:buFontTx/>
              <a:buChar char="-"/>
            </a:pPr>
            <a:r>
              <a:rPr lang="fr-BE" sz="1300" b="1" dirty="0">
                <a:solidFill>
                  <a:srgbClr val="7D7D7C"/>
                </a:solidFill>
                <a:ea typeface="Noto Sans CJK SC Regular"/>
                <a:cs typeface="Noto Sans Devanagari"/>
              </a:rPr>
              <a:t>Actions de santé publique </a:t>
            </a:r>
            <a:r>
              <a:rPr lang="fr-BE" sz="1300" dirty="0">
                <a:solidFill>
                  <a:srgbClr val="7D7D7C"/>
                </a:solidFill>
                <a:ea typeface="Noto Sans CJK SC Regular"/>
                <a:cs typeface="Noto Sans Devanagari"/>
              </a:rPr>
              <a:t>: Prendre connaissance d’actions de santé publique concernant les accidents de la route.</a:t>
            </a:r>
          </a:p>
          <a:p>
            <a:pPr marL="285750" indent="-285750">
              <a:spcAft>
                <a:spcPts val="0"/>
              </a:spcAft>
              <a:buFontTx/>
              <a:buChar char="-"/>
            </a:pPr>
            <a:r>
              <a:rPr lang="fr-FR" sz="1300" b="1" dirty="0">
                <a:solidFill>
                  <a:srgbClr val="7D7D7C"/>
                </a:solidFill>
                <a:ea typeface="Noto Sans CJK SC Regular"/>
                <a:cs typeface="Noto Sans Devanagari"/>
              </a:rPr>
              <a:t>Être acteur du changement </a:t>
            </a:r>
            <a:r>
              <a:rPr lang="fr-FR" sz="1300" dirty="0">
                <a:solidFill>
                  <a:srgbClr val="7D7D7C"/>
                </a:solidFill>
                <a:ea typeface="Noto Sans CJK SC Regular"/>
                <a:cs typeface="Noto Sans Devanagari"/>
              </a:rPr>
              <a:t>: Encourager l'engagement actif en lien avec la problématique étudiée.</a:t>
            </a:r>
            <a:endParaRPr lang="fr-BE" sz="1300" dirty="0">
              <a:solidFill>
                <a:srgbClr val="7D7D7C"/>
              </a:solidFill>
              <a:ea typeface="Noto Sans CJK SC Regular"/>
              <a:cs typeface="Noto Sans Devanagari"/>
            </a:endParaRPr>
          </a:p>
          <a:p>
            <a:pPr marL="285750" indent="-285750">
              <a:spcAft>
                <a:spcPts val="0"/>
              </a:spcAft>
              <a:buFontTx/>
              <a:buChar char="-"/>
            </a:pPr>
            <a:r>
              <a:rPr lang="fr-BE" sz="1300" b="1" dirty="0">
                <a:solidFill>
                  <a:srgbClr val="7D7D7C"/>
                </a:solidFill>
                <a:cs typeface="Noto Sans Devanagari"/>
              </a:rPr>
              <a:t>Questionnement </a:t>
            </a:r>
            <a:r>
              <a:rPr lang="fr-BE" sz="1300" dirty="0">
                <a:solidFill>
                  <a:srgbClr val="7D7D7C"/>
                </a:solidFill>
                <a:cs typeface="Noto Sans Devanagari"/>
              </a:rPr>
              <a:t>: Réfléchir à la question de la responsabilité de chacun. Se demander ce qui est acceptable ou non comme norme sociale.</a:t>
            </a:r>
            <a:endParaRPr lang="fr-FR" sz="1300" dirty="0">
              <a:solidFill>
                <a:srgbClr val="7D7D7C"/>
              </a:solidFill>
              <a:cs typeface="Noto Sans Devanagari"/>
            </a:endParaRPr>
          </a:p>
        </p:txBody>
      </p:sp>
      <p:sp>
        <p:nvSpPr>
          <p:cNvPr id="9" name="Rectangle 8">
            <a:extLst>
              <a:ext uri="{FF2B5EF4-FFF2-40B4-BE49-F238E27FC236}">
                <a16:creationId xmlns:a16="http://schemas.microsoft.com/office/drawing/2014/main" id="{57270CD7-FAB4-C84D-008B-417BC5C167CE}"/>
              </a:ext>
            </a:extLst>
          </p:cNvPr>
          <p:cNvSpPr/>
          <p:nvPr/>
        </p:nvSpPr>
        <p:spPr>
          <a:xfrm>
            <a:off x="7818672" y="5095802"/>
            <a:ext cx="4981684" cy="677108"/>
          </a:xfrm>
          <a:prstGeom prst="rect">
            <a:avLst/>
          </a:prstGeom>
        </p:spPr>
        <p:txBody>
          <a:bodyPr wrap="square">
            <a:spAutoFit/>
          </a:bodyPr>
          <a:lstStyle/>
          <a:p>
            <a:pPr algn="just"/>
            <a:r>
              <a:rPr lang="fr-BE" sz="1200" b="1" dirty="0">
                <a:solidFill>
                  <a:srgbClr val="B4CC04"/>
                </a:solidFill>
                <a:latin typeface="+mj-lt"/>
                <a:ea typeface="Noto Sans CJK SC Regular"/>
                <a:cs typeface="Noto Sans Devanagari"/>
              </a:rPr>
              <a:t>Les documents dans les slides à fond vert</a:t>
            </a:r>
          </a:p>
          <a:p>
            <a:pPr algn="just"/>
            <a:r>
              <a:rPr lang="fr-BE" sz="1200" b="1" dirty="0">
                <a:solidFill>
                  <a:srgbClr val="B4CC04"/>
                </a:solidFill>
                <a:latin typeface="+mj-lt"/>
                <a:ea typeface="Noto Sans CJK SC Regular"/>
                <a:cs typeface="Noto Sans Devanagari"/>
              </a:rPr>
              <a:t>sont destinés aux élèves.</a:t>
            </a:r>
            <a:endParaRPr lang="en-US" sz="1200" b="1" dirty="0">
              <a:solidFill>
                <a:srgbClr val="B4CC04"/>
              </a:solidFill>
              <a:latin typeface="+mj-lt"/>
              <a:ea typeface="Noto Sans CJK SC Regular"/>
              <a:cs typeface="Noto Sans Devanagari"/>
            </a:endParaRPr>
          </a:p>
          <a:p>
            <a:pPr algn="just">
              <a:spcAft>
                <a:spcPts val="0"/>
              </a:spcAft>
            </a:pPr>
            <a:r>
              <a:rPr lang="fr-BE" sz="1400" dirty="0">
                <a:solidFill>
                  <a:srgbClr val="64C1C7"/>
                </a:solidFill>
                <a:latin typeface="Mercury Regular" panose="02000603000000020004" pitchFamily="50" charset="0"/>
                <a:ea typeface="Noto Sans CJK SC Regular"/>
                <a:cs typeface="Noto Sans Devanagari"/>
              </a:rPr>
              <a:t> </a:t>
            </a:r>
            <a:endParaRPr lang="en-US" sz="1400" dirty="0">
              <a:solidFill>
                <a:srgbClr val="64C1C7"/>
              </a:solidFill>
              <a:latin typeface="Mercury Regular" panose="02000603000000020004" pitchFamily="50" charset="0"/>
              <a:ea typeface="Noto Sans CJK SC Regular"/>
              <a:cs typeface="Noto Sans Devanagari"/>
            </a:endParaRPr>
          </a:p>
        </p:txBody>
      </p:sp>
      <p:sp>
        <p:nvSpPr>
          <p:cNvPr id="10" name="Rectangle 9">
            <a:extLst>
              <a:ext uri="{FF2B5EF4-FFF2-40B4-BE49-F238E27FC236}">
                <a16:creationId xmlns:a16="http://schemas.microsoft.com/office/drawing/2014/main" id="{635733BB-B368-106E-DC97-3ECCAF58BEDA}"/>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pic>
        <p:nvPicPr>
          <p:cNvPr id="11" name="Image 10" descr="Une image contenant capture d’écran, Graphique, Police, vert&#10;&#10;Description générée automatiquement">
            <a:extLst>
              <a:ext uri="{FF2B5EF4-FFF2-40B4-BE49-F238E27FC236}">
                <a16:creationId xmlns:a16="http://schemas.microsoft.com/office/drawing/2014/main" id="{A22A70A2-5668-B569-ED7B-782472E66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2" name="Rectangle 1">
            <a:extLst>
              <a:ext uri="{FF2B5EF4-FFF2-40B4-BE49-F238E27FC236}">
                <a16:creationId xmlns:a16="http://schemas.microsoft.com/office/drawing/2014/main" id="{47080FD0-6B26-79F7-0B3B-76F986190358}"/>
              </a:ext>
            </a:extLst>
          </p:cNvPr>
          <p:cNvSpPr/>
          <p:nvPr/>
        </p:nvSpPr>
        <p:spPr>
          <a:xfrm>
            <a:off x="6637937" y="5042274"/>
            <a:ext cx="1080000" cy="5688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 coins arrondis 12">
            <a:extLst>
              <a:ext uri="{FF2B5EF4-FFF2-40B4-BE49-F238E27FC236}">
                <a16:creationId xmlns:a16="http://schemas.microsoft.com/office/drawing/2014/main" id="{33FD0458-4A25-E2F4-7194-9F02003FC403}"/>
              </a:ext>
            </a:extLst>
          </p:cNvPr>
          <p:cNvSpPr/>
          <p:nvPr/>
        </p:nvSpPr>
        <p:spPr>
          <a:xfrm>
            <a:off x="6711773" y="5118872"/>
            <a:ext cx="932329" cy="41560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516159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7DC383B-8924-9353-7F87-A897A8F3B73B}"/>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20</a:t>
            </a:fld>
            <a:endParaRPr lang="en-US" dirty="0">
              <a:solidFill>
                <a:srgbClr val="2F3E8B"/>
              </a:solidFill>
            </a:endParaRPr>
          </a:p>
        </p:txBody>
      </p:sp>
      <p:sp>
        <p:nvSpPr>
          <p:cNvPr id="5" name="Rectangle 4">
            <a:extLst>
              <a:ext uri="{FF2B5EF4-FFF2-40B4-BE49-F238E27FC236}">
                <a16:creationId xmlns:a16="http://schemas.microsoft.com/office/drawing/2014/main" id="{428E1DC0-60B4-3628-1F43-C6C956616A11}"/>
              </a:ext>
            </a:extLst>
          </p:cNvPr>
          <p:cNvSpPr/>
          <p:nvPr/>
        </p:nvSpPr>
        <p:spPr>
          <a:xfrm>
            <a:off x="357602" y="2285866"/>
            <a:ext cx="5630822" cy="707886"/>
          </a:xfrm>
          <a:prstGeom prst="rect">
            <a:avLst/>
          </a:prstGeom>
        </p:spPr>
        <p:txBody>
          <a:bodyPr wrap="square">
            <a:spAutoFit/>
          </a:bodyPr>
          <a:lstStyle/>
          <a:p>
            <a:r>
              <a:rPr lang="fr-FR" sz="2000" dirty="0">
                <a:solidFill>
                  <a:srgbClr val="2F3E8B"/>
                </a:solidFill>
                <a:cs typeface="Noto Sans Devanagari"/>
              </a:rPr>
              <a:t>Quels sont les effets sur le système nerveux </a:t>
            </a:r>
            <a:br>
              <a:rPr lang="fr-FR" sz="2000" dirty="0">
                <a:solidFill>
                  <a:srgbClr val="2F3E8B"/>
                </a:solidFill>
                <a:cs typeface="Noto Sans Devanagari"/>
              </a:rPr>
            </a:br>
            <a:r>
              <a:rPr lang="fr-FR" sz="2000" dirty="0">
                <a:solidFill>
                  <a:srgbClr val="2F3E8B"/>
                </a:solidFill>
                <a:cs typeface="Noto Sans Devanagari"/>
              </a:rPr>
              <a:t>et les conséquences sur la conduite ?</a:t>
            </a:r>
            <a:r>
              <a:rPr lang="fr-BE" sz="2000" dirty="0">
                <a:solidFill>
                  <a:srgbClr val="2F3E8B"/>
                </a:solidFill>
                <a:cs typeface="Noto Sans Devanagari"/>
              </a:rPr>
              <a:t> </a:t>
            </a:r>
          </a:p>
        </p:txBody>
      </p:sp>
      <p:sp>
        <p:nvSpPr>
          <p:cNvPr id="6" name="ZoneTexte 5">
            <a:extLst>
              <a:ext uri="{FF2B5EF4-FFF2-40B4-BE49-F238E27FC236}">
                <a16:creationId xmlns:a16="http://schemas.microsoft.com/office/drawing/2014/main" id="{B4F66807-3D7B-ABD6-3280-76FFA95B5AE5}"/>
              </a:ext>
            </a:extLst>
          </p:cNvPr>
          <p:cNvSpPr txBox="1"/>
          <p:nvPr/>
        </p:nvSpPr>
        <p:spPr>
          <a:xfrm>
            <a:off x="357603" y="3139380"/>
            <a:ext cx="5400000" cy="1046440"/>
          </a:xfrm>
          <a:prstGeom prst="rect">
            <a:avLst/>
          </a:prstGeom>
          <a:noFill/>
        </p:spPr>
        <p:txBody>
          <a:bodyPr wrap="square" rtlCol="0">
            <a:spAutoFit/>
          </a:bodyPr>
          <a:lstStyle/>
          <a:p>
            <a:r>
              <a:rPr lang="fr-BE" sz="2000" dirty="0">
                <a:solidFill>
                  <a:srgbClr val="B4CC04"/>
                </a:solidFill>
                <a:latin typeface="+mj-lt"/>
                <a:cs typeface="Noto Sans Devanagari"/>
              </a:rPr>
              <a:t>Cours donné par l’enseignant :</a:t>
            </a:r>
          </a:p>
          <a:p>
            <a:r>
              <a:rPr lang="fr-BE" sz="1400" b="1" dirty="0">
                <a:solidFill>
                  <a:srgbClr val="B4CC04"/>
                </a:solidFill>
                <a:latin typeface="+mj-lt"/>
              </a:rPr>
              <a:t>Système nerveux (suite) : effets de l’alcool et des drogues </a:t>
            </a:r>
          </a:p>
          <a:p>
            <a:r>
              <a:rPr lang="fr-BE" sz="1400" b="1" dirty="0">
                <a:solidFill>
                  <a:srgbClr val="B4CC04"/>
                </a:solidFill>
                <a:latin typeface="+mj-lt"/>
              </a:rPr>
              <a:t>sur l’attention, la perception du temps, les réflexes, la vision, la perception des risques, etc.</a:t>
            </a:r>
            <a:endParaRPr lang="fr-FR" sz="1400" b="1" dirty="0">
              <a:solidFill>
                <a:srgbClr val="B4CC04"/>
              </a:solidFill>
              <a:latin typeface="+mj-lt"/>
            </a:endParaRPr>
          </a:p>
        </p:txBody>
      </p:sp>
      <p:sp>
        <p:nvSpPr>
          <p:cNvPr id="7" name="Rectangle 6">
            <a:extLst>
              <a:ext uri="{FF2B5EF4-FFF2-40B4-BE49-F238E27FC236}">
                <a16:creationId xmlns:a16="http://schemas.microsoft.com/office/drawing/2014/main" id="{5314BC03-604B-30D0-33A7-04D66418C3F2}"/>
              </a:ext>
            </a:extLst>
          </p:cNvPr>
          <p:cNvSpPr/>
          <p:nvPr/>
        </p:nvSpPr>
        <p:spPr>
          <a:xfrm>
            <a:off x="5954465" y="2285866"/>
            <a:ext cx="5879932" cy="3708708"/>
          </a:xfrm>
          <a:prstGeom prst="rect">
            <a:avLst/>
          </a:prstGeom>
        </p:spPr>
        <p:txBody>
          <a:bodyPr wrap="square">
            <a:spAutoFit/>
          </a:bodyPr>
          <a:lstStyle/>
          <a:p>
            <a:r>
              <a:rPr lang="fr-FR" sz="1600" dirty="0">
                <a:solidFill>
                  <a:srgbClr val="3C8200"/>
                </a:solidFill>
                <a:latin typeface="+mj-lt"/>
                <a:cs typeface="Noto Sans Devanagari"/>
              </a:rPr>
              <a:t>Documentation pour l’enseignant </a:t>
            </a:r>
            <a:endParaRPr lang="fr-FR" sz="1300" u="sng" dirty="0">
              <a:solidFill>
                <a:srgbClr val="7D7D7C"/>
              </a:solidFill>
              <a:latin typeface="+mj-lt"/>
              <a:cs typeface="Noto Sans Devanagari"/>
            </a:endParaRPr>
          </a:p>
          <a:p>
            <a:endParaRPr lang="fr-FR" sz="1300" u="sng" dirty="0">
              <a:solidFill>
                <a:srgbClr val="7D7D7C"/>
              </a:solidFill>
              <a:latin typeface="+mj-lt"/>
              <a:cs typeface="Noto Sans Devanagari"/>
            </a:endParaRPr>
          </a:p>
          <a:p>
            <a:r>
              <a:rPr lang="fr-FR" sz="1600" b="1" dirty="0">
                <a:solidFill>
                  <a:srgbClr val="2F3E8B"/>
                </a:solidFill>
              </a:rPr>
              <a:t>Effets de l’alcool sur le système nerveux :</a:t>
            </a:r>
          </a:p>
          <a:p>
            <a:endParaRPr lang="fr-FR" sz="1600" dirty="0">
              <a:solidFill>
                <a:srgbClr val="2F3E8B"/>
              </a:solidFill>
              <a:latin typeface="+mj-lt"/>
            </a:endParaRPr>
          </a:p>
          <a:p>
            <a:r>
              <a:rPr lang="fr-FR" sz="1300" b="1" dirty="0">
                <a:solidFill>
                  <a:srgbClr val="3C8200"/>
                </a:solidFill>
                <a:latin typeface="+mj-lt"/>
              </a:rPr>
              <a:t>Effets de l’alcool</a:t>
            </a:r>
          </a:p>
          <a:p>
            <a:r>
              <a:rPr lang="fr-FR" sz="1300" u="sng" dirty="0">
                <a:solidFill>
                  <a:srgbClr val="7D7D7C"/>
                </a:solidFill>
                <a:cs typeface="Noto Sans Devanagari"/>
                <a:hlinkClick r:id="rId2">
                  <a:extLst>
                    <a:ext uri="{A12FA001-AC4F-418D-AE19-62706E023703}">
                      <ahyp:hlinkClr xmlns:ahyp="http://schemas.microsoft.com/office/drawing/2018/hyperlinkcolor" val="tx"/>
                    </a:ext>
                  </a:extLst>
                </a:hlinkClick>
              </a:rPr>
              <a:t>https://aide-alcool.be/alcool-effets</a:t>
            </a:r>
            <a:r>
              <a:rPr lang="fr-FR" sz="1300" u="sng" dirty="0">
                <a:solidFill>
                  <a:srgbClr val="7D7D7C"/>
                </a:solidFill>
                <a:cs typeface="Noto Sans Devanagari"/>
              </a:rPr>
              <a:t> </a:t>
            </a:r>
            <a:br>
              <a:rPr lang="fr-FR" sz="1300" u="sng" dirty="0">
                <a:solidFill>
                  <a:srgbClr val="7D7D7C"/>
                </a:solidFill>
                <a:latin typeface="+mj-lt"/>
                <a:cs typeface="Noto Sans Devanagari"/>
              </a:rPr>
            </a:br>
            <a:endParaRPr lang="fr-FR" sz="1300" u="sng" dirty="0">
              <a:solidFill>
                <a:srgbClr val="7D7D7C"/>
              </a:solidFill>
              <a:latin typeface="+mj-lt"/>
              <a:cs typeface="Noto Sans Devanagari"/>
            </a:endParaRPr>
          </a:p>
          <a:p>
            <a:r>
              <a:rPr lang="fr-FR" sz="1300" b="1" dirty="0">
                <a:solidFill>
                  <a:srgbClr val="3C8200"/>
                </a:solidFill>
                <a:latin typeface="+mj-lt"/>
              </a:rPr>
              <a:t>Action sur le cerveau direct, à court et long terme </a:t>
            </a:r>
          </a:p>
          <a:p>
            <a:r>
              <a:rPr lang="fr-FR" sz="1300" u="sng" dirty="0">
                <a:solidFill>
                  <a:srgbClr val="7D7D7C"/>
                </a:solidFill>
                <a:cs typeface="Noto Sans Devanagari"/>
                <a:hlinkClick r:id="rId3">
                  <a:extLst>
                    <a:ext uri="{A12FA001-AC4F-418D-AE19-62706E023703}">
                      <ahyp:hlinkClr xmlns:ahyp="http://schemas.microsoft.com/office/drawing/2018/hyperlinkcolor" val="tx"/>
                    </a:ext>
                  </a:extLst>
                </a:hlinkClick>
              </a:rPr>
              <a:t>https://aide-alcool.be/alcool-cerveau</a:t>
            </a:r>
            <a:r>
              <a:rPr lang="fr-FR" sz="1300" u="sng" dirty="0">
                <a:solidFill>
                  <a:srgbClr val="7D7D7C"/>
                </a:solidFill>
                <a:cs typeface="Noto Sans Devanagari"/>
              </a:rPr>
              <a:t> </a:t>
            </a:r>
          </a:p>
          <a:p>
            <a:pPr>
              <a:lnSpc>
                <a:spcPct val="150000"/>
              </a:lnSpc>
            </a:pPr>
            <a:endParaRPr lang="fr-FR" sz="1200" dirty="0">
              <a:solidFill>
                <a:srgbClr val="3C8200"/>
              </a:solidFill>
              <a:latin typeface="+mj-lt"/>
            </a:endParaRPr>
          </a:p>
          <a:p>
            <a:pPr>
              <a:lnSpc>
                <a:spcPct val="150000"/>
              </a:lnSpc>
            </a:pPr>
            <a:r>
              <a:rPr lang="fr-FR" sz="1300" b="1" dirty="0">
                <a:solidFill>
                  <a:srgbClr val="3C8200"/>
                </a:solidFill>
                <a:latin typeface="+mj-lt"/>
              </a:rPr>
              <a:t>Action au niveau des synapses (prérequis : la transmission synaptique)</a:t>
            </a:r>
          </a:p>
          <a:p>
            <a:r>
              <a:rPr lang="fr-FR" sz="1300" u="sng" dirty="0">
                <a:solidFill>
                  <a:srgbClr val="7D7D7C"/>
                </a:solidFill>
                <a:cs typeface="Noto Sans Devanagari"/>
                <a:hlinkClick r:id="rId4">
                  <a:extLst>
                    <a:ext uri="{A12FA001-AC4F-418D-AE19-62706E023703}">
                      <ahyp:hlinkClr xmlns:ahyp="http://schemas.microsoft.com/office/drawing/2018/hyperlinkcolor" val="tx"/>
                    </a:ext>
                  </a:extLst>
                </a:hlinkClick>
              </a:rPr>
              <a:t>https://youtu.be/G_Z3M8Y5UOc</a:t>
            </a:r>
            <a:r>
              <a:rPr lang="fr-FR" sz="1300" u="sng" dirty="0">
                <a:solidFill>
                  <a:srgbClr val="7D7D7C"/>
                </a:solidFill>
                <a:cs typeface="Noto Sans Devanagari"/>
              </a:rPr>
              <a:t>/</a:t>
            </a:r>
            <a:br>
              <a:rPr lang="fr-FR" sz="1300" u="sng" dirty="0">
                <a:solidFill>
                  <a:srgbClr val="7D7D7C"/>
                </a:solidFill>
                <a:cs typeface="Noto Sans Devanagari"/>
              </a:rPr>
            </a:br>
            <a:endParaRPr lang="fr-FR" sz="1300" u="sng" dirty="0">
              <a:solidFill>
                <a:srgbClr val="7D7D7C"/>
              </a:solidFill>
              <a:cs typeface="Noto Sans Devanagari"/>
            </a:endParaRPr>
          </a:p>
          <a:p>
            <a:pPr>
              <a:lnSpc>
                <a:spcPct val="150000"/>
              </a:lnSpc>
            </a:pPr>
            <a:r>
              <a:rPr lang="fr-FR" sz="1300" b="1" dirty="0">
                <a:solidFill>
                  <a:srgbClr val="3C8200"/>
                </a:solidFill>
                <a:latin typeface="+mj-lt"/>
              </a:rPr>
              <a:t>Effets de l’alcool sur le comportement </a:t>
            </a:r>
          </a:p>
          <a:p>
            <a:r>
              <a:rPr lang="fr-FR" sz="1300" u="sng" dirty="0">
                <a:solidFill>
                  <a:srgbClr val="7D7D7C"/>
                </a:solidFill>
                <a:cs typeface="Noto Sans Devanagari"/>
                <a:hlinkClick r:id="rId5">
                  <a:extLst>
                    <a:ext uri="{A12FA001-AC4F-418D-AE19-62706E023703}">
                      <ahyp:hlinkClr xmlns:ahyp="http://schemas.microsoft.com/office/drawing/2018/hyperlinkcolor" val="tx"/>
                    </a:ext>
                  </a:extLst>
                </a:hlinkClick>
              </a:rPr>
              <a:t>www.dailymotion.com/video/x2nfmay</a:t>
            </a:r>
            <a:br>
              <a:rPr lang="fr-FR" sz="1300" u="sng" dirty="0">
                <a:solidFill>
                  <a:srgbClr val="7D7D7C"/>
                </a:solidFill>
                <a:latin typeface="+mj-lt"/>
                <a:cs typeface="Noto Sans Devanagari"/>
              </a:rPr>
            </a:br>
            <a:endParaRPr lang="fr-FR" sz="1300" u="sng" dirty="0">
              <a:solidFill>
                <a:srgbClr val="7D7D7C"/>
              </a:solidFill>
              <a:latin typeface="+mj-lt"/>
              <a:cs typeface="Noto Sans Devanagari"/>
            </a:endParaRPr>
          </a:p>
        </p:txBody>
      </p:sp>
      <p:sp>
        <p:nvSpPr>
          <p:cNvPr id="8" name="ZoneTexte 7">
            <a:extLst>
              <a:ext uri="{FF2B5EF4-FFF2-40B4-BE49-F238E27FC236}">
                <a16:creationId xmlns:a16="http://schemas.microsoft.com/office/drawing/2014/main" id="{4F5054F3-D9C0-52C9-9F62-D1C14340AECA}"/>
              </a:ext>
            </a:extLst>
          </p:cNvPr>
          <p:cNvSpPr txBox="1"/>
          <p:nvPr/>
        </p:nvSpPr>
        <p:spPr>
          <a:xfrm>
            <a:off x="357602" y="907564"/>
            <a:ext cx="8645124" cy="461665"/>
          </a:xfrm>
          <a:prstGeom prst="rect">
            <a:avLst/>
          </a:prstGeom>
          <a:noFill/>
        </p:spPr>
        <p:txBody>
          <a:bodyPr wrap="none" rtlCol="0">
            <a:spAutoFit/>
          </a:bodyPr>
          <a:lstStyle/>
          <a:p>
            <a:r>
              <a:rPr lang="fr-BE" sz="2400" b="1" cap="all" dirty="0">
                <a:solidFill>
                  <a:srgbClr val="3C8200"/>
                </a:solidFill>
                <a:latin typeface="+mj-lt"/>
              </a:rPr>
              <a:t>Étape 3 : </a:t>
            </a:r>
            <a:r>
              <a:rPr lang="fr-BE" sz="2000" cap="all" dirty="0">
                <a:solidFill>
                  <a:srgbClr val="3C8200"/>
                </a:solidFill>
                <a:cs typeface="Noto Sans Devanagari"/>
              </a:rPr>
              <a:t>Quelles sont les conséquences du problème ?</a:t>
            </a:r>
            <a:endParaRPr lang="en-US" sz="2000" cap="all" dirty="0">
              <a:solidFill>
                <a:srgbClr val="3C8200"/>
              </a:solidFill>
              <a:cs typeface="Noto Sans Devanagari"/>
            </a:endParaRPr>
          </a:p>
        </p:txBody>
      </p:sp>
      <p:sp>
        <p:nvSpPr>
          <p:cNvPr id="9" name="Rectangle 8">
            <a:extLst>
              <a:ext uri="{FF2B5EF4-FFF2-40B4-BE49-F238E27FC236}">
                <a16:creationId xmlns:a16="http://schemas.microsoft.com/office/drawing/2014/main" id="{8A606A21-7025-D2EA-0272-98BB0F76609E}"/>
              </a:ext>
            </a:extLst>
          </p:cNvPr>
          <p:cNvSpPr/>
          <p:nvPr/>
        </p:nvSpPr>
        <p:spPr>
          <a:xfrm>
            <a:off x="357602" y="1686918"/>
            <a:ext cx="11320821" cy="307777"/>
          </a:xfrm>
          <a:prstGeom prst="rect">
            <a:avLst/>
          </a:prstGeom>
        </p:spPr>
        <p:txBody>
          <a:bodyPr wrap="square">
            <a:spAutoFit/>
          </a:bodyPr>
          <a:lstStyle/>
          <a:p>
            <a:r>
              <a:rPr lang="fr-FR" sz="1400" b="1" dirty="0">
                <a:solidFill>
                  <a:srgbClr val="2F3E8B"/>
                </a:solidFill>
                <a:latin typeface="+mj-lt"/>
              </a:rPr>
              <a:t>Cette étape permet de faire des liens avec les connaissances scientifiques. </a:t>
            </a:r>
          </a:p>
        </p:txBody>
      </p:sp>
      <p:pic>
        <p:nvPicPr>
          <p:cNvPr id="10" name="Image 9" descr="Une image contenant capture d’écran, Graphique, Police, vert&#10;&#10;Description générée automatiquement">
            <a:extLst>
              <a:ext uri="{FF2B5EF4-FFF2-40B4-BE49-F238E27FC236}">
                <a16:creationId xmlns:a16="http://schemas.microsoft.com/office/drawing/2014/main" id="{F49B9473-0BAB-3C01-AA9E-B54FDFB46E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3" name="Rectangle 2">
            <a:extLst>
              <a:ext uri="{FF2B5EF4-FFF2-40B4-BE49-F238E27FC236}">
                <a16:creationId xmlns:a16="http://schemas.microsoft.com/office/drawing/2014/main" id="{99160C80-31D0-566A-A780-FD7B6527E1CA}"/>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2400779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D7D92-8F5F-4D66-BB13-AB32865CB21A}"/>
              </a:ext>
            </a:extLst>
          </p:cNvPr>
          <p:cNvSpPr/>
          <p:nvPr/>
        </p:nvSpPr>
        <p:spPr>
          <a:xfrm>
            <a:off x="0" y="0"/>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1" name="Graphique 10">
            <a:extLst>
              <a:ext uri="{FF2B5EF4-FFF2-40B4-BE49-F238E27FC236}">
                <a16:creationId xmlns:a16="http://schemas.microsoft.com/office/drawing/2014/main" id="{1B0352B1-35EB-4FB6-5094-93EA4371BE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14" y="522314"/>
            <a:ext cx="11135019" cy="5638586"/>
          </a:xfrm>
          <a:prstGeom prst="rect">
            <a:avLst/>
          </a:prstGeom>
        </p:spPr>
      </p:pic>
      <p:pic>
        <p:nvPicPr>
          <p:cNvPr id="31" name="Image 30">
            <a:extLst>
              <a:ext uri="{FF2B5EF4-FFF2-40B4-BE49-F238E27FC236}">
                <a16:creationId xmlns:a16="http://schemas.microsoft.com/office/drawing/2014/main" id="{77739B00-A1D5-59E9-7943-90927D6F5A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709" y="3880354"/>
            <a:ext cx="11135019" cy="1150931"/>
          </a:xfrm>
          <a:prstGeom prst="rect">
            <a:avLst/>
          </a:prstGeom>
        </p:spPr>
      </p:pic>
      <p:pic>
        <p:nvPicPr>
          <p:cNvPr id="13" name="Image 12" descr="Une image contenant texte, Police, Graphique, capture d’écran&#10;&#10;Description générée automatiquement">
            <a:extLst>
              <a:ext uri="{FF2B5EF4-FFF2-40B4-BE49-F238E27FC236}">
                <a16:creationId xmlns:a16="http://schemas.microsoft.com/office/drawing/2014/main" id="{8DB2E870-0469-6ED0-1B23-BE1AF3F9B9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1118" y="6284112"/>
            <a:ext cx="1807118" cy="446400"/>
          </a:xfrm>
          <a:prstGeom prst="rect">
            <a:avLst/>
          </a:prstGeom>
        </p:spPr>
      </p:pic>
      <p:sp>
        <p:nvSpPr>
          <p:cNvPr id="14" name="Espace réservé du numéro de diapositive 1">
            <a:extLst>
              <a:ext uri="{FF2B5EF4-FFF2-40B4-BE49-F238E27FC236}">
                <a16:creationId xmlns:a16="http://schemas.microsoft.com/office/drawing/2014/main" id="{84D0C581-B0E8-1F3C-3992-A0F42F8C174E}"/>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21</a:t>
            </a:fld>
            <a:endParaRPr lang="en-US" dirty="0">
              <a:solidFill>
                <a:srgbClr val="2F3E8B"/>
              </a:solidFill>
            </a:endParaRPr>
          </a:p>
        </p:txBody>
      </p:sp>
      <p:sp>
        <p:nvSpPr>
          <p:cNvPr id="17" name="Rectangle 16">
            <a:extLst>
              <a:ext uri="{FF2B5EF4-FFF2-40B4-BE49-F238E27FC236}">
                <a16:creationId xmlns:a16="http://schemas.microsoft.com/office/drawing/2014/main" id="{B747C448-9675-CDA7-82E4-B014540F184B}"/>
              </a:ext>
            </a:extLst>
          </p:cNvPr>
          <p:cNvSpPr/>
          <p:nvPr/>
        </p:nvSpPr>
        <p:spPr>
          <a:xfrm>
            <a:off x="357602" y="1686920"/>
            <a:ext cx="11320821" cy="400110"/>
          </a:xfrm>
          <a:prstGeom prst="rect">
            <a:avLst/>
          </a:prstGeom>
        </p:spPr>
        <p:txBody>
          <a:bodyPr wrap="square">
            <a:spAutoFit/>
          </a:bodyPr>
          <a:lstStyle/>
          <a:p>
            <a:pPr marL="717550"/>
            <a:r>
              <a:rPr lang="fr-BE" sz="2000" dirty="0">
                <a:solidFill>
                  <a:srgbClr val="2F3E8B"/>
                </a:solidFill>
                <a:latin typeface="+mj-lt"/>
              </a:rPr>
              <a:t>Infractions liées aux drogues dans la circulation</a:t>
            </a:r>
            <a:endParaRPr lang="en-US" sz="2000" dirty="0">
              <a:solidFill>
                <a:srgbClr val="2F3E8B"/>
              </a:solidFill>
              <a:latin typeface="+mj-lt"/>
            </a:endParaRPr>
          </a:p>
        </p:txBody>
      </p:sp>
      <p:sp>
        <p:nvSpPr>
          <p:cNvPr id="18" name="ZoneTexte 17">
            <a:extLst>
              <a:ext uri="{FF2B5EF4-FFF2-40B4-BE49-F238E27FC236}">
                <a16:creationId xmlns:a16="http://schemas.microsoft.com/office/drawing/2014/main" id="{563902DE-7F7E-B8A5-F97A-60D5899E7E4A}"/>
              </a:ext>
            </a:extLst>
          </p:cNvPr>
          <p:cNvSpPr txBox="1"/>
          <p:nvPr/>
        </p:nvSpPr>
        <p:spPr>
          <a:xfrm>
            <a:off x="357602" y="2221085"/>
            <a:ext cx="11294041" cy="2062103"/>
          </a:xfrm>
          <a:prstGeom prst="rect">
            <a:avLst/>
          </a:prstGeom>
          <a:noFill/>
        </p:spPr>
        <p:txBody>
          <a:bodyPr wrap="square" rtlCol="0">
            <a:spAutoFit/>
          </a:bodyPr>
          <a:lstStyle/>
          <a:p>
            <a:pPr marL="717550"/>
            <a:r>
              <a:rPr lang="fr-BE" sz="1200" cap="all" dirty="0">
                <a:solidFill>
                  <a:srgbClr val="3C8200"/>
                </a:solidFill>
              </a:rPr>
              <a:t>À NOTER : 	</a:t>
            </a:r>
            <a:r>
              <a:rPr lang="fr-BE" sz="1600" b="1" dirty="0">
                <a:solidFill>
                  <a:srgbClr val="3C8200"/>
                </a:solidFill>
                <a:latin typeface="+mj-lt"/>
              </a:rPr>
              <a:t>La dose d’alcool absorbée est la même qu’elle soit diluée ou non </a:t>
            </a:r>
            <a:r>
              <a:rPr lang="fr-BE" sz="1300" dirty="0">
                <a:solidFill>
                  <a:srgbClr val="7D7D7C"/>
                </a:solidFill>
                <a:cs typeface="Noto Sans Devanagari"/>
              </a:rPr>
              <a:t>(soda, jus, boisson énergisante, </a:t>
            </a:r>
          </a:p>
          <a:p>
            <a:pPr marL="1612900"/>
            <a:r>
              <a:rPr lang="fr-BE" sz="1300" dirty="0">
                <a:solidFill>
                  <a:srgbClr val="7D7D7C"/>
                </a:solidFill>
                <a:cs typeface="Noto Sans Devanagari"/>
              </a:rPr>
              <a:t>	glaçons, etc.) environ 10g d’alcool pour une dose « bar ». </a:t>
            </a:r>
          </a:p>
          <a:p>
            <a:pPr marL="1612900"/>
            <a:r>
              <a:rPr lang="fr-BE" sz="1600" dirty="0">
                <a:solidFill>
                  <a:srgbClr val="3C8200"/>
                </a:solidFill>
                <a:latin typeface="+mj-lt"/>
              </a:rPr>
              <a:t>	</a:t>
            </a:r>
            <a:r>
              <a:rPr lang="fr-BE" sz="1600" b="1" dirty="0">
                <a:solidFill>
                  <a:srgbClr val="3C8200"/>
                </a:solidFill>
                <a:latin typeface="+mj-lt"/>
              </a:rPr>
              <a:t>Chaque verre consommé fait monter votre taux d’alcool de 0,20‰ à 0,25‰ en moyenne.</a:t>
            </a:r>
          </a:p>
          <a:p>
            <a:pPr marL="1612900"/>
            <a:r>
              <a:rPr lang="fr-BE" sz="1600" dirty="0">
                <a:solidFill>
                  <a:srgbClr val="3C8200"/>
                </a:solidFill>
                <a:latin typeface="+mj-lt"/>
              </a:rPr>
              <a:t>	Le taux d’alcool n’atteint son maximum qu’une heure après le dernier verre.</a:t>
            </a:r>
            <a:endParaRPr lang="fr-BE" sz="1600" dirty="0">
              <a:solidFill>
                <a:srgbClr val="7D7D7C"/>
              </a:solidFill>
              <a:cs typeface="Noto Sans Devanagari"/>
            </a:endParaRPr>
          </a:p>
          <a:p>
            <a:pPr marL="717550"/>
            <a:endParaRPr lang="fr-BE" sz="1200" cap="all" dirty="0">
              <a:solidFill>
                <a:srgbClr val="3C8200"/>
              </a:solidFill>
            </a:endParaRPr>
          </a:p>
          <a:p>
            <a:pPr marL="717550"/>
            <a:r>
              <a:rPr lang="fr-BE" sz="1200" cap="all" dirty="0">
                <a:solidFill>
                  <a:srgbClr val="3C8200"/>
                </a:solidFill>
              </a:rPr>
              <a:t>Attention : 	</a:t>
            </a:r>
            <a:r>
              <a:rPr lang="fr-BE" sz="1600" b="1" dirty="0">
                <a:solidFill>
                  <a:srgbClr val="3C8200"/>
                </a:solidFill>
                <a:latin typeface="+mj-lt"/>
              </a:rPr>
              <a:t>Le sucre des sodas ou des jus masque le goût de l’alcool </a:t>
            </a:r>
            <a:r>
              <a:rPr lang="fr-BE" sz="1300" dirty="0">
                <a:solidFill>
                  <a:srgbClr val="3C8200"/>
                </a:solidFill>
                <a:cs typeface="Noto Sans Devanagari"/>
              </a:rPr>
              <a:t>et peut vous amener à boire en plus </a:t>
            </a:r>
          </a:p>
          <a:p>
            <a:pPr marL="1612900"/>
            <a:r>
              <a:rPr lang="fr-BE" sz="1300" dirty="0">
                <a:solidFill>
                  <a:srgbClr val="3C8200"/>
                </a:solidFill>
                <a:cs typeface="Noto Sans Devanagari"/>
              </a:rPr>
              <a:t>	grandes quantités.</a:t>
            </a:r>
          </a:p>
          <a:p>
            <a:pPr marL="1612900"/>
            <a:endParaRPr lang="fr-BE" sz="1300" dirty="0">
              <a:solidFill>
                <a:srgbClr val="3C8200"/>
              </a:solidFill>
              <a:cs typeface="Noto Sans Devanagari"/>
            </a:endParaRPr>
          </a:p>
          <a:p>
            <a:pPr marL="717550"/>
            <a:endParaRPr lang="fr-BE" sz="1300" dirty="0">
              <a:solidFill>
                <a:srgbClr val="7D7D7C"/>
              </a:solidFill>
              <a:latin typeface="+mj-lt"/>
              <a:cs typeface="Noto Sans Devanagari"/>
            </a:endParaRPr>
          </a:p>
        </p:txBody>
      </p:sp>
      <p:sp>
        <p:nvSpPr>
          <p:cNvPr id="19" name="ZoneTexte 18">
            <a:extLst>
              <a:ext uri="{FF2B5EF4-FFF2-40B4-BE49-F238E27FC236}">
                <a16:creationId xmlns:a16="http://schemas.microsoft.com/office/drawing/2014/main" id="{46953150-5EC9-14F5-B68D-B7BF39ACEE5F}"/>
              </a:ext>
            </a:extLst>
          </p:cNvPr>
          <p:cNvSpPr txBox="1"/>
          <p:nvPr/>
        </p:nvSpPr>
        <p:spPr>
          <a:xfrm>
            <a:off x="2204521" y="5033093"/>
            <a:ext cx="843321" cy="986745"/>
          </a:xfrm>
          <a:prstGeom prst="rect">
            <a:avLst/>
          </a:prstGeom>
          <a:noFill/>
        </p:spPr>
        <p:txBody>
          <a:bodyPr wrap="square" rtlCol="0">
            <a:spAutoFit/>
          </a:bodyPr>
          <a:lstStyle/>
          <a:p>
            <a:pPr algn="ctr"/>
            <a:r>
              <a:rPr lang="en-US" sz="1300" dirty="0">
                <a:solidFill>
                  <a:srgbClr val="7D7D7C"/>
                </a:solidFill>
                <a:cs typeface="Noto Sans Devanagari"/>
              </a:rPr>
              <a:t>25 cl</a:t>
            </a:r>
          </a:p>
          <a:p>
            <a:pPr algn="ctr"/>
            <a:r>
              <a:rPr lang="en-US" sz="1300" dirty="0">
                <a:solidFill>
                  <a:srgbClr val="7D7D7C"/>
                </a:solidFill>
                <a:cs typeface="Noto Sans Devanagari"/>
              </a:rPr>
              <a:t>de </a:t>
            </a:r>
            <a:r>
              <a:rPr lang="en-US" sz="1300" dirty="0" err="1">
                <a:solidFill>
                  <a:srgbClr val="7D7D7C"/>
                </a:solidFill>
                <a:cs typeface="Noto Sans Devanagari"/>
              </a:rPr>
              <a:t>bière</a:t>
            </a:r>
            <a:endParaRPr lang="en-US" sz="1300" dirty="0">
              <a:solidFill>
                <a:srgbClr val="7D7D7C"/>
              </a:solidFill>
              <a:cs typeface="Noto Sans Devanagari"/>
            </a:endParaRPr>
          </a:p>
          <a:p>
            <a:pPr algn="ctr">
              <a:lnSpc>
                <a:spcPct val="150000"/>
              </a:lnSpc>
            </a:pPr>
            <a:r>
              <a:rPr lang="en-US" sz="2400" b="1" dirty="0">
                <a:solidFill>
                  <a:srgbClr val="2F3E8B"/>
                </a:solidFill>
                <a:latin typeface="+mj-lt"/>
                <a:cs typeface="Noto Sans Devanagari"/>
              </a:rPr>
              <a:t>5°</a:t>
            </a:r>
            <a:endParaRPr lang="fr-BE" sz="2400" b="1" dirty="0">
              <a:solidFill>
                <a:srgbClr val="2F3E8B"/>
              </a:solidFill>
              <a:latin typeface="+mj-lt"/>
              <a:cs typeface="Noto Sans Devanagari"/>
            </a:endParaRPr>
          </a:p>
        </p:txBody>
      </p:sp>
      <p:sp>
        <p:nvSpPr>
          <p:cNvPr id="20" name="ZoneTexte 19">
            <a:extLst>
              <a:ext uri="{FF2B5EF4-FFF2-40B4-BE49-F238E27FC236}">
                <a16:creationId xmlns:a16="http://schemas.microsoft.com/office/drawing/2014/main" id="{2340D3C6-002A-B5A4-F1CA-CABFB8636972}"/>
              </a:ext>
            </a:extLst>
          </p:cNvPr>
          <p:cNvSpPr txBox="1"/>
          <p:nvPr/>
        </p:nvSpPr>
        <p:spPr>
          <a:xfrm>
            <a:off x="3410168" y="5033093"/>
            <a:ext cx="1381125" cy="986745"/>
          </a:xfrm>
          <a:prstGeom prst="rect">
            <a:avLst/>
          </a:prstGeom>
          <a:noFill/>
        </p:spPr>
        <p:txBody>
          <a:bodyPr wrap="square" rtlCol="0">
            <a:spAutoFit/>
          </a:bodyPr>
          <a:lstStyle/>
          <a:p>
            <a:pPr algn="ctr"/>
            <a:r>
              <a:rPr lang="en-US" sz="1300" dirty="0">
                <a:solidFill>
                  <a:srgbClr val="7D7D7C"/>
                </a:solidFill>
                <a:cs typeface="Noto Sans Devanagari"/>
              </a:rPr>
              <a:t>10 cl</a:t>
            </a:r>
          </a:p>
          <a:p>
            <a:pPr algn="ctr"/>
            <a:r>
              <a:rPr lang="en-US" sz="1300" dirty="0">
                <a:solidFill>
                  <a:srgbClr val="7D7D7C"/>
                </a:solidFill>
                <a:cs typeface="Noto Sans Devanagari"/>
              </a:rPr>
              <a:t>de champagne</a:t>
            </a:r>
          </a:p>
          <a:p>
            <a:pPr algn="ctr">
              <a:lnSpc>
                <a:spcPct val="150000"/>
              </a:lnSpc>
            </a:pPr>
            <a:r>
              <a:rPr lang="en-US" sz="2400" b="1" dirty="0">
                <a:solidFill>
                  <a:srgbClr val="2F3E8B"/>
                </a:solidFill>
                <a:latin typeface="+mj-lt"/>
                <a:cs typeface="Noto Sans Devanagari"/>
              </a:rPr>
              <a:t>12°</a:t>
            </a:r>
            <a:endParaRPr lang="fr-BE" sz="2400" b="1" dirty="0">
              <a:solidFill>
                <a:srgbClr val="2F3E8B"/>
              </a:solidFill>
              <a:latin typeface="+mj-lt"/>
              <a:cs typeface="Noto Sans Devanagari"/>
            </a:endParaRPr>
          </a:p>
        </p:txBody>
      </p:sp>
      <p:sp>
        <p:nvSpPr>
          <p:cNvPr id="21" name="ZoneTexte 20">
            <a:extLst>
              <a:ext uri="{FF2B5EF4-FFF2-40B4-BE49-F238E27FC236}">
                <a16:creationId xmlns:a16="http://schemas.microsoft.com/office/drawing/2014/main" id="{126D0106-C749-4788-57B0-F0B52EF160B7}"/>
              </a:ext>
            </a:extLst>
          </p:cNvPr>
          <p:cNvSpPr txBox="1"/>
          <p:nvPr/>
        </p:nvSpPr>
        <p:spPr>
          <a:xfrm>
            <a:off x="7925018" y="5033093"/>
            <a:ext cx="1657350" cy="1025217"/>
          </a:xfrm>
          <a:prstGeom prst="rect">
            <a:avLst/>
          </a:prstGeom>
          <a:noFill/>
        </p:spPr>
        <p:txBody>
          <a:bodyPr wrap="square" rtlCol="0">
            <a:spAutoFit/>
          </a:bodyPr>
          <a:lstStyle/>
          <a:p>
            <a:pPr algn="ctr">
              <a:lnSpc>
                <a:spcPct val="150000"/>
              </a:lnSpc>
            </a:pPr>
            <a:r>
              <a:rPr lang="en-US" sz="1300" dirty="0">
                <a:solidFill>
                  <a:srgbClr val="7D7D7C"/>
                </a:solidFill>
                <a:cs typeface="Noto Sans Devanagari"/>
              </a:rPr>
              <a:t>3 cl </a:t>
            </a:r>
            <a:r>
              <a:rPr lang="en-US" sz="1300" dirty="0" err="1">
                <a:solidFill>
                  <a:srgbClr val="7D7D7C"/>
                </a:solidFill>
                <a:cs typeface="Noto Sans Devanagari"/>
              </a:rPr>
              <a:t>d’alcool</a:t>
            </a:r>
            <a:r>
              <a:rPr lang="en-US" sz="1300" dirty="0">
                <a:solidFill>
                  <a:srgbClr val="7D7D7C"/>
                </a:solidFill>
                <a:cs typeface="Noto Sans Devanagari"/>
              </a:rPr>
              <a:t> fort</a:t>
            </a:r>
          </a:p>
          <a:p>
            <a:pPr algn="ctr"/>
            <a:r>
              <a:rPr lang="en-US" sz="900" dirty="0">
                <a:solidFill>
                  <a:srgbClr val="7D7D7C"/>
                </a:solidFill>
                <a:cs typeface="Noto Sans Devanagari"/>
              </a:rPr>
              <a:t>(whisky, vodka, rhum, gin…)</a:t>
            </a:r>
          </a:p>
          <a:p>
            <a:pPr algn="ctr">
              <a:lnSpc>
                <a:spcPct val="150000"/>
              </a:lnSpc>
            </a:pPr>
            <a:r>
              <a:rPr lang="en-US" sz="2400" b="1" dirty="0">
                <a:solidFill>
                  <a:srgbClr val="2F3E8B"/>
                </a:solidFill>
                <a:latin typeface="+mj-lt"/>
                <a:cs typeface="Noto Sans Devanagari"/>
              </a:rPr>
              <a:t>40°</a:t>
            </a:r>
            <a:endParaRPr lang="fr-BE" sz="2400" b="1" dirty="0">
              <a:solidFill>
                <a:srgbClr val="2F3E8B"/>
              </a:solidFill>
              <a:latin typeface="+mj-lt"/>
              <a:cs typeface="Noto Sans Devanagari"/>
            </a:endParaRPr>
          </a:p>
        </p:txBody>
      </p:sp>
      <p:sp>
        <p:nvSpPr>
          <p:cNvPr id="22" name="ZoneTexte 21">
            <a:extLst>
              <a:ext uri="{FF2B5EF4-FFF2-40B4-BE49-F238E27FC236}">
                <a16:creationId xmlns:a16="http://schemas.microsoft.com/office/drawing/2014/main" id="{7A8042F7-6B3E-2001-3643-9652B9FEC20B}"/>
              </a:ext>
            </a:extLst>
          </p:cNvPr>
          <p:cNvSpPr txBox="1"/>
          <p:nvPr/>
        </p:nvSpPr>
        <p:spPr>
          <a:xfrm>
            <a:off x="6400642" y="5033093"/>
            <a:ext cx="1657350" cy="1025217"/>
          </a:xfrm>
          <a:prstGeom prst="rect">
            <a:avLst/>
          </a:prstGeom>
          <a:noFill/>
        </p:spPr>
        <p:txBody>
          <a:bodyPr wrap="square" rtlCol="0">
            <a:spAutoFit/>
          </a:bodyPr>
          <a:lstStyle/>
          <a:p>
            <a:pPr algn="ctr">
              <a:lnSpc>
                <a:spcPct val="150000"/>
              </a:lnSpc>
            </a:pPr>
            <a:r>
              <a:rPr lang="en-US" sz="1300" dirty="0">
                <a:solidFill>
                  <a:srgbClr val="7D7D7C"/>
                </a:solidFill>
                <a:cs typeface="Noto Sans Devanagari"/>
              </a:rPr>
              <a:t>7 cl </a:t>
            </a:r>
            <a:r>
              <a:rPr lang="en-US" sz="1300" dirty="0" err="1">
                <a:solidFill>
                  <a:srgbClr val="7D7D7C"/>
                </a:solidFill>
                <a:cs typeface="Noto Sans Devanagari"/>
              </a:rPr>
              <a:t>d’apéritif</a:t>
            </a:r>
            <a:endParaRPr lang="en-US" sz="1300" dirty="0">
              <a:solidFill>
                <a:srgbClr val="7D7D7C"/>
              </a:solidFill>
              <a:cs typeface="Noto Sans Devanagari"/>
            </a:endParaRPr>
          </a:p>
          <a:p>
            <a:pPr algn="ctr"/>
            <a:r>
              <a:rPr lang="en-US" sz="900" dirty="0">
                <a:solidFill>
                  <a:srgbClr val="7D7D7C"/>
                </a:solidFill>
                <a:cs typeface="Noto Sans Devanagari"/>
              </a:rPr>
              <a:t>(Porto, Vermouth, </a:t>
            </a:r>
            <a:r>
              <a:rPr lang="en-US" sz="900" dirty="0" err="1">
                <a:solidFill>
                  <a:srgbClr val="7D7D7C"/>
                </a:solidFill>
                <a:cs typeface="Noto Sans Devanagari"/>
              </a:rPr>
              <a:t>Pineau</a:t>
            </a:r>
            <a:r>
              <a:rPr lang="en-US" sz="900" dirty="0">
                <a:solidFill>
                  <a:srgbClr val="7D7D7C"/>
                </a:solidFill>
                <a:cs typeface="Noto Sans Devanagari"/>
              </a:rPr>
              <a:t>…)</a:t>
            </a:r>
          </a:p>
          <a:p>
            <a:pPr algn="ctr">
              <a:lnSpc>
                <a:spcPct val="150000"/>
              </a:lnSpc>
            </a:pPr>
            <a:r>
              <a:rPr lang="en-US" sz="2400" b="1" dirty="0">
                <a:solidFill>
                  <a:srgbClr val="2F3E8B"/>
                </a:solidFill>
                <a:latin typeface="+mj-lt"/>
                <a:cs typeface="Noto Sans Devanagari"/>
              </a:rPr>
              <a:t>18°</a:t>
            </a:r>
            <a:endParaRPr lang="fr-BE" sz="2400" b="1" dirty="0">
              <a:solidFill>
                <a:srgbClr val="2F3E8B"/>
              </a:solidFill>
              <a:latin typeface="+mj-lt"/>
              <a:cs typeface="Noto Sans Devanagari"/>
            </a:endParaRPr>
          </a:p>
        </p:txBody>
      </p:sp>
      <p:sp>
        <p:nvSpPr>
          <p:cNvPr id="23" name="ZoneTexte 22">
            <a:extLst>
              <a:ext uri="{FF2B5EF4-FFF2-40B4-BE49-F238E27FC236}">
                <a16:creationId xmlns:a16="http://schemas.microsoft.com/office/drawing/2014/main" id="{766BD6EA-278E-7B2B-AF2D-4ECFB51B2A6E}"/>
              </a:ext>
            </a:extLst>
          </p:cNvPr>
          <p:cNvSpPr txBox="1"/>
          <p:nvPr/>
        </p:nvSpPr>
        <p:spPr>
          <a:xfrm>
            <a:off x="4876680" y="5033093"/>
            <a:ext cx="1657350" cy="986745"/>
          </a:xfrm>
          <a:prstGeom prst="rect">
            <a:avLst/>
          </a:prstGeom>
          <a:noFill/>
        </p:spPr>
        <p:txBody>
          <a:bodyPr wrap="square" rtlCol="0">
            <a:spAutoFit/>
          </a:bodyPr>
          <a:lstStyle/>
          <a:p>
            <a:pPr algn="ctr"/>
            <a:r>
              <a:rPr lang="en-US" sz="1300" dirty="0">
                <a:solidFill>
                  <a:srgbClr val="7D7D7C"/>
                </a:solidFill>
                <a:cs typeface="Noto Sans Devanagari"/>
              </a:rPr>
              <a:t>10 cl </a:t>
            </a:r>
          </a:p>
          <a:p>
            <a:pPr algn="ctr"/>
            <a:r>
              <a:rPr lang="en-US" sz="1300" dirty="0">
                <a:solidFill>
                  <a:srgbClr val="7D7D7C"/>
                </a:solidFill>
                <a:cs typeface="Noto Sans Devanagari"/>
              </a:rPr>
              <a:t>de vin</a:t>
            </a:r>
          </a:p>
          <a:p>
            <a:pPr algn="ctr">
              <a:lnSpc>
                <a:spcPct val="150000"/>
              </a:lnSpc>
            </a:pPr>
            <a:r>
              <a:rPr lang="en-US" sz="2400" b="1" dirty="0">
                <a:solidFill>
                  <a:srgbClr val="2F3E8B"/>
                </a:solidFill>
                <a:latin typeface="+mj-lt"/>
                <a:cs typeface="Noto Sans Devanagari"/>
              </a:rPr>
              <a:t>12°</a:t>
            </a:r>
            <a:endParaRPr lang="fr-BE" sz="2400" b="1" dirty="0">
              <a:solidFill>
                <a:srgbClr val="2F3E8B"/>
              </a:solidFill>
              <a:latin typeface="+mj-lt"/>
              <a:cs typeface="Noto Sans Devanagari"/>
            </a:endParaRPr>
          </a:p>
        </p:txBody>
      </p:sp>
      <p:sp>
        <p:nvSpPr>
          <p:cNvPr id="24" name="ZoneTexte 23">
            <a:extLst>
              <a:ext uri="{FF2B5EF4-FFF2-40B4-BE49-F238E27FC236}">
                <a16:creationId xmlns:a16="http://schemas.microsoft.com/office/drawing/2014/main" id="{962E5FC4-3D0A-82D3-3DB8-E781AC687765}"/>
              </a:ext>
            </a:extLst>
          </p:cNvPr>
          <p:cNvSpPr txBox="1"/>
          <p:nvPr/>
        </p:nvSpPr>
        <p:spPr>
          <a:xfrm>
            <a:off x="2719605" y="4075812"/>
            <a:ext cx="1381125" cy="835934"/>
          </a:xfrm>
          <a:prstGeom prst="rect">
            <a:avLst/>
          </a:prstGeom>
          <a:noFill/>
        </p:spPr>
        <p:txBody>
          <a:bodyPr wrap="square" rtlCol="0">
            <a:spAutoFit/>
          </a:bodyPr>
          <a:lstStyle/>
          <a:p>
            <a:pPr algn="ctr">
              <a:lnSpc>
                <a:spcPct val="150000"/>
              </a:lnSpc>
            </a:pPr>
            <a:r>
              <a:rPr lang="en-US" sz="3600" dirty="0">
                <a:solidFill>
                  <a:srgbClr val="2F3E8B"/>
                </a:solidFill>
                <a:latin typeface="+mj-lt"/>
                <a:cs typeface="Noto Sans Devanagari"/>
              </a:rPr>
              <a:t>=</a:t>
            </a:r>
            <a:endParaRPr lang="fr-BE" sz="3600" dirty="0">
              <a:solidFill>
                <a:srgbClr val="2F3E8B"/>
              </a:solidFill>
              <a:latin typeface="+mj-lt"/>
              <a:cs typeface="Noto Sans Devanagari"/>
            </a:endParaRPr>
          </a:p>
        </p:txBody>
      </p:sp>
      <p:sp>
        <p:nvSpPr>
          <p:cNvPr id="25" name="ZoneTexte 24">
            <a:extLst>
              <a:ext uri="{FF2B5EF4-FFF2-40B4-BE49-F238E27FC236}">
                <a16:creationId xmlns:a16="http://schemas.microsoft.com/office/drawing/2014/main" id="{876AE80D-C716-5113-D023-7B7C4B60398E}"/>
              </a:ext>
            </a:extLst>
          </p:cNvPr>
          <p:cNvSpPr txBox="1"/>
          <p:nvPr/>
        </p:nvSpPr>
        <p:spPr>
          <a:xfrm>
            <a:off x="4186117" y="4075812"/>
            <a:ext cx="1381125" cy="835934"/>
          </a:xfrm>
          <a:prstGeom prst="rect">
            <a:avLst/>
          </a:prstGeom>
          <a:noFill/>
        </p:spPr>
        <p:txBody>
          <a:bodyPr wrap="square" rtlCol="0">
            <a:spAutoFit/>
          </a:bodyPr>
          <a:lstStyle/>
          <a:p>
            <a:pPr algn="ctr">
              <a:lnSpc>
                <a:spcPct val="150000"/>
              </a:lnSpc>
            </a:pPr>
            <a:r>
              <a:rPr lang="en-US" sz="3600" dirty="0">
                <a:solidFill>
                  <a:srgbClr val="2F3E8B"/>
                </a:solidFill>
                <a:latin typeface="+mj-lt"/>
                <a:cs typeface="Noto Sans Devanagari"/>
              </a:rPr>
              <a:t>=</a:t>
            </a:r>
            <a:endParaRPr lang="fr-BE" sz="3600" dirty="0">
              <a:solidFill>
                <a:srgbClr val="2F3E8B"/>
              </a:solidFill>
              <a:latin typeface="+mj-lt"/>
              <a:cs typeface="Noto Sans Devanagari"/>
            </a:endParaRPr>
          </a:p>
        </p:txBody>
      </p:sp>
      <p:sp>
        <p:nvSpPr>
          <p:cNvPr id="26" name="ZoneTexte 25">
            <a:extLst>
              <a:ext uri="{FF2B5EF4-FFF2-40B4-BE49-F238E27FC236}">
                <a16:creationId xmlns:a16="http://schemas.microsoft.com/office/drawing/2014/main" id="{CF64C61F-A804-42BC-84CD-752779F91037}"/>
              </a:ext>
            </a:extLst>
          </p:cNvPr>
          <p:cNvSpPr txBox="1"/>
          <p:nvPr/>
        </p:nvSpPr>
        <p:spPr>
          <a:xfrm>
            <a:off x="5767943" y="4075812"/>
            <a:ext cx="1381125" cy="835934"/>
          </a:xfrm>
          <a:prstGeom prst="rect">
            <a:avLst/>
          </a:prstGeom>
          <a:noFill/>
        </p:spPr>
        <p:txBody>
          <a:bodyPr wrap="square" rtlCol="0">
            <a:spAutoFit/>
          </a:bodyPr>
          <a:lstStyle/>
          <a:p>
            <a:pPr algn="ctr">
              <a:lnSpc>
                <a:spcPct val="150000"/>
              </a:lnSpc>
            </a:pPr>
            <a:r>
              <a:rPr lang="en-US" sz="3600" dirty="0">
                <a:solidFill>
                  <a:srgbClr val="2F3E8B"/>
                </a:solidFill>
                <a:latin typeface="+mj-lt"/>
                <a:cs typeface="Noto Sans Devanagari"/>
              </a:rPr>
              <a:t>=</a:t>
            </a:r>
            <a:endParaRPr lang="fr-BE" sz="3600" dirty="0">
              <a:solidFill>
                <a:srgbClr val="2F3E8B"/>
              </a:solidFill>
              <a:latin typeface="+mj-lt"/>
              <a:cs typeface="Noto Sans Devanagari"/>
            </a:endParaRPr>
          </a:p>
        </p:txBody>
      </p:sp>
      <p:sp>
        <p:nvSpPr>
          <p:cNvPr id="27" name="ZoneTexte 26">
            <a:extLst>
              <a:ext uri="{FF2B5EF4-FFF2-40B4-BE49-F238E27FC236}">
                <a16:creationId xmlns:a16="http://schemas.microsoft.com/office/drawing/2014/main" id="{4ADF9ECA-2DCE-E76D-95D5-CC132737DEB5}"/>
              </a:ext>
            </a:extLst>
          </p:cNvPr>
          <p:cNvSpPr txBox="1"/>
          <p:nvPr/>
        </p:nvSpPr>
        <p:spPr>
          <a:xfrm>
            <a:off x="7234455" y="4075812"/>
            <a:ext cx="1381125" cy="835934"/>
          </a:xfrm>
          <a:prstGeom prst="rect">
            <a:avLst/>
          </a:prstGeom>
          <a:noFill/>
        </p:spPr>
        <p:txBody>
          <a:bodyPr wrap="square" rtlCol="0">
            <a:spAutoFit/>
          </a:bodyPr>
          <a:lstStyle/>
          <a:p>
            <a:pPr algn="ctr">
              <a:lnSpc>
                <a:spcPct val="150000"/>
              </a:lnSpc>
            </a:pPr>
            <a:r>
              <a:rPr lang="en-US" sz="3600" dirty="0">
                <a:solidFill>
                  <a:srgbClr val="2F3E8B"/>
                </a:solidFill>
                <a:latin typeface="+mj-lt"/>
                <a:cs typeface="Noto Sans Devanagari"/>
              </a:rPr>
              <a:t>=</a:t>
            </a:r>
            <a:endParaRPr lang="fr-BE" sz="3600" dirty="0">
              <a:solidFill>
                <a:srgbClr val="2F3E8B"/>
              </a:solidFill>
              <a:latin typeface="+mj-lt"/>
              <a:cs typeface="Noto Sans Devanagari"/>
            </a:endParaRPr>
          </a:p>
        </p:txBody>
      </p:sp>
      <p:sp>
        <p:nvSpPr>
          <p:cNvPr id="28" name="Rectangle 27">
            <a:extLst>
              <a:ext uri="{FF2B5EF4-FFF2-40B4-BE49-F238E27FC236}">
                <a16:creationId xmlns:a16="http://schemas.microsoft.com/office/drawing/2014/main" id="{59704865-DE02-4D91-DFF6-C9078BA927A2}"/>
              </a:ext>
            </a:extLst>
          </p:cNvPr>
          <p:cNvSpPr/>
          <p:nvPr/>
        </p:nvSpPr>
        <p:spPr>
          <a:xfrm>
            <a:off x="526966" y="913374"/>
            <a:ext cx="11135019" cy="400110"/>
          </a:xfrm>
          <a:prstGeom prst="rect">
            <a:avLst/>
          </a:prstGeom>
        </p:spPr>
        <p:txBody>
          <a:bodyPr wrap="square">
            <a:spAutoFit/>
          </a:bodyPr>
          <a:lstStyle/>
          <a:p>
            <a:pPr algn="ctr"/>
            <a:r>
              <a:rPr lang="fr-BE" sz="2000" b="1" dirty="0">
                <a:solidFill>
                  <a:srgbClr val="B4CC04"/>
                </a:solidFill>
                <a:cs typeface="Noto Sans Devanagari"/>
              </a:rPr>
              <a:t>Exemple d’information à faire passer aux élèves</a:t>
            </a:r>
          </a:p>
        </p:txBody>
      </p:sp>
      <p:sp>
        <p:nvSpPr>
          <p:cNvPr id="2" name="Rectangle 1">
            <a:extLst>
              <a:ext uri="{FF2B5EF4-FFF2-40B4-BE49-F238E27FC236}">
                <a16:creationId xmlns:a16="http://schemas.microsoft.com/office/drawing/2014/main" id="{09E64369-B574-2009-26F5-8E22E5C3BFA6}"/>
              </a:ext>
            </a:extLst>
          </p:cNvPr>
          <p:cNvSpPr/>
          <p:nvPr/>
        </p:nvSpPr>
        <p:spPr>
          <a:xfrm>
            <a:off x="311425" y="149301"/>
            <a:ext cx="11775855" cy="246221"/>
          </a:xfrm>
          <a:prstGeom prst="rect">
            <a:avLst/>
          </a:prstGeom>
        </p:spPr>
        <p:txBody>
          <a:bodyPr wrap="square">
            <a:spAutoFit/>
          </a:bodyPr>
          <a:lstStyle/>
          <a:p>
            <a:pPr algn="r"/>
            <a:r>
              <a:rPr lang="fr-BE" sz="1000" spc="-50" dirty="0">
                <a:solidFill>
                  <a:schemeClr val="bg1"/>
                </a:solidFill>
              </a:rPr>
              <a:t>Mener une enquête à propos de la consommation de psychotropes et </a:t>
            </a:r>
            <a:r>
              <a:rPr lang="fr-FR" sz="1000" spc="-50" dirty="0">
                <a:solidFill>
                  <a:schemeClr val="bg1"/>
                </a:solidFill>
              </a:rPr>
              <a:t>leur impact sur la sécurité routière</a:t>
            </a:r>
            <a:endParaRPr lang="en-US" sz="1000" spc="-50" dirty="0">
              <a:solidFill>
                <a:schemeClr val="bg1"/>
              </a:solidFill>
            </a:endParaRPr>
          </a:p>
        </p:txBody>
      </p:sp>
    </p:spTree>
    <p:extLst>
      <p:ext uri="{BB962C8B-B14F-4D97-AF65-F5344CB8AC3E}">
        <p14:creationId xmlns:p14="http://schemas.microsoft.com/office/powerpoint/2010/main" val="2807068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6D3086C-492A-4308-A0AF-9BD628DD53D0}"/>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22</a:t>
            </a:fld>
            <a:endParaRPr lang="en-US" dirty="0">
              <a:solidFill>
                <a:srgbClr val="2F3E8B"/>
              </a:solidFill>
            </a:endParaRPr>
          </a:p>
        </p:txBody>
      </p:sp>
      <p:sp>
        <p:nvSpPr>
          <p:cNvPr id="5" name="Rectangle 4">
            <a:extLst>
              <a:ext uri="{FF2B5EF4-FFF2-40B4-BE49-F238E27FC236}">
                <a16:creationId xmlns:a16="http://schemas.microsoft.com/office/drawing/2014/main" id="{1080FDC9-B821-048F-FA9E-7F48D71C4175}"/>
              </a:ext>
            </a:extLst>
          </p:cNvPr>
          <p:cNvSpPr/>
          <p:nvPr/>
        </p:nvSpPr>
        <p:spPr>
          <a:xfrm>
            <a:off x="357602" y="1643948"/>
            <a:ext cx="5873972" cy="1492716"/>
          </a:xfrm>
          <a:prstGeom prst="rect">
            <a:avLst/>
          </a:prstGeom>
        </p:spPr>
        <p:txBody>
          <a:bodyPr wrap="square">
            <a:spAutoFit/>
          </a:bodyPr>
          <a:lstStyle/>
          <a:p>
            <a:r>
              <a:rPr lang="fr-FR" sz="1600" dirty="0">
                <a:solidFill>
                  <a:srgbClr val="3C8200"/>
                </a:solidFill>
                <a:cs typeface="Noto Sans Devanagari"/>
              </a:rPr>
              <a:t>Documentation pour l’enseignant </a:t>
            </a:r>
            <a:endParaRPr lang="fr-FR" sz="1300" u="sng" dirty="0">
              <a:solidFill>
                <a:srgbClr val="7D7D7C"/>
              </a:solidFill>
              <a:cs typeface="Noto Sans Devanagari"/>
            </a:endParaRPr>
          </a:p>
          <a:p>
            <a:endParaRPr lang="fr-FR" sz="1300" u="sng" dirty="0">
              <a:solidFill>
                <a:srgbClr val="7D7D7C"/>
              </a:solidFill>
              <a:cs typeface="Noto Sans Devanagari"/>
            </a:endParaRPr>
          </a:p>
          <a:p>
            <a:r>
              <a:rPr lang="fr-FR" sz="2000" dirty="0">
                <a:solidFill>
                  <a:srgbClr val="2F3E8B"/>
                </a:solidFill>
                <a:latin typeface="+mj-lt"/>
              </a:rPr>
              <a:t>Effets du cannabis sur la conduite automobile</a:t>
            </a:r>
          </a:p>
          <a:p>
            <a:endParaRPr lang="fr-FR" sz="1600" dirty="0">
              <a:solidFill>
                <a:srgbClr val="2F3E8B"/>
              </a:solidFill>
            </a:endParaRPr>
          </a:p>
          <a:p>
            <a:r>
              <a:rPr lang="fr-FR" sz="1300" u="sng" dirty="0">
                <a:solidFill>
                  <a:srgbClr val="7D7D7C"/>
                </a:solidFill>
                <a:cs typeface="Noto Sans Devanagari"/>
                <a:hlinkClick r:id="" action="ppaction://noaction">
                  <a:extLst>
                    <a:ext uri="{A12FA001-AC4F-418D-AE19-62706E023703}">
                      <ahyp:hlinkClr xmlns:ahyp="http://schemas.microsoft.com/office/drawing/2018/hyperlinkcolor" val="tx"/>
                    </a:ext>
                  </a:extLst>
                </a:hlinkClick>
              </a:rPr>
              <a:t>https://www.inspq.qc.ca/sites/default/files/publications/</a:t>
            </a:r>
          </a:p>
          <a:p>
            <a:r>
              <a:rPr lang="fr-FR" sz="1300" u="sng" dirty="0">
                <a:solidFill>
                  <a:srgbClr val="7D7D7C"/>
                </a:solidFill>
                <a:cs typeface="Noto Sans Devanagari"/>
                <a:hlinkClick r:id="" action="ppaction://noaction">
                  <a:extLst>
                    <a:ext uri="{A12FA001-AC4F-418D-AE19-62706E023703}">
                      <ahyp:hlinkClr xmlns:ahyp="http://schemas.microsoft.com/office/drawing/2018/hyperlinkcolor" val="tx"/>
                    </a:ext>
                  </a:extLst>
                </a:hlinkClick>
              </a:rPr>
              <a:t>2044_effets_cannabis_conduite_automobile.pdf</a:t>
            </a:r>
            <a:endParaRPr lang="fr-FR" sz="1300" u="sng" dirty="0">
              <a:solidFill>
                <a:srgbClr val="7D7D7C"/>
              </a:solidFill>
              <a:cs typeface="Noto Sans Devanagari"/>
            </a:endParaRPr>
          </a:p>
        </p:txBody>
      </p:sp>
      <p:sp>
        <p:nvSpPr>
          <p:cNvPr id="6" name="Rectangle 5">
            <a:extLst>
              <a:ext uri="{FF2B5EF4-FFF2-40B4-BE49-F238E27FC236}">
                <a16:creationId xmlns:a16="http://schemas.microsoft.com/office/drawing/2014/main" id="{C7669DD0-2DE8-748C-34BA-11C5FC792A1A}"/>
              </a:ext>
            </a:extLst>
          </p:cNvPr>
          <p:cNvSpPr/>
          <p:nvPr/>
        </p:nvSpPr>
        <p:spPr>
          <a:xfrm>
            <a:off x="6101859" y="1542259"/>
            <a:ext cx="3101633" cy="439390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descr="Une image contenant texte, capture d’écran, Police, conception&#10;&#10;Description générée automatiquement">
            <a:extLst>
              <a:ext uri="{FF2B5EF4-FFF2-40B4-BE49-F238E27FC236}">
                <a16:creationId xmlns:a16="http://schemas.microsoft.com/office/drawing/2014/main" id="{9D60DAA8-AFA1-5CDE-790E-C6D1BA3721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43948"/>
            <a:ext cx="3097968" cy="4005607"/>
          </a:xfrm>
          <a:prstGeom prst="rect">
            <a:avLst/>
          </a:prstGeom>
        </p:spPr>
      </p:pic>
      <p:sp>
        <p:nvSpPr>
          <p:cNvPr id="8" name="ZoneTexte 7">
            <a:extLst>
              <a:ext uri="{FF2B5EF4-FFF2-40B4-BE49-F238E27FC236}">
                <a16:creationId xmlns:a16="http://schemas.microsoft.com/office/drawing/2014/main" id="{58D25A9C-8FED-5BD2-08BA-2A1265B88B4B}"/>
              </a:ext>
            </a:extLst>
          </p:cNvPr>
          <p:cNvSpPr txBox="1"/>
          <p:nvPr/>
        </p:nvSpPr>
        <p:spPr>
          <a:xfrm>
            <a:off x="357602" y="907564"/>
            <a:ext cx="8645124" cy="461665"/>
          </a:xfrm>
          <a:prstGeom prst="rect">
            <a:avLst/>
          </a:prstGeom>
          <a:noFill/>
        </p:spPr>
        <p:txBody>
          <a:bodyPr wrap="none" rtlCol="0">
            <a:spAutoFit/>
          </a:bodyPr>
          <a:lstStyle/>
          <a:p>
            <a:r>
              <a:rPr lang="fr-BE" sz="2400" b="1" cap="all" dirty="0">
                <a:solidFill>
                  <a:srgbClr val="3C8200"/>
                </a:solidFill>
                <a:latin typeface="+mj-lt"/>
              </a:rPr>
              <a:t>Étape 3 : </a:t>
            </a:r>
            <a:r>
              <a:rPr lang="fr-BE" sz="2000" cap="all" dirty="0">
                <a:solidFill>
                  <a:srgbClr val="3C8200"/>
                </a:solidFill>
                <a:cs typeface="Noto Sans Devanagari"/>
              </a:rPr>
              <a:t>Quelles sont les conséquences du problème ?</a:t>
            </a:r>
            <a:endParaRPr lang="en-US" sz="2000" cap="all" dirty="0">
              <a:solidFill>
                <a:srgbClr val="3C8200"/>
              </a:solidFill>
              <a:cs typeface="Noto Sans Devanagari"/>
            </a:endParaRPr>
          </a:p>
        </p:txBody>
      </p:sp>
      <p:pic>
        <p:nvPicPr>
          <p:cNvPr id="9" name="Image 8" descr="Une image contenant capture d’écran, Graphique, Police, vert&#10;&#10;Description générée automatiquement">
            <a:extLst>
              <a:ext uri="{FF2B5EF4-FFF2-40B4-BE49-F238E27FC236}">
                <a16:creationId xmlns:a16="http://schemas.microsoft.com/office/drawing/2014/main" id="{26B81D25-2A37-AF24-F057-B1557AFF9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3" name="Rectangle 2">
            <a:extLst>
              <a:ext uri="{FF2B5EF4-FFF2-40B4-BE49-F238E27FC236}">
                <a16:creationId xmlns:a16="http://schemas.microsoft.com/office/drawing/2014/main" id="{D7B384EB-4874-939B-FBE8-FD82A9D0CD4B}"/>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2827513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a:extLst>
              <a:ext uri="{FF2B5EF4-FFF2-40B4-BE49-F238E27FC236}">
                <a16:creationId xmlns:a16="http://schemas.microsoft.com/office/drawing/2014/main" id="{C0B84309-8B84-ECB6-136A-67CBB09A8937}"/>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23</a:t>
            </a:fld>
            <a:endParaRPr lang="en-US" dirty="0">
              <a:solidFill>
                <a:srgbClr val="2F3E8B"/>
              </a:solidFill>
            </a:endParaRPr>
          </a:p>
        </p:txBody>
      </p:sp>
      <p:pic>
        <p:nvPicPr>
          <p:cNvPr id="5" name="Image 4">
            <a:extLst>
              <a:ext uri="{FF2B5EF4-FFF2-40B4-BE49-F238E27FC236}">
                <a16:creationId xmlns:a16="http://schemas.microsoft.com/office/drawing/2014/main" id="{17109FCE-2509-A12F-9564-5988977E7F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308"/>
          <a:stretch/>
        </p:blipFill>
        <p:spPr>
          <a:xfrm>
            <a:off x="7600138" y="1818519"/>
            <a:ext cx="4381555" cy="3676443"/>
          </a:xfrm>
          <a:prstGeom prst="rect">
            <a:avLst/>
          </a:prstGeom>
        </p:spPr>
      </p:pic>
      <p:sp>
        <p:nvSpPr>
          <p:cNvPr id="7" name="Rectangle 6">
            <a:extLst>
              <a:ext uri="{FF2B5EF4-FFF2-40B4-BE49-F238E27FC236}">
                <a16:creationId xmlns:a16="http://schemas.microsoft.com/office/drawing/2014/main" id="{1878AEB7-3694-91FE-F343-5C3B05F760FE}"/>
              </a:ext>
            </a:extLst>
          </p:cNvPr>
          <p:cNvSpPr/>
          <p:nvPr/>
        </p:nvSpPr>
        <p:spPr>
          <a:xfrm>
            <a:off x="357601" y="1643948"/>
            <a:ext cx="6518328" cy="3231654"/>
          </a:xfrm>
          <a:prstGeom prst="rect">
            <a:avLst/>
          </a:prstGeom>
        </p:spPr>
        <p:txBody>
          <a:bodyPr wrap="square">
            <a:spAutoFit/>
          </a:bodyPr>
          <a:lstStyle/>
          <a:p>
            <a:r>
              <a:rPr lang="fr-FR" sz="1600" dirty="0">
                <a:solidFill>
                  <a:srgbClr val="3C8200"/>
                </a:solidFill>
                <a:cs typeface="Noto Sans Devanagari"/>
              </a:rPr>
              <a:t>Documentation pour l’enseignant </a:t>
            </a:r>
            <a:endParaRPr lang="fr-FR" sz="1300" u="sng" dirty="0">
              <a:solidFill>
                <a:srgbClr val="7D7D7C"/>
              </a:solidFill>
              <a:cs typeface="Noto Sans Devanagari"/>
            </a:endParaRPr>
          </a:p>
          <a:p>
            <a:endParaRPr lang="fr-FR" sz="1300" u="sng" dirty="0">
              <a:solidFill>
                <a:srgbClr val="7D7D7C"/>
              </a:solidFill>
              <a:cs typeface="Noto Sans Devanagari"/>
            </a:endParaRPr>
          </a:p>
          <a:p>
            <a:r>
              <a:rPr lang="fr-FR" sz="2000" dirty="0">
                <a:solidFill>
                  <a:srgbClr val="2F3E8B"/>
                </a:solidFill>
                <a:latin typeface="+mj-lt"/>
              </a:rPr>
              <a:t>Effets du cannabis sur la conduite automobile</a:t>
            </a:r>
          </a:p>
          <a:p>
            <a:endParaRPr lang="fr-FR" sz="1600" dirty="0">
              <a:solidFill>
                <a:srgbClr val="2F3E8B"/>
              </a:solidFill>
            </a:endParaRPr>
          </a:p>
          <a:p>
            <a:pPr>
              <a:spcAft>
                <a:spcPts val="0"/>
              </a:spcAft>
            </a:pPr>
            <a:r>
              <a:rPr lang="fr-BE" sz="1200" b="1" dirty="0">
                <a:solidFill>
                  <a:srgbClr val="3C8200"/>
                </a:solidFill>
                <a:latin typeface="+mj-lt"/>
              </a:rPr>
              <a:t>Police fédérale, Rapport Infractions routières - Région de Bruxelles-Capitale</a:t>
            </a:r>
          </a:p>
          <a:p>
            <a:pPr marL="0" lvl="1"/>
            <a:r>
              <a:rPr lang="fr-BE" sz="1300" u="sng" dirty="0">
                <a:solidFill>
                  <a:srgbClr val="7D7D7C"/>
                </a:solidFill>
                <a:cs typeface="Noto Sans Devanagari"/>
              </a:rPr>
              <a:t>https://www.police.be/statistiques/fr/circulation</a:t>
            </a:r>
          </a:p>
          <a:p>
            <a:pPr marL="0" lvl="1"/>
            <a:endParaRPr lang="fr-BE" sz="1300" u="sng" dirty="0">
              <a:solidFill>
                <a:srgbClr val="7D7D7C"/>
              </a:solidFill>
              <a:latin typeface="Mercury Regular" panose="02000603000000020004" pitchFamily="50" charset="0"/>
              <a:cs typeface="Noto Sans Devanagari"/>
            </a:endParaRPr>
          </a:p>
          <a:p>
            <a:r>
              <a:rPr lang="fr-BE" sz="1200" b="1" dirty="0">
                <a:solidFill>
                  <a:srgbClr val="3C8200"/>
                </a:solidFill>
              </a:rPr>
              <a:t>Vias, </a:t>
            </a:r>
            <a:r>
              <a:rPr lang="fr-FR" sz="1200" b="1" dirty="0">
                <a:solidFill>
                  <a:srgbClr val="3C8200"/>
                </a:solidFill>
                <a:latin typeface="+mj-lt"/>
              </a:rPr>
              <a:t>Mesure nationale de comportement « Conduite sous l’influence de l’alcool »</a:t>
            </a:r>
            <a:r>
              <a:rPr lang="fr-FR" sz="1200" dirty="0">
                <a:solidFill>
                  <a:srgbClr val="3C8200"/>
                </a:solidFill>
                <a:latin typeface="+mj-lt"/>
              </a:rPr>
              <a:t> </a:t>
            </a:r>
            <a:r>
              <a:rPr lang="fr-FR" sz="1000" dirty="0">
                <a:solidFill>
                  <a:srgbClr val="3C8200"/>
                </a:solidFill>
              </a:rPr>
              <a:t>2021</a:t>
            </a:r>
            <a:r>
              <a:rPr lang="fr-FR" sz="1200" dirty="0">
                <a:solidFill>
                  <a:srgbClr val="3C8200"/>
                </a:solidFill>
              </a:rPr>
              <a:t> </a:t>
            </a:r>
            <a:r>
              <a:rPr lang="fr-BE" sz="1300" u="sng" dirty="0">
                <a:solidFill>
                  <a:srgbClr val="7D7D7C"/>
                </a:solidFill>
                <a:cs typeface="Noto Sans Devanagari"/>
                <a:hlinkClick r:id="rId3">
                  <a:extLst>
                    <a:ext uri="{A12FA001-AC4F-418D-AE19-62706E023703}">
                      <ahyp:hlinkClr xmlns:ahyp="http://schemas.microsoft.com/office/drawing/2018/hyperlinkcolor" val="tx"/>
                    </a:ext>
                  </a:extLst>
                </a:hlinkClick>
              </a:rPr>
              <a:t>https://www.vias.be/fr/recherche/publications/nationale-gedragsmeting-rijden-onder-invloed-van-alcohol-2021/</a:t>
            </a:r>
            <a:r>
              <a:rPr lang="fr-BE" sz="1300" u="sng" dirty="0">
                <a:solidFill>
                  <a:srgbClr val="7D7D7C"/>
                </a:solidFill>
                <a:cs typeface="Noto Sans Devanagari"/>
              </a:rPr>
              <a:t> </a:t>
            </a:r>
          </a:p>
          <a:p>
            <a:pPr>
              <a:spcAft>
                <a:spcPts val="0"/>
              </a:spcAft>
            </a:pPr>
            <a:endParaRPr lang="en-GB" sz="1300" u="sng" dirty="0">
              <a:solidFill>
                <a:srgbClr val="7D7D7C"/>
              </a:solidFill>
              <a:cs typeface="Noto Sans Devanagari"/>
            </a:endParaRPr>
          </a:p>
          <a:p>
            <a:pPr>
              <a:spcAft>
                <a:spcPts val="0"/>
              </a:spcAft>
            </a:pPr>
            <a:r>
              <a:rPr lang="en-GB" sz="1200" dirty="0">
                <a:solidFill>
                  <a:srgbClr val="3C8200"/>
                </a:solidFill>
              </a:rPr>
              <a:t>SCHULZE H., SCHUMACHER M., URMEEW R., AUERBACH K., DRUID</a:t>
            </a:r>
          </a:p>
          <a:p>
            <a:pPr>
              <a:spcAft>
                <a:spcPts val="0"/>
              </a:spcAft>
            </a:pPr>
            <a:r>
              <a:rPr lang="en-GB" sz="1200" b="1" dirty="0">
                <a:solidFill>
                  <a:srgbClr val="3C8200"/>
                </a:solidFill>
                <a:latin typeface="+mj-lt"/>
              </a:rPr>
              <a:t>Final Report : Work performed, main results and recommendations </a:t>
            </a:r>
            <a:r>
              <a:rPr lang="en-GB" sz="1000" dirty="0">
                <a:solidFill>
                  <a:srgbClr val="3C8200"/>
                </a:solidFill>
              </a:rPr>
              <a:t>01/08/2012 (EN)</a:t>
            </a:r>
          </a:p>
          <a:p>
            <a:pPr>
              <a:spcAft>
                <a:spcPts val="0"/>
              </a:spcAft>
            </a:pPr>
            <a:r>
              <a:rPr lang="en-GB" sz="1300" u="sng" dirty="0">
                <a:solidFill>
                  <a:srgbClr val="7D7D7C"/>
                </a:solidFill>
                <a:cs typeface="Noto Sans Devanagari"/>
                <a:hlinkClick r:id="rId4">
                  <a:extLst>
                    <a:ext uri="{A12FA001-AC4F-418D-AE19-62706E023703}">
                      <ahyp:hlinkClr xmlns:ahyp="http://schemas.microsoft.com/office/drawing/2018/hyperlinkcolor" val="tx"/>
                    </a:ext>
                  </a:extLst>
                </a:hlinkClick>
              </a:rPr>
              <a:t>www.vias.be/fr/recherche/publications/druid-final-report-work-performed-main-results-and-recommendations</a:t>
            </a:r>
            <a:endParaRPr lang="en-GB" sz="1300" u="sng" dirty="0">
              <a:solidFill>
                <a:srgbClr val="7D7D7C"/>
              </a:solidFill>
              <a:cs typeface="Noto Sans Devanagari"/>
            </a:endParaRPr>
          </a:p>
        </p:txBody>
      </p:sp>
      <p:sp>
        <p:nvSpPr>
          <p:cNvPr id="8" name="ZoneTexte 7">
            <a:extLst>
              <a:ext uri="{FF2B5EF4-FFF2-40B4-BE49-F238E27FC236}">
                <a16:creationId xmlns:a16="http://schemas.microsoft.com/office/drawing/2014/main" id="{BF12CD2A-522E-012A-A426-8AC7EA802EC1}"/>
              </a:ext>
            </a:extLst>
          </p:cNvPr>
          <p:cNvSpPr txBox="1"/>
          <p:nvPr/>
        </p:nvSpPr>
        <p:spPr>
          <a:xfrm>
            <a:off x="357602" y="907564"/>
            <a:ext cx="8645124" cy="461665"/>
          </a:xfrm>
          <a:prstGeom prst="rect">
            <a:avLst/>
          </a:prstGeom>
          <a:noFill/>
        </p:spPr>
        <p:txBody>
          <a:bodyPr wrap="none" rtlCol="0">
            <a:spAutoFit/>
          </a:bodyPr>
          <a:lstStyle/>
          <a:p>
            <a:r>
              <a:rPr lang="fr-BE" sz="2400" b="1" cap="all" dirty="0">
                <a:solidFill>
                  <a:srgbClr val="3C8200"/>
                </a:solidFill>
                <a:latin typeface="+mj-lt"/>
              </a:rPr>
              <a:t>Étape 3 : </a:t>
            </a:r>
            <a:r>
              <a:rPr lang="fr-BE" sz="2000" cap="all" dirty="0">
                <a:solidFill>
                  <a:srgbClr val="3C8200"/>
                </a:solidFill>
                <a:cs typeface="Noto Sans Devanagari"/>
              </a:rPr>
              <a:t>Quelles sont les conséquences du problème ?</a:t>
            </a:r>
            <a:endParaRPr lang="en-US" sz="2000" cap="all" dirty="0">
              <a:solidFill>
                <a:srgbClr val="3C8200"/>
              </a:solidFill>
              <a:cs typeface="Noto Sans Devanagari"/>
            </a:endParaRPr>
          </a:p>
        </p:txBody>
      </p:sp>
      <p:pic>
        <p:nvPicPr>
          <p:cNvPr id="9" name="Image 8" descr="Une image contenant capture d’écran, Graphique, Police, vert&#10;&#10;Description générée automatiquement">
            <a:extLst>
              <a:ext uri="{FF2B5EF4-FFF2-40B4-BE49-F238E27FC236}">
                <a16:creationId xmlns:a16="http://schemas.microsoft.com/office/drawing/2014/main" id="{C01FE39D-A072-4EA7-FF30-5600B941E2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2" name="Rectangle 1">
            <a:extLst>
              <a:ext uri="{FF2B5EF4-FFF2-40B4-BE49-F238E27FC236}">
                <a16:creationId xmlns:a16="http://schemas.microsoft.com/office/drawing/2014/main" id="{9864CA6D-3272-6866-7353-37577CE0FC0C}"/>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695120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A9AECF-E4FC-EA3D-5545-A288DD78F572}"/>
              </a:ext>
            </a:extLst>
          </p:cNvPr>
          <p:cNvSpPr/>
          <p:nvPr/>
        </p:nvSpPr>
        <p:spPr>
          <a:xfrm>
            <a:off x="0" y="-1"/>
            <a:ext cx="12192000" cy="6858001"/>
          </a:xfrm>
          <a:prstGeom prst="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Graphique 2">
            <a:extLst>
              <a:ext uri="{FF2B5EF4-FFF2-40B4-BE49-F238E27FC236}">
                <a16:creationId xmlns:a16="http://schemas.microsoft.com/office/drawing/2014/main" id="{E4961436-FAEF-2FA6-FD74-DF80443BCE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0" y="0"/>
            <a:ext cx="12204963" cy="1768415"/>
          </a:xfrm>
          <a:prstGeom prst="rect">
            <a:avLst/>
          </a:prstGeom>
        </p:spPr>
      </p:pic>
      <p:sp>
        <p:nvSpPr>
          <p:cNvPr id="4" name="Rectangle 3">
            <a:extLst>
              <a:ext uri="{FF2B5EF4-FFF2-40B4-BE49-F238E27FC236}">
                <a16:creationId xmlns:a16="http://schemas.microsoft.com/office/drawing/2014/main" id="{9D3BCFB1-799F-8077-622F-CE54E53ECF0E}"/>
              </a:ext>
            </a:extLst>
          </p:cNvPr>
          <p:cNvSpPr/>
          <p:nvPr/>
        </p:nvSpPr>
        <p:spPr>
          <a:xfrm>
            <a:off x="936644" y="4211974"/>
            <a:ext cx="11268319" cy="1755224"/>
          </a:xfrm>
          <a:prstGeom prst="rect">
            <a:avLst/>
          </a:prstGeom>
        </p:spPr>
        <p:txBody>
          <a:bodyPr wrap="square">
            <a:spAutoFit/>
          </a:bodyPr>
          <a:lstStyle/>
          <a:p>
            <a:pPr>
              <a:lnSpc>
                <a:spcPct val="150000"/>
              </a:lnSpc>
            </a:pPr>
            <a:r>
              <a:rPr lang="fr-BE" sz="4400" b="1" spc="-50" dirty="0">
                <a:solidFill>
                  <a:schemeClr val="bg1"/>
                </a:solidFill>
                <a:latin typeface="+mj-lt"/>
                <a:ea typeface="+mj-ea"/>
                <a:cs typeface="+mj-cs"/>
              </a:rPr>
              <a:t>Étape 4.</a:t>
            </a:r>
          </a:p>
          <a:p>
            <a:pPr>
              <a:lnSpc>
                <a:spcPct val="150000"/>
              </a:lnSpc>
            </a:pPr>
            <a:r>
              <a:rPr lang="fr-BE" sz="3200" spc="-50" dirty="0">
                <a:solidFill>
                  <a:schemeClr val="bg1"/>
                </a:solidFill>
                <a:ea typeface="+mj-ea"/>
                <a:cs typeface="+mj-cs"/>
              </a:rPr>
              <a:t>Que dit la loi ?</a:t>
            </a:r>
            <a:endParaRPr lang="en-US" sz="3200" dirty="0">
              <a:solidFill>
                <a:schemeClr val="bg1"/>
              </a:solidFill>
            </a:endParaRPr>
          </a:p>
        </p:txBody>
      </p:sp>
      <p:pic>
        <p:nvPicPr>
          <p:cNvPr id="5" name="Image 4" descr="Une image contenant texte, Police, Graphique, capture d’écran&#10;&#10;Description générée automatiquement">
            <a:extLst>
              <a:ext uri="{FF2B5EF4-FFF2-40B4-BE49-F238E27FC236}">
                <a16:creationId xmlns:a16="http://schemas.microsoft.com/office/drawing/2014/main" id="{0AE97D65-0E17-FB3E-C7AB-3A97A6B93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8" y="6284112"/>
            <a:ext cx="1807118" cy="446400"/>
          </a:xfrm>
          <a:prstGeom prst="rect">
            <a:avLst/>
          </a:prstGeom>
        </p:spPr>
      </p:pic>
      <p:sp>
        <p:nvSpPr>
          <p:cNvPr id="7" name="Rectangle 6">
            <a:extLst>
              <a:ext uri="{FF2B5EF4-FFF2-40B4-BE49-F238E27FC236}">
                <a16:creationId xmlns:a16="http://schemas.microsoft.com/office/drawing/2014/main" id="{0C6B095A-4301-9E10-ABCF-EA22EE1DD9F0}"/>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3338295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C3EC44D-311B-0A35-FB8A-D6D52AD53D5A}"/>
              </a:ext>
            </a:extLst>
          </p:cNvPr>
          <p:cNvSpPr txBox="1"/>
          <p:nvPr/>
        </p:nvSpPr>
        <p:spPr>
          <a:xfrm>
            <a:off x="357602" y="907564"/>
            <a:ext cx="11589263" cy="769441"/>
          </a:xfrm>
          <a:prstGeom prst="rect">
            <a:avLst/>
          </a:prstGeom>
          <a:noFill/>
        </p:spPr>
        <p:txBody>
          <a:bodyPr wrap="none" rtlCol="0">
            <a:spAutoFit/>
          </a:bodyPr>
          <a:lstStyle/>
          <a:p>
            <a:r>
              <a:rPr lang="fr-BE" sz="2400" b="1" cap="all" dirty="0">
                <a:solidFill>
                  <a:srgbClr val="3C8200"/>
                </a:solidFill>
                <a:latin typeface="+mj-lt"/>
              </a:rPr>
              <a:t>Étape 4 : </a:t>
            </a:r>
            <a:r>
              <a:rPr lang="fr-BE" sz="2000" cap="all" dirty="0">
                <a:solidFill>
                  <a:srgbClr val="3C8200"/>
                </a:solidFill>
                <a:cs typeface="Noto Sans Devanagari"/>
              </a:rPr>
              <a:t>QUE DIT LA LOI À propos de la consommation d’Alcool et de drogues </a:t>
            </a:r>
          </a:p>
          <a:p>
            <a:r>
              <a:rPr lang="fr-BE" sz="2000" cap="all" dirty="0">
                <a:solidFill>
                  <a:srgbClr val="3C8200"/>
                </a:solidFill>
                <a:cs typeface="Noto Sans Devanagari"/>
              </a:rPr>
              <a:t>et la conduite d’un véhicule ?</a:t>
            </a:r>
            <a:endParaRPr lang="en-US" sz="2000" cap="all" dirty="0">
              <a:solidFill>
                <a:srgbClr val="3C8200"/>
              </a:solidFill>
              <a:cs typeface="Noto Sans Devanagari"/>
            </a:endParaRPr>
          </a:p>
        </p:txBody>
      </p:sp>
      <p:sp>
        <p:nvSpPr>
          <p:cNvPr id="3" name="Rectangle 2">
            <a:extLst>
              <a:ext uri="{FF2B5EF4-FFF2-40B4-BE49-F238E27FC236}">
                <a16:creationId xmlns:a16="http://schemas.microsoft.com/office/drawing/2014/main" id="{499BC6EF-A3F7-F234-4673-C4938CCAA1D6}"/>
              </a:ext>
            </a:extLst>
          </p:cNvPr>
          <p:cNvSpPr/>
          <p:nvPr/>
        </p:nvSpPr>
        <p:spPr>
          <a:xfrm>
            <a:off x="6278423" y="3129046"/>
            <a:ext cx="5400000" cy="1892826"/>
          </a:xfrm>
          <a:prstGeom prst="rect">
            <a:avLst/>
          </a:prstGeom>
        </p:spPr>
        <p:txBody>
          <a:bodyPr wrap="square">
            <a:spAutoFit/>
          </a:bodyPr>
          <a:lstStyle/>
          <a:p>
            <a:r>
              <a:rPr lang="fr-FR" sz="1300" dirty="0">
                <a:solidFill>
                  <a:srgbClr val="7D7D7C"/>
                </a:solidFill>
                <a:cs typeface="Noto Sans Devanagari"/>
              </a:rPr>
              <a:t>(2) la législation basée sur le dépassement d'une limite fixée pour les substances psychoactives dans le corps ; et (3) la législation correspondant à la tolérance zéro. </a:t>
            </a:r>
          </a:p>
          <a:p>
            <a:endParaRPr lang="fr-FR" sz="1300" dirty="0">
              <a:solidFill>
                <a:srgbClr val="7D7D7C"/>
              </a:solidFill>
              <a:cs typeface="Noto Sans Devanagari"/>
            </a:endParaRPr>
          </a:p>
          <a:p>
            <a:r>
              <a:rPr lang="fr-FR" sz="1300" dirty="0">
                <a:solidFill>
                  <a:srgbClr val="7D7D7C"/>
                </a:solidFill>
                <a:cs typeface="Noto Sans Devanagari"/>
              </a:rPr>
              <a:t>Différentes approches combinées sont également possibles.</a:t>
            </a:r>
          </a:p>
          <a:p>
            <a:endParaRPr lang="fr-FR" sz="1300" dirty="0">
              <a:solidFill>
                <a:srgbClr val="7D7D7C"/>
              </a:solidFill>
              <a:cs typeface="Noto Sans Devanagari"/>
            </a:endParaRPr>
          </a:p>
          <a:p>
            <a:pPr algn="just"/>
            <a:r>
              <a:rPr lang="fr-FR" sz="1300" dirty="0">
                <a:solidFill>
                  <a:srgbClr val="B4CC04"/>
                </a:solidFill>
                <a:latin typeface="+mj-lt"/>
              </a:rPr>
              <a:t> </a:t>
            </a:r>
            <a:r>
              <a:rPr lang="fr-BE" sz="1300" b="1" dirty="0">
                <a:solidFill>
                  <a:srgbClr val="B4CC04"/>
                </a:solidFill>
                <a:latin typeface="+mj-lt"/>
              </a:rPr>
              <a:t>&gt;&gt; </a:t>
            </a:r>
            <a:r>
              <a:rPr lang="fr-FR" sz="1300" b="1" dirty="0">
                <a:solidFill>
                  <a:srgbClr val="B4CC04"/>
                </a:solidFill>
                <a:latin typeface="+mj-lt"/>
              </a:rPr>
              <a:t>Voir suite des informations : lire p.10-11 </a:t>
            </a:r>
            <a:endParaRPr lang="fr-FR" sz="1300" b="1" dirty="0">
              <a:solidFill>
                <a:srgbClr val="7D7D7C"/>
              </a:solidFill>
              <a:latin typeface="+mj-lt"/>
              <a:cs typeface="Noto Sans Devanagari"/>
            </a:endParaRPr>
          </a:p>
          <a:p>
            <a:r>
              <a:rPr lang="fr-BE" sz="1300" dirty="0">
                <a:solidFill>
                  <a:srgbClr val="7D7D7C"/>
                </a:solidFill>
                <a:cs typeface="Noto Sans Devanagari"/>
                <a:hlinkClick r:id="rId2">
                  <a:extLst>
                    <a:ext uri="{A12FA001-AC4F-418D-AE19-62706E023703}">
                      <ahyp:hlinkClr xmlns:ahyp="http://schemas.microsoft.com/office/drawing/2018/hyperlinkcolor" val="tx"/>
                    </a:ext>
                  </a:extLst>
                </a:hlinkClick>
              </a:rPr>
              <a:t>https://www.vias.be/fr/recherche/publications/rijden-onder-invloed-van-drugs/</a:t>
            </a:r>
            <a:endParaRPr lang="fr-BE" sz="1300" dirty="0">
              <a:solidFill>
                <a:srgbClr val="7D7D7C"/>
              </a:solidFill>
              <a:cs typeface="Noto Sans Devanagari"/>
            </a:endParaRPr>
          </a:p>
        </p:txBody>
      </p:sp>
      <p:sp>
        <p:nvSpPr>
          <p:cNvPr id="4" name="Rectangle 3">
            <a:extLst>
              <a:ext uri="{FF2B5EF4-FFF2-40B4-BE49-F238E27FC236}">
                <a16:creationId xmlns:a16="http://schemas.microsoft.com/office/drawing/2014/main" id="{9CECB3E1-4841-23EE-1BD1-1A1B961097B7}"/>
              </a:ext>
            </a:extLst>
          </p:cNvPr>
          <p:cNvSpPr/>
          <p:nvPr/>
        </p:nvSpPr>
        <p:spPr>
          <a:xfrm>
            <a:off x="357602" y="3129045"/>
            <a:ext cx="5400000" cy="2693045"/>
          </a:xfrm>
          <a:prstGeom prst="rect">
            <a:avLst/>
          </a:prstGeom>
        </p:spPr>
        <p:txBody>
          <a:bodyPr wrap="square">
            <a:spAutoFit/>
          </a:bodyPr>
          <a:lstStyle/>
          <a:p>
            <a:pPr algn="just"/>
            <a:r>
              <a:rPr lang="fr-FR" sz="1300" dirty="0">
                <a:solidFill>
                  <a:srgbClr val="7D7D7C"/>
                </a:solidFill>
                <a:cs typeface="Noto Sans Devanagari"/>
              </a:rPr>
              <a:t>La consommation de drogues n'est pas sanctionnée par la loi belge. La possession de drogues, en revanche, est considérée comme une infraction. La possession de drogues est sanctionnée par une amende ou une peine d'emprisonnement (de trois mois à cinq ans). En pratique, la possession de cannabis n'est généralement pas poursuivie à moins que l'ordre public ne soit perturbé (par exemple, par la possession de cannabis dans un environnement scolaire) (EMCDDA, 2019). </a:t>
            </a:r>
          </a:p>
          <a:p>
            <a:pPr algn="just"/>
            <a:endParaRPr lang="fr-FR" sz="1300" dirty="0">
              <a:solidFill>
                <a:srgbClr val="7D7D7C"/>
              </a:solidFill>
              <a:cs typeface="Noto Sans Devanagari"/>
            </a:endParaRPr>
          </a:p>
          <a:p>
            <a:pPr algn="just"/>
            <a:r>
              <a:rPr lang="fr-FR" sz="1300" dirty="0">
                <a:solidFill>
                  <a:srgbClr val="7D7D7C"/>
                </a:solidFill>
                <a:cs typeface="Noto Sans Devanagari"/>
              </a:rPr>
              <a:t>Dans le contexte de la circulation, la constatation de la conduite sous l'influence de drogues et de l'alcool peut être abordée à partir de différents cadres législatifs : (1) la législation basée sur la constatation du comportement d'une personne sous l'influence de drogues ;</a:t>
            </a:r>
          </a:p>
        </p:txBody>
      </p:sp>
      <p:sp>
        <p:nvSpPr>
          <p:cNvPr id="5" name="Rectangle 4">
            <a:extLst>
              <a:ext uri="{FF2B5EF4-FFF2-40B4-BE49-F238E27FC236}">
                <a16:creationId xmlns:a16="http://schemas.microsoft.com/office/drawing/2014/main" id="{A56AEF33-A336-993C-AE97-31DAFF8E2969}"/>
              </a:ext>
            </a:extLst>
          </p:cNvPr>
          <p:cNvSpPr/>
          <p:nvPr/>
        </p:nvSpPr>
        <p:spPr>
          <a:xfrm>
            <a:off x="357603" y="1893209"/>
            <a:ext cx="11320820" cy="861774"/>
          </a:xfrm>
          <a:prstGeom prst="rect">
            <a:avLst/>
          </a:prstGeom>
        </p:spPr>
        <p:txBody>
          <a:bodyPr wrap="square">
            <a:spAutoFit/>
          </a:bodyPr>
          <a:lstStyle/>
          <a:p>
            <a:pPr>
              <a:spcAft>
                <a:spcPts val="0"/>
              </a:spcAft>
            </a:pPr>
            <a:r>
              <a:rPr lang="fr-FR" sz="1600" dirty="0">
                <a:solidFill>
                  <a:srgbClr val="3C8200"/>
                </a:solidFill>
                <a:cs typeface="Noto Sans Devanagari"/>
              </a:rPr>
              <a:t>L’enseignant donne une information à propos des mesures légales concernant la conduite sous l’influence de l’alcool </a:t>
            </a:r>
          </a:p>
          <a:p>
            <a:pPr>
              <a:spcAft>
                <a:spcPts val="0"/>
              </a:spcAft>
            </a:pPr>
            <a:r>
              <a:rPr lang="fr-FR" sz="1600" dirty="0">
                <a:solidFill>
                  <a:srgbClr val="3C8200"/>
                </a:solidFill>
                <a:cs typeface="Noto Sans Devanagari"/>
              </a:rPr>
              <a:t>et de drogues.</a:t>
            </a:r>
            <a:endParaRPr lang="en-US" sz="1600" dirty="0">
              <a:solidFill>
                <a:srgbClr val="3C8200"/>
              </a:solidFill>
              <a:cs typeface="Noto Sans Devanagari"/>
            </a:endParaRPr>
          </a:p>
          <a:p>
            <a:pPr>
              <a:spcAft>
                <a:spcPts val="0"/>
              </a:spcAft>
            </a:pPr>
            <a:endParaRPr lang="en-US" dirty="0">
              <a:solidFill>
                <a:schemeClr val="accent2"/>
              </a:solidFill>
              <a:ea typeface="Noto Sans CJK SC Regular"/>
              <a:cs typeface="Noto Sans Devanagari"/>
            </a:endParaRPr>
          </a:p>
        </p:txBody>
      </p:sp>
      <p:sp>
        <p:nvSpPr>
          <p:cNvPr id="6" name="Rectangle 5">
            <a:extLst>
              <a:ext uri="{FF2B5EF4-FFF2-40B4-BE49-F238E27FC236}">
                <a16:creationId xmlns:a16="http://schemas.microsoft.com/office/drawing/2014/main" id="{A2DB2D2E-6BC2-42EC-7FC4-CD9CC6A2E7BD}"/>
              </a:ext>
            </a:extLst>
          </p:cNvPr>
          <p:cNvSpPr/>
          <p:nvPr/>
        </p:nvSpPr>
        <p:spPr>
          <a:xfrm>
            <a:off x="357602" y="2550434"/>
            <a:ext cx="11579295" cy="400110"/>
          </a:xfrm>
          <a:prstGeom prst="rect">
            <a:avLst/>
          </a:prstGeom>
        </p:spPr>
        <p:txBody>
          <a:bodyPr wrap="square">
            <a:spAutoFit/>
          </a:bodyPr>
          <a:lstStyle/>
          <a:p>
            <a:pPr>
              <a:spcAft>
                <a:spcPts val="0"/>
              </a:spcAft>
            </a:pPr>
            <a:r>
              <a:rPr lang="fr-BE" sz="2000" dirty="0">
                <a:solidFill>
                  <a:srgbClr val="2F3E8B"/>
                </a:solidFill>
                <a:cs typeface="Noto Sans Devanagari"/>
              </a:rPr>
              <a:t>En ce qui concerne les drogues</a:t>
            </a:r>
            <a:endParaRPr lang="en-US" dirty="0">
              <a:solidFill>
                <a:schemeClr val="accent2"/>
              </a:solidFill>
              <a:ea typeface="Noto Sans CJK SC Regular"/>
              <a:cs typeface="Noto Sans Devanagari"/>
            </a:endParaRPr>
          </a:p>
        </p:txBody>
      </p:sp>
      <p:sp>
        <p:nvSpPr>
          <p:cNvPr id="7" name="Espace réservé du numéro de diapositive 1">
            <a:extLst>
              <a:ext uri="{FF2B5EF4-FFF2-40B4-BE49-F238E27FC236}">
                <a16:creationId xmlns:a16="http://schemas.microsoft.com/office/drawing/2014/main" id="{4DFA79C7-1575-325B-86CC-7D94F2A4BC7A}"/>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25</a:t>
            </a:fld>
            <a:endParaRPr lang="en-US" dirty="0">
              <a:solidFill>
                <a:srgbClr val="2F3E8B"/>
              </a:solidFill>
            </a:endParaRPr>
          </a:p>
        </p:txBody>
      </p:sp>
      <p:pic>
        <p:nvPicPr>
          <p:cNvPr id="10" name="Image 9" descr="Une image contenant capture d’écran, Graphique, Police, vert&#10;&#10;Description générée automatiquement">
            <a:extLst>
              <a:ext uri="{FF2B5EF4-FFF2-40B4-BE49-F238E27FC236}">
                <a16:creationId xmlns:a16="http://schemas.microsoft.com/office/drawing/2014/main" id="{CB44A8D7-C545-E13A-46CB-B8182BA99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8" name="Rectangle 7">
            <a:extLst>
              <a:ext uri="{FF2B5EF4-FFF2-40B4-BE49-F238E27FC236}">
                <a16:creationId xmlns:a16="http://schemas.microsoft.com/office/drawing/2014/main" id="{9A8126ED-85C1-D0A6-4298-A94F3562FBEA}"/>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535696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4A2375-950E-8CE8-E18F-56732DDE2C8A}"/>
              </a:ext>
            </a:extLst>
          </p:cNvPr>
          <p:cNvSpPr/>
          <p:nvPr/>
        </p:nvSpPr>
        <p:spPr>
          <a:xfrm>
            <a:off x="357602" y="2424196"/>
            <a:ext cx="5400000" cy="2169825"/>
          </a:xfrm>
          <a:prstGeom prst="rect">
            <a:avLst/>
          </a:prstGeom>
        </p:spPr>
        <p:txBody>
          <a:bodyPr wrap="square">
            <a:spAutoFit/>
          </a:bodyPr>
          <a:lstStyle/>
          <a:p>
            <a:r>
              <a:rPr lang="fr-BE" sz="1300" b="1" cap="all" dirty="0">
                <a:solidFill>
                  <a:srgbClr val="EAB818"/>
                </a:solidFill>
              </a:rPr>
              <a:t>Sanctions </a:t>
            </a:r>
            <a:r>
              <a:rPr lang="fr-BE" sz="1300" b="1" dirty="0">
                <a:solidFill>
                  <a:srgbClr val="EAB818"/>
                </a:solidFill>
              </a:rPr>
              <a:t>: </a:t>
            </a:r>
            <a:r>
              <a:rPr lang="fr-FR" sz="1300" dirty="0">
                <a:solidFill>
                  <a:srgbClr val="7D7D7C"/>
                </a:solidFill>
                <a:cs typeface="Noto Sans Devanagari"/>
              </a:rPr>
              <a:t>En Belgique, lorsqu'un conducteur est arrêté pour conduite sous l’influence de drogues, une citation à comparaître est immédiatement délivrée. Les sanctions suivantes sont possibles dans le cadre d’une première condamnation (Van Thienen, 2019) :</a:t>
            </a:r>
          </a:p>
          <a:p>
            <a:endParaRPr lang="fr-FR" sz="1300" dirty="0">
              <a:solidFill>
                <a:srgbClr val="7D7D7C"/>
              </a:solidFill>
              <a:cs typeface="Noto Sans Devanagari"/>
            </a:endParaRPr>
          </a:p>
          <a:p>
            <a:pPr marL="285750" indent="-285750">
              <a:buFont typeface="Arial" panose="020B0604020202020204" pitchFamily="34" charset="0"/>
              <a:buChar char="•"/>
            </a:pPr>
            <a:r>
              <a:rPr lang="fr-FR" sz="1300" dirty="0">
                <a:solidFill>
                  <a:srgbClr val="7D7D7C"/>
                </a:solidFill>
                <a:cs typeface="Noto Sans Devanagari"/>
              </a:rPr>
              <a:t>Une amende de 1.600 € à 16.000 € </a:t>
            </a:r>
          </a:p>
          <a:p>
            <a:pPr marL="285750" indent="-285750">
              <a:buFont typeface="Arial" panose="020B0604020202020204" pitchFamily="34" charset="0"/>
              <a:buChar char="•"/>
            </a:pPr>
            <a:r>
              <a:rPr lang="fr-FR" sz="1300" dirty="0">
                <a:solidFill>
                  <a:srgbClr val="7D7D7C"/>
                </a:solidFill>
                <a:cs typeface="Noto Sans Devanagari"/>
              </a:rPr>
              <a:t>Une déchéance du droit de conduire de huit jours à cinq ans maximum</a:t>
            </a:r>
          </a:p>
          <a:p>
            <a:pPr marL="285750" indent="-285750">
              <a:buFont typeface="Arial" panose="020B0604020202020204" pitchFamily="34" charset="0"/>
              <a:buChar char="•"/>
            </a:pPr>
            <a:r>
              <a:rPr lang="fr-FR" sz="1300" dirty="0">
                <a:solidFill>
                  <a:srgbClr val="7D7D7C"/>
                </a:solidFill>
                <a:cs typeface="Noto Sans Devanagari"/>
              </a:rPr>
              <a:t>Le suivi d’examens médicaux, psychologiques, théoriques </a:t>
            </a:r>
            <a:br>
              <a:rPr lang="fr-FR" sz="1300" dirty="0">
                <a:solidFill>
                  <a:srgbClr val="7D7D7C"/>
                </a:solidFill>
                <a:cs typeface="Noto Sans Devanagari"/>
              </a:rPr>
            </a:br>
            <a:r>
              <a:rPr lang="fr-FR" sz="1300" dirty="0">
                <a:solidFill>
                  <a:srgbClr val="7D7D7C"/>
                </a:solidFill>
                <a:cs typeface="Noto Sans Devanagari"/>
              </a:rPr>
              <a:t>et pratiques et toutes les combinaisons possibles</a:t>
            </a:r>
            <a:endParaRPr lang="en-US" sz="1300" dirty="0">
              <a:solidFill>
                <a:srgbClr val="7D7D7C"/>
              </a:solidFill>
              <a:cs typeface="Noto Sans Devanagari"/>
            </a:endParaRPr>
          </a:p>
        </p:txBody>
      </p:sp>
      <p:sp>
        <p:nvSpPr>
          <p:cNvPr id="3" name="Rectangle 2">
            <a:extLst>
              <a:ext uri="{FF2B5EF4-FFF2-40B4-BE49-F238E27FC236}">
                <a16:creationId xmlns:a16="http://schemas.microsoft.com/office/drawing/2014/main" id="{DC788022-39B0-1BCC-4063-18746A458151}"/>
              </a:ext>
            </a:extLst>
          </p:cNvPr>
          <p:cNvSpPr/>
          <p:nvPr/>
        </p:nvSpPr>
        <p:spPr>
          <a:xfrm>
            <a:off x="357602" y="1845584"/>
            <a:ext cx="11579295" cy="400110"/>
          </a:xfrm>
          <a:prstGeom prst="rect">
            <a:avLst/>
          </a:prstGeom>
        </p:spPr>
        <p:txBody>
          <a:bodyPr wrap="square">
            <a:spAutoFit/>
          </a:bodyPr>
          <a:lstStyle/>
          <a:p>
            <a:pPr>
              <a:spcAft>
                <a:spcPts val="0"/>
              </a:spcAft>
            </a:pPr>
            <a:r>
              <a:rPr lang="fr-BE" sz="2000" dirty="0">
                <a:solidFill>
                  <a:srgbClr val="2F3E8B"/>
                </a:solidFill>
                <a:cs typeface="Noto Sans Devanagari"/>
              </a:rPr>
              <a:t>En ce qui concerne les drogues (suite)</a:t>
            </a:r>
            <a:endParaRPr lang="en-US" dirty="0">
              <a:solidFill>
                <a:schemeClr val="accent2"/>
              </a:solidFill>
              <a:ea typeface="Noto Sans CJK SC Regular"/>
              <a:cs typeface="Noto Sans Devanagari"/>
            </a:endParaRPr>
          </a:p>
        </p:txBody>
      </p:sp>
      <p:sp>
        <p:nvSpPr>
          <p:cNvPr id="4" name="Espace réservé du numéro de diapositive 1">
            <a:extLst>
              <a:ext uri="{FF2B5EF4-FFF2-40B4-BE49-F238E27FC236}">
                <a16:creationId xmlns:a16="http://schemas.microsoft.com/office/drawing/2014/main" id="{A0CB844C-2F29-9CC3-DBE2-6AD9D2919465}"/>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26</a:t>
            </a:fld>
            <a:endParaRPr lang="en-US" dirty="0">
              <a:solidFill>
                <a:srgbClr val="2F3E8B"/>
              </a:solidFill>
            </a:endParaRPr>
          </a:p>
        </p:txBody>
      </p:sp>
      <p:sp>
        <p:nvSpPr>
          <p:cNvPr id="6" name="Rectangle 5">
            <a:extLst>
              <a:ext uri="{FF2B5EF4-FFF2-40B4-BE49-F238E27FC236}">
                <a16:creationId xmlns:a16="http://schemas.microsoft.com/office/drawing/2014/main" id="{94CDF1AE-55B9-48EC-4843-00527FC30581}"/>
              </a:ext>
            </a:extLst>
          </p:cNvPr>
          <p:cNvSpPr/>
          <p:nvPr/>
        </p:nvSpPr>
        <p:spPr>
          <a:xfrm>
            <a:off x="357602" y="4804681"/>
            <a:ext cx="10684565" cy="555408"/>
          </a:xfrm>
          <a:prstGeom prst="rect">
            <a:avLst/>
          </a:prstGeom>
        </p:spPr>
        <p:txBody>
          <a:bodyPr wrap="square">
            <a:spAutoFit/>
          </a:bodyPr>
          <a:lstStyle/>
          <a:p>
            <a:r>
              <a:rPr lang="en-US" sz="1300" b="1" dirty="0">
                <a:solidFill>
                  <a:srgbClr val="B4CC04"/>
                </a:solidFill>
                <a:latin typeface="+mj-lt"/>
              </a:rPr>
              <a:t>&gt;&gt; Source p.15 : </a:t>
            </a:r>
          </a:p>
          <a:p>
            <a:pPr>
              <a:lnSpc>
                <a:spcPct val="150000"/>
              </a:lnSpc>
            </a:pPr>
            <a:r>
              <a:rPr lang="fr-BE" sz="1300" dirty="0">
                <a:solidFill>
                  <a:srgbClr val="7D7D7C"/>
                </a:solidFill>
                <a:cs typeface="Noto Sans Devanagari"/>
                <a:hlinkClick r:id="rId2">
                  <a:extLst>
                    <a:ext uri="{A12FA001-AC4F-418D-AE19-62706E023703}">
                      <ahyp:hlinkClr xmlns:ahyp="http://schemas.microsoft.com/office/drawing/2018/hyperlinkcolor" val="tx"/>
                    </a:ext>
                  </a:extLst>
                </a:hlinkClick>
              </a:rPr>
              <a:t>https://www.vias.be/fr/recherche/publications/rijden-onder-invloed-van-drugs/</a:t>
            </a:r>
            <a:endParaRPr lang="en-US" dirty="0"/>
          </a:p>
        </p:txBody>
      </p:sp>
      <p:sp>
        <p:nvSpPr>
          <p:cNvPr id="8" name="ZoneTexte 7">
            <a:extLst>
              <a:ext uri="{FF2B5EF4-FFF2-40B4-BE49-F238E27FC236}">
                <a16:creationId xmlns:a16="http://schemas.microsoft.com/office/drawing/2014/main" id="{90513A62-8CD7-98B5-E3A9-D30B4A72A27E}"/>
              </a:ext>
            </a:extLst>
          </p:cNvPr>
          <p:cNvSpPr txBox="1"/>
          <p:nvPr/>
        </p:nvSpPr>
        <p:spPr>
          <a:xfrm>
            <a:off x="357602" y="907564"/>
            <a:ext cx="11589263" cy="769441"/>
          </a:xfrm>
          <a:prstGeom prst="rect">
            <a:avLst/>
          </a:prstGeom>
          <a:noFill/>
        </p:spPr>
        <p:txBody>
          <a:bodyPr wrap="none" rtlCol="0">
            <a:spAutoFit/>
          </a:bodyPr>
          <a:lstStyle/>
          <a:p>
            <a:r>
              <a:rPr lang="fr-BE" sz="2400" b="1" cap="all" dirty="0">
                <a:solidFill>
                  <a:srgbClr val="3C8200"/>
                </a:solidFill>
                <a:latin typeface="+mj-lt"/>
              </a:rPr>
              <a:t>Étape 4 : </a:t>
            </a:r>
            <a:r>
              <a:rPr lang="fr-BE" sz="2000" cap="all" dirty="0">
                <a:solidFill>
                  <a:srgbClr val="3C8200"/>
                </a:solidFill>
                <a:cs typeface="Noto Sans Devanagari"/>
              </a:rPr>
              <a:t>QUE DIT LA LOI À propos de la consommation d’Alcool et de drogues </a:t>
            </a:r>
          </a:p>
          <a:p>
            <a:r>
              <a:rPr lang="fr-BE" sz="2000" cap="all" dirty="0">
                <a:solidFill>
                  <a:srgbClr val="3C8200"/>
                </a:solidFill>
                <a:cs typeface="Noto Sans Devanagari"/>
              </a:rPr>
              <a:t>et la conduite d’un véhicule ?</a:t>
            </a:r>
            <a:endParaRPr lang="en-US" sz="2000" cap="all" dirty="0">
              <a:solidFill>
                <a:srgbClr val="3C8200"/>
              </a:solidFill>
              <a:cs typeface="Noto Sans Devanagari"/>
            </a:endParaRPr>
          </a:p>
        </p:txBody>
      </p:sp>
      <p:pic>
        <p:nvPicPr>
          <p:cNvPr id="9" name="Image 8" descr="Une image contenant capture d’écran, Graphique, Police, vert&#10;&#10;Description générée automatiquement">
            <a:extLst>
              <a:ext uri="{FF2B5EF4-FFF2-40B4-BE49-F238E27FC236}">
                <a16:creationId xmlns:a16="http://schemas.microsoft.com/office/drawing/2014/main" id="{BDF7BCCC-4DE5-69B8-F3AF-AA6D68561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5" name="Rectangle 4">
            <a:extLst>
              <a:ext uri="{FF2B5EF4-FFF2-40B4-BE49-F238E27FC236}">
                <a16:creationId xmlns:a16="http://schemas.microsoft.com/office/drawing/2014/main" id="{667ED48B-25C9-858E-86EB-F60231A74B39}"/>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1025581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BECFF4D-012C-44E1-72A1-102F3FFBAB5F}"/>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27</a:t>
            </a:fld>
            <a:endParaRPr lang="en-US" dirty="0">
              <a:solidFill>
                <a:srgbClr val="2F3E8B"/>
              </a:solidFill>
            </a:endParaRPr>
          </a:p>
        </p:txBody>
      </p:sp>
      <p:sp>
        <p:nvSpPr>
          <p:cNvPr id="4" name="Rectangle 3">
            <a:extLst>
              <a:ext uri="{FF2B5EF4-FFF2-40B4-BE49-F238E27FC236}">
                <a16:creationId xmlns:a16="http://schemas.microsoft.com/office/drawing/2014/main" id="{EE1EB2A2-B0FC-F67A-5AD4-3224082628D8}"/>
              </a:ext>
            </a:extLst>
          </p:cNvPr>
          <p:cNvSpPr/>
          <p:nvPr/>
        </p:nvSpPr>
        <p:spPr>
          <a:xfrm>
            <a:off x="357602" y="3129045"/>
            <a:ext cx="5400000" cy="3093154"/>
          </a:xfrm>
          <a:prstGeom prst="rect">
            <a:avLst/>
          </a:prstGeom>
        </p:spPr>
        <p:txBody>
          <a:bodyPr wrap="square">
            <a:spAutoFit/>
          </a:bodyPr>
          <a:lstStyle/>
          <a:p>
            <a:r>
              <a:rPr lang="fr-FR" sz="1300" dirty="0">
                <a:solidFill>
                  <a:srgbClr val="7D7D7C"/>
                </a:solidFill>
                <a:cs typeface="Noto Sans Devanagari"/>
              </a:rPr>
              <a:t>La loi considère qu’une personne est en « imprégnation alcoolique » quand :</a:t>
            </a:r>
          </a:p>
          <a:p>
            <a:endParaRPr lang="fr-FR" sz="1300" dirty="0">
              <a:solidFill>
                <a:srgbClr val="7D7D7C"/>
              </a:solidFill>
              <a:cs typeface="Noto Sans Devanagari"/>
            </a:endParaRPr>
          </a:p>
          <a:p>
            <a:pPr marL="285750" indent="-285750">
              <a:buFont typeface="Arial" panose="020B0604020202020204" pitchFamily="34" charset="0"/>
              <a:buChar char="•"/>
            </a:pPr>
            <a:r>
              <a:rPr lang="fr-FR" sz="1300" dirty="0">
                <a:solidFill>
                  <a:srgbClr val="7D7D7C"/>
                </a:solidFill>
                <a:cs typeface="Noto Sans Devanagari"/>
              </a:rPr>
              <a:t>l’analyse de l’haleine mesure une concentration d’alcool d’au moins 0,22 mg/L.</a:t>
            </a:r>
          </a:p>
          <a:p>
            <a:pPr marL="285750" indent="-285750">
              <a:buFont typeface="Arial" panose="020B0604020202020204" pitchFamily="34" charset="0"/>
              <a:buChar char="•"/>
            </a:pPr>
            <a:r>
              <a:rPr lang="fr-FR" sz="1300" dirty="0">
                <a:solidFill>
                  <a:srgbClr val="7D7D7C"/>
                </a:solidFill>
                <a:cs typeface="Noto Sans Devanagari"/>
              </a:rPr>
              <a:t>l’analyse du sang révèle une concentration d’alcool d’au moins </a:t>
            </a:r>
            <a:br>
              <a:rPr lang="fr-FR" sz="1300" dirty="0">
                <a:solidFill>
                  <a:srgbClr val="7D7D7C"/>
                </a:solidFill>
                <a:cs typeface="Noto Sans Devanagari"/>
              </a:rPr>
            </a:br>
            <a:r>
              <a:rPr lang="fr-FR" sz="1300" dirty="0">
                <a:solidFill>
                  <a:srgbClr val="7D7D7C"/>
                </a:solidFill>
                <a:cs typeface="Noto Sans Devanagari"/>
              </a:rPr>
              <a:t>0,5 g/L.</a:t>
            </a:r>
          </a:p>
          <a:p>
            <a:endParaRPr lang="fr-FR" sz="1300" dirty="0">
              <a:solidFill>
                <a:srgbClr val="7D7D7C"/>
              </a:solidFill>
              <a:cs typeface="Noto Sans Devanagari"/>
            </a:endParaRPr>
          </a:p>
          <a:p>
            <a:r>
              <a:rPr lang="fr-FR" sz="1300" dirty="0">
                <a:solidFill>
                  <a:srgbClr val="7D7D7C"/>
                </a:solidFill>
                <a:cs typeface="Noto Sans Devanagari"/>
              </a:rPr>
              <a:t>Selon la concentration d’alcool (AAE : air alvéolaire expiré), la police propose une perception immédiate allant de 179 à 578 €. </a:t>
            </a:r>
          </a:p>
          <a:p>
            <a:r>
              <a:rPr lang="fr-FR" sz="1300" dirty="0">
                <a:solidFill>
                  <a:srgbClr val="7D7D7C"/>
                </a:solidFill>
                <a:cs typeface="Noto Sans Devanagari"/>
              </a:rPr>
              <a:t>Des interdictions de conduire peuvent également être prononcées, entre 3 heures et 15 jours. </a:t>
            </a:r>
          </a:p>
          <a:p>
            <a:r>
              <a:rPr lang="fr-FR" sz="1300" dirty="0">
                <a:solidFill>
                  <a:srgbClr val="7D7D7C"/>
                </a:solidFill>
                <a:cs typeface="Noto Sans Devanagari"/>
              </a:rPr>
              <a:t>Une comparution devant le tribunal peut aboutir à des amendes plus élevées et des interdictions de plus longue durée.</a:t>
            </a:r>
          </a:p>
          <a:p>
            <a:endParaRPr lang="fr-FR" sz="1300" dirty="0">
              <a:solidFill>
                <a:srgbClr val="7D7D7C"/>
              </a:solidFill>
              <a:cs typeface="Noto Sans Devanagari"/>
            </a:endParaRPr>
          </a:p>
        </p:txBody>
      </p:sp>
      <p:sp>
        <p:nvSpPr>
          <p:cNvPr id="5" name="Rectangle 4">
            <a:extLst>
              <a:ext uri="{FF2B5EF4-FFF2-40B4-BE49-F238E27FC236}">
                <a16:creationId xmlns:a16="http://schemas.microsoft.com/office/drawing/2014/main" id="{4219CFC6-0E9E-B177-B56D-7571A31809F5}"/>
              </a:ext>
            </a:extLst>
          </p:cNvPr>
          <p:cNvSpPr/>
          <p:nvPr/>
        </p:nvSpPr>
        <p:spPr>
          <a:xfrm>
            <a:off x="6278423" y="3129046"/>
            <a:ext cx="5400000" cy="2893100"/>
          </a:xfrm>
          <a:prstGeom prst="rect">
            <a:avLst/>
          </a:prstGeom>
        </p:spPr>
        <p:txBody>
          <a:bodyPr wrap="square">
            <a:spAutoFit/>
          </a:bodyPr>
          <a:lstStyle/>
          <a:p>
            <a:r>
              <a:rPr lang="fr-BE" sz="1300" dirty="0">
                <a:solidFill>
                  <a:srgbClr val="7D7D7C"/>
                </a:solidFill>
                <a:cs typeface="Noto Sans Devanagari"/>
              </a:rPr>
              <a:t>À noter que les </a:t>
            </a:r>
            <a:r>
              <a:rPr lang="fr-BE" sz="1300" b="1" dirty="0">
                <a:solidFill>
                  <a:srgbClr val="7D7D7C"/>
                </a:solidFill>
                <a:cs typeface="Noto Sans Devanagari"/>
              </a:rPr>
              <a:t>« jeunes » conducteurs </a:t>
            </a:r>
            <a:r>
              <a:rPr lang="fr-BE" sz="1300" dirty="0">
                <a:solidFill>
                  <a:srgbClr val="7D7D7C"/>
                </a:solidFill>
                <a:cs typeface="Noto Sans Devanagari"/>
              </a:rPr>
              <a:t>(permis depuis moins de </a:t>
            </a:r>
            <a:br>
              <a:rPr lang="fr-BE" sz="1300" dirty="0">
                <a:solidFill>
                  <a:srgbClr val="7D7D7C"/>
                </a:solidFill>
                <a:cs typeface="Noto Sans Devanagari"/>
              </a:rPr>
            </a:br>
            <a:r>
              <a:rPr lang="fr-BE" sz="1300" dirty="0">
                <a:solidFill>
                  <a:srgbClr val="7D7D7C"/>
                </a:solidFill>
                <a:cs typeface="Noto Sans Devanagari"/>
              </a:rPr>
              <a:t>2 ans) </a:t>
            </a:r>
            <a:r>
              <a:rPr lang="fr-BE" sz="1300" b="1" dirty="0">
                <a:solidFill>
                  <a:srgbClr val="7D7D7C"/>
                </a:solidFill>
                <a:cs typeface="Noto Sans Devanagari"/>
              </a:rPr>
              <a:t>sont toujours cités devant le Tribunal de police </a:t>
            </a:r>
            <a:r>
              <a:rPr lang="fr-BE" sz="1300" dirty="0">
                <a:solidFill>
                  <a:srgbClr val="7D7D7C"/>
                </a:solidFill>
                <a:cs typeface="Noto Sans Devanagari"/>
              </a:rPr>
              <a:t>et seront condamnés à une déchéance du droit de conduire ainsi qu’à repasser l’examen théorique ou pratique.</a:t>
            </a:r>
          </a:p>
          <a:p>
            <a:r>
              <a:rPr lang="fr-FR" sz="1300" b="1" dirty="0">
                <a:solidFill>
                  <a:srgbClr val="B4CC04"/>
                </a:solidFill>
                <a:latin typeface="+mj-lt"/>
              </a:rPr>
              <a:t> </a:t>
            </a:r>
            <a:r>
              <a:rPr lang="fr-BE" sz="1300" b="1" dirty="0">
                <a:solidFill>
                  <a:srgbClr val="B4CC04"/>
                </a:solidFill>
                <a:latin typeface="+mj-lt"/>
              </a:rPr>
              <a:t>&gt;&gt; </a:t>
            </a:r>
            <a:r>
              <a:rPr lang="fr-FR" sz="1300" b="1" dirty="0">
                <a:solidFill>
                  <a:srgbClr val="B4CC04"/>
                </a:solidFill>
                <a:latin typeface="+mj-lt"/>
              </a:rPr>
              <a:t>Source : </a:t>
            </a:r>
            <a:r>
              <a:rPr lang="fr-BE" sz="1300" dirty="0">
                <a:solidFill>
                  <a:srgbClr val="7D7D7C"/>
                </a:solidFill>
                <a:cs typeface="Noto Sans Devanagari"/>
                <a:hlinkClick r:id="rId2">
                  <a:extLst>
                    <a:ext uri="{A12FA001-AC4F-418D-AE19-62706E023703}">
                      <ahyp:hlinkClr xmlns:ahyp="http://schemas.microsoft.com/office/drawing/2018/hyperlinkcolor" val="tx"/>
                    </a:ext>
                  </a:extLst>
                </a:hlinkClick>
              </a:rPr>
              <a:t>https://www.infractions-code-de-la-route.be/infractions-et-sanctions-penales/alcool-impregnation/</a:t>
            </a:r>
            <a:r>
              <a:rPr lang="fr-BE" sz="1300" dirty="0">
                <a:solidFill>
                  <a:srgbClr val="7D7D7C"/>
                </a:solidFill>
                <a:cs typeface="Noto Sans Devanagari"/>
              </a:rPr>
              <a:t> </a:t>
            </a:r>
          </a:p>
          <a:p>
            <a:endParaRPr lang="fr-FR" sz="1300" dirty="0">
              <a:solidFill>
                <a:srgbClr val="7D7D7C"/>
              </a:solidFill>
              <a:cs typeface="Noto Sans Devanagari"/>
            </a:endParaRPr>
          </a:p>
          <a:p>
            <a:r>
              <a:rPr lang="fr-FR" sz="1300" dirty="0">
                <a:solidFill>
                  <a:srgbClr val="7D7D7C"/>
                </a:solidFill>
                <a:cs typeface="Noto Sans Devanagari"/>
              </a:rPr>
              <a:t>Des sanctions peuvent s’appliquer à un accompagnateur du conducteur en vue de l’apprentissage. L’état d’ivresse peut également être établi et sanctionné à partir d’une série d’éléments (apparence générale, marche, élocution, orientation, etc.) sans avoir à déterminer le taux d’alcoolémie.</a:t>
            </a:r>
          </a:p>
          <a:p>
            <a:pPr algn="just"/>
            <a:r>
              <a:rPr lang="fr-FR" sz="1300" b="1" dirty="0">
                <a:solidFill>
                  <a:srgbClr val="B4CC04"/>
                </a:solidFill>
                <a:latin typeface="+mj-lt"/>
              </a:rPr>
              <a:t> </a:t>
            </a:r>
            <a:r>
              <a:rPr lang="fr-BE" sz="1300" b="1" dirty="0">
                <a:solidFill>
                  <a:srgbClr val="B4CC04"/>
                </a:solidFill>
                <a:latin typeface="+mj-lt"/>
              </a:rPr>
              <a:t>&gt;&gt; </a:t>
            </a:r>
            <a:r>
              <a:rPr lang="fr-FR" sz="1300" b="1" dirty="0">
                <a:solidFill>
                  <a:srgbClr val="B4CC04"/>
                </a:solidFill>
                <a:latin typeface="+mj-lt"/>
              </a:rPr>
              <a:t>Source : </a:t>
            </a:r>
            <a:r>
              <a:rPr lang="fr-BE" sz="1300" dirty="0">
                <a:solidFill>
                  <a:srgbClr val="7D7D7C"/>
                </a:solidFill>
                <a:cs typeface="Noto Sans Devanagari"/>
                <a:hlinkClick r:id="rId3">
                  <a:extLst>
                    <a:ext uri="{A12FA001-AC4F-418D-AE19-62706E023703}">
                      <ahyp:hlinkClr xmlns:ahyp="http://schemas.microsoft.com/office/drawing/2018/hyperlinkcolor" val="tx"/>
                    </a:ext>
                  </a:extLst>
                </a:hlinkClick>
              </a:rPr>
              <a:t>www.intolaw.be/fr/nouvelles/alcool-au-volant-en-belgique-tests-et-sanctions</a:t>
            </a:r>
            <a:endParaRPr lang="fr-BE" sz="1300" dirty="0">
              <a:solidFill>
                <a:srgbClr val="7D7D7C"/>
              </a:solidFill>
              <a:cs typeface="Noto Sans Devanagari"/>
            </a:endParaRPr>
          </a:p>
        </p:txBody>
      </p:sp>
      <p:sp>
        <p:nvSpPr>
          <p:cNvPr id="7" name="ZoneTexte 6">
            <a:extLst>
              <a:ext uri="{FF2B5EF4-FFF2-40B4-BE49-F238E27FC236}">
                <a16:creationId xmlns:a16="http://schemas.microsoft.com/office/drawing/2014/main" id="{06A5ACB0-6DED-A069-223E-DE94BF9438CD}"/>
              </a:ext>
            </a:extLst>
          </p:cNvPr>
          <p:cNvSpPr txBox="1"/>
          <p:nvPr/>
        </p:nvSpPr>
        <p:spPr>
          <a:xfrm>
            <a:off x="357602" y="907564"/>
            <a:ext cx="11589263" cy="769441"/>
          </a:xfrm>
          <a:prstGeom prst="rect">
            <a:avLst/>
          </a:prstGeom>
          <a:noFill/>
        </p:spPr>
        <p:txBody>
          <a:bodyPr wrap="none" rtlCol="0">
            <a:spAutoFit/>
          </a:bodyPr>
          <a:lstStyle/>
          <a:p>
            <a:r>
              <a:rPr lang="fr-BE" sz="2400" cap="all" dirty="0">
                <a:solidFill>
                  <a:srgbClr val="3C8200"/>
                </a:solidFill>
                <a:latin typeface="+mj-lt"/>
              </a:rPr>
              <a:t>Étape 4 : </a:t>
            </a:r>
            <a:r>
              <a:rPr lang="fr-BE" sz="2000" cap="all" dirty="0">
                <a:solidFill>
                  <a:srgbClr val="3C8200"/>
                </a:solidFill>
                <a:cs typeface="Noto Sans Devanagari"/>
              </a:rPr>
              <a:t>QUE DIT LA LOI À propos de la consommation d’Alcool et de drogues </a:t>
            </a:r>
          </a:p>
          <a:p>
            <a:r>
              <a:rPr lang="fr-BE" sz="2000" cap="all" dirty="0">
                <a:solidFill>
                  <a:srgbClr val="3C8200"/>
                </a:solidFill>
                <a:cs typeface="Noto Sans Devanagari"/>
              </a:rPr>
              <a:t>et la conduite d’un véhicule ?</a:t>
            </a:r>
            <a:endParaRPr lang="en-US" sz="2000" cap="all" dirty="0">
              <a:solidFill>
                <a:srgbClr val="3C8200"/>
              </a:solidFill>
              <a:cs typeface="Noto Sans Devanagari"/>
            </a:endParaRPr>
          </a:p>
        </p:txBody>
      </p:sp>
      <p:sp>
        <p:nvSpPr>
          <p:cNvPr id="8" name="Rectangle 7">
            <a:extLst>
              <a:ext uri="{FF2B5EF4-FFF2-40B4-BE49-F238E27FC236}">
                <a16:creationId xmlns:a16="http://schemas.microsoft.com/office/drawing/2014/main" id="{73C0DD68-7033-1395-01E0-7965D4630CD7}"/>
              </a:ext>
            </a:extLst>
          </p:cNvPr>
          <p:cNvSpPr/>
          <p:nvPr/>
        </p:nvSpPr>
        <p:spPr>
          <a:xfrm>
            <a:off x="357603" y="1893209"/>
            <a:ext cx="11320820" cy="861774"/>
          </a:xfrm>
          <a:prstGeom prst="rect">
            <a:avLst/>
          </a:prstGeom>
        </p:spPr>
        <p:txBody>
          <a:bodyPr wrap="square">
            <a:spAutoFit/>
          </a:bodyPr>
          <a:lstStyle/>
          <a:p>
            <a:pPr>
              <a:spcAft>
                <a:spcPts val="0"/>
              </a:spcAft>
            </a:pPr>
            <a:r>
              <a:rPr lang="fr-FR" sz="1600" dirty="0">
                <a:solidFill>
                  <a:srgbClr val="3C8200"/>
                </a:solidFill>
                <a:cs typeface="Noto Sans Devanagari"/>
              </a:rPr>
              <a:t>L’enseignant donne une information à propos des mesures légales concernant la conduite sous l’influence de l’alcool </a:t>
            </a:r>
          </a:p>
          <a:p>
            <a:pPr>
              <a:spcAft>
                <a:spcPts val="0"/>
              </a:spcAft>
            </a:pPr>
            <a:r>
              <a:rPr lang="fr-FR" sz="1600" dirty="0">
                <a:solidFill>
                  <a:srgbClr val="3C8200"/>
                </a:solidFill>
                <a:cs typeface="Noto Sans Devanagari"/>
              </a:rPr>
              <a:t>et de drogues.</a:t>
            </a:r>
            <a:endParaRPr lang="en-US" sz="1600" dirty="0">
              <a:solidFill>
                <a:srgbClr val="3C8200"/>
              </a:solidFill>
              <a:cs typeface="Noto Sans Devanagari"/>
            </a:endParaRPr>
          </a:p>
          <a:p>
            <a:pPr>
              <a:spcAft>
                <a:spcPts val="0"/>
              </a:spcAft>
            </a:pPr>
            <a:endParaRPr lang="en-US" dirty="0">
              <a:solidFill>
                <a:schemeClr val="accent2"/>
              </a:solidFill>
              <a:ea typeface="Noto Sans CJK SC Regular"/>
              <a:cs typeface="Noto Sans Devanagari"/>
            </a:endParaRPr>
          </a:p>
        </p:txBody>
      </p:sp>
      <p:sp>
        <p:nvSpPr>
          <p:cNvPr id="9" name="Rectangle 8">
            <a:extLst>
              <a:ext uri="{FF2B5EF4-FFF2-40B4-BE49-F238E27FC236}">
                <a16:creationId xmlns:a16="http://schemas.microsoft.com/office/drawing/2014/main" id="{96134BD5-0FE1-26F0-61E3-9E758E5B43E4}"/>
              </a:ext>
            </a:extLst>
          </p:cNvPr>
          <p:cNvSpPr/>
          <p:nvPr/>
        </p:nvSpPr>
        <p:spPr>
          <a:xfrm>
            <a:off x="357602" y="2550434"/>
            <a:ext cx="11579295" cy="400110"/>
          </a:xfrm>
          <a:prstGeom prst="rect">
            <a:avLst/>
          </a:prstGeom>
        </p:spPr>
        <p:txBody>
          <a:bodyPr wrap="square">
            <a:spAutoFit/>
          </a:bodyPr>
          <a:lstStyle/>
          <a:p>
            <a:pPr>
              <a:spcAft>
                <a:spcPts val="0"/>
              </a:spcAft>
            </a:pPr>
            <a:r>
              <a:rPr lang="fr-BE" sz="2000" dirty="0">
                <a:solidFill>
                  <a:srgbClr val="2F3E8B"/>
                </a:solidFill>
                <a:cs typeface="Noto Sans Devanagari"/>
              </a:rPr>
              <a:t>En ce qui concerne l’alcool</a:t>
            </a:r>
            <a:endParaRPr lang="en-US" sz="2000" dirty="0">
              <a:solidFill>
                <a:srgbClr val="2F3E8B"/>
              </a:solidFill>
              <a:cs typeface="Noto Sans Devanagari"/>
            </a:endParaRPr>
          </a:p>
        </p:txBody>
      </p:sp>
      <p:pic>
        <p:nvPicPr>
          <p:cNvPr id="10" name="Image 9" descr="Une image contenant capture d’écran, Graphique, Police, vert&#10;&#10;Description générée automatiquement">
            <a:extLst>
              <a:ext uri="{FF2B5EF4-FFF2-40B4-BE49-F238E27FC236}">
                <a16:creationId xmlns:a16="http://schemas.microsoft.com/office/drawing/2014/main" id="{FA5F4DFE-22B7-C595-3CC7-8D4C4B815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3" name="Rectangle 2">
            <a:extLst>
              <a:ext uri="{FF2B5EF4-FFF2-40B4-BE49-F238E27FC236}">
                <a16:creationId xmlns:a16="http://schemas.microsoft.com/office/drawing/2014/main" id="{61A5D024-5C99-689D-EBAF-D7521817C1C8}"/>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361658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A1BA19-D6E2-DF8E-F0DD-7984ACE24552}"/>
              </a:ext>
            </a:extLst>
          </p:cNvPr>
          <p:cNvSpPr/>
          <p:nvPr/>
        </p:nvSpPr>
        <p:spPr>
          <a:xfrm>
            <a:off x="0" y="-1"/>
            <a:ext cx="12192000" cy="6858001"/>
          </a:xfrm>
          <a:prstGeom prst="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Graphique 2">
            <a:extLst>
              <a:ext uri="{FF2B5EF4-FFF2-40B4-BE49-F238E27FC236}">
                <a16:creationId xmlns:a16="http://schemas.microsoft.com/office/drawing/2014/main" id="{674B588F-760E-BA88-6E85-790C053912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0" y="0"/>
            <a:ext cx="12204963" cy="1768415"/>
          </a:xfrm>
          <a:prstGeom prst="rect">
            <a:avLst/>
          </a:prstGeom>
        </p:spPr>
      </p:pic>
      <p:sp>
        <p:nvSpPr>
          <p:cNvPr id="4" name="Rectangle 3">
            <a:extLst>
              <a:ext uri="{FF2B5EF4-FFF2-40B4-BE49-F238E27FC236}">
                <a16:creationId xmlns:a16="http://schemas.microsoft.com/office/drawing/2014/main" id="{F843924E-035A-0F21-9EC2-BCE7EBFEF7CA}"/>
              </a:ext>
            </a:extLst>
          </p:cNvPr>
          <p:cNvSpPr/>
          <p:nvPr/>
        </p:nvSpPr>
        <p:spPr>
          <a:xfrm>
            <a:off x="936644" y="4211974"/>
            <a:ext cx="11268319" cy="1755224"/>
          </a:xfrm>
          <a:prstGeom prst="rect">
            <a:avLst/>
          </a:prstGeom>
        </p:spPr>
        <p:txBody>
          <a:bodyPr wrap="square">
            <a:spAutoFit/>
          </a:bodyPr>
          <a:lstStyle/>
          <a:p>
            <a:pPr>
              <a:lnSpc>
                <a:spcPct val="150000"/>
              </a:lnSpc>
            </a:pPr>
            <a:r>
              <a:rPr lang="fr-BE" sz="4400" b="1" spc="-50" dirty="0">
                <a:solidFill>
                  <a:schemeClr val="bg1"/>
                </a:solidFill>
                <a:latin typeface="+mj-lt"/>
                <a:ea typeface="+mj-ea"/>
                <a:cs typeface="+mj-cs"/>
              </a:rPr>
              <a:t>Étape 5.</a:t>
            </a:r>
          </a:p>
          <a:p>
            <a:pPr>
              <a:lnSpc>
                <a:spcPct val="150000"/>
              </a:lnSpc>
            </a:pPr>
            <a:r>
              <a:rPr lang="fr-BE" sz="3200" spc="-50" dirty="0">
                <a:solidFill>
                  <a:schemeClr val="bg1"/>
                </a:solidFill>
                <a:ea typeface="+mj-ea"/>
                <a:cs typeface="+mj-cs"/>
              </a:rPr>
              <a:t>Brainstorming des actions possibles</a:t>
            </a:r>
            <a:endParaRPr lang="en-US" sz="3200" dirty="0">
              <a:solidFill>
                <a:schemeClr val="bg1"/>
              </a:solidFill>
            </a:endParaRPr>
          </a:p>
        </p:txBody>
      </p:sp>
      <p:pic>
        <p:nvPicPr>
          <p:cNvPr id="5" name="Image 4" descr="Une image contenant texte, Police, Graphique, capture d’écran&#10;&#10;Description générée automatiquement">
            <a:extLst>
              <a:ext uri="{FF2B5EF4-FFF2-40B4-BE49-F238E27FC236}">
                <a16:creationId xmlns:a16="http://schemas.microsoft.com/office/drawing/2014/main" id="{CF84E809-C2F0-ACD1-800E-EA9E38DDF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8" y="6284112"/>
            <a:ext cx="1807118" cy="446400"/>
          </a:xfrm>
          <a:prstGeom prst="rect">
            <a:avLst/>
          </a:prstGeom>
        </p:spPr>
      </p:pic>
      <p:sp>
        <p:nvSpPr>
          <p:cNvPr id="7" name="Rectangle 6">
            <a:extLst>
              <a:ext uri="{FF2B5EF4-FFF2-40B4-BE49-F238E27FC236}">
                <a16:creationId xmlns:a16="http://schemas.microsoft.com/office/drawing/2014/main" id="{44F0C4AA-6FAC-ACC8-8D5C-D4BD174E60E6}"/>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530841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B2312AF-66A3-8838-6A49-6D59CA4A715F}"/>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1" y="0"/>
            <a:ext cx="4572000" cy="6857421"/>
          </a:xfrm>
          <a:prstGeom prst="rect">
            <a:avLst/>
          </a:prstGeom>
        </p:spPr>
      </p:pic>
      <p:sp>
        <p:nvSpPr>
          <p:cNvPr id="3" name="Espace réservé du numéro de diapositive 1">
            <a:extLst>
              <a:ext uri="{FF2B5EF4-FFF2-40B4-BE49-F238E27FC236}">
                <a16:creationId xmlns:a16="http://schemas.microsoft.com/office/drawing/2014/main" id="{7180860F-B083-164A-A7F9-95BBDC2ABF10}"/>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29</a:t>
            </a:fld>
            <a:endParaRPr lang="en-US" dirty="0">
              <a:solidFill>
                <a:srgbClr val="2F3E8B"/>
              </a:solidFill>
            </a:endParaRPr>
          </a:p>
        </p:txBody>
      </p:sp>
      <p:sp>
        <p:nvSpPr>
          <p:cNvPr id="5" name="Rectangle : coins arrondis 4">
            <a:extLst>
              <a:ext uri="{FF2B5EF4-FFF2-40B4-BE49-F238E27FC236}">
                <a16:creationId xmlns:a16="http://schemas.microsoft.com/office/drawing/2014/main" id="{914A5332-8191-6915-7F52-223D56C08F34}"/>
              </a:ext>
            </a:extLst>
          </p:cNvPr>
          <p:cNvSpPr/>
          <p:nvPr/>
        </p:nvSpPr>
        <p:spPr>
          <a:xfrm>
            <a:off x="4000474" y="1031801"/>
            <a:ext cx="2902350" cy="472860"/>
          </a:xfrm>
          <a:prstGeom prst="round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a:extLst>
              <a:ext uri="{FF2B5EF4-FFF2-40B4-BE49-F238E27FC236}">
                <a16:creationId xmlns:a16="http://schemas.microsoft.com/office/drawing/2014/main" id="{AB14D5D9-9109-31F9-2FEC-5DFFD14A348E}"/>
              </a:ext>
            </a:extLst>
          </p:cNvPr>
          <p:cNvSpPr>
            <a:spLocks noChangeAspect="1"/>
          </p:cNvSpPr>
          <p:nvPr/>
        </p:nvSpPr>
        <p:spPr>
          <a:xfrm>
            <a:off x="3999818" y="1033471"/>
            <a:ext cx="3413993" cy="461665"/>
          </a:xfrm>
          <a:prstGeom prst="rect">
            <a:avLst/>
          </a:prstGeom>
        </p:spPr>
        <p:txBody>
          <a:bodyPr wrap="square">
            <a:spAutoFit/>
          </a:bodyPr>
          <a:lstStyle/>
          <a:p>
            <a:pPr>
              <a:spcAft>
                <a:spcPts val="0"/>
              </a:spcAft>
            </a:pPr>
            <a:r>
              <a:rPr lang="fr-BE" sz="2400" b="1" dirty="0">
                <a:solidFill>
                  <a:schemeClr val="bg1"/>
                </a:solidFill>
                <a:latin typeface="+mj-lt"/>
                <a:cs typeface="Noto Sans Devanagari"/>
              </a:rPr>
              <a:t>Une enquête Santé</a:t>
            </a:r>
            <a:endParaRPr lang="en-US" sz="2400" b="1" dirty="0">
              <a:solidFill>
                <a:schemeClr val="bg1"/>
              </a:solidFill>
              <a:latin typeface="+mj-lt"/>
              <a:ea typeface="Noto Sans CJK SC Regular"/>
              <a:cs typeface="Noto Sans Devanagari"/>
            </a:endParaRPr>
          </a:p>
        </p:txBody>
      </p:sp>
      <p:pic>
        <p:nvPicPr>
          <p:cNvPr id="7" name="Image 6">
            <a:extLst>
              <a:ext uri="{FF2B5EF4-FFF2-40B4-BE49-F238E27FC236}">
                <a16:creationId xmlns:a16="http://schemas.microsoft.com/office/drawing/2014/main" id="{9BFFCD88-C42A-2AAA-55E2-D2F89CCB8C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1575" y="2267544"/>
            <a:ext cx="3688851" cy="2840242"/>
          </a:xfrm>
          <a:prstGeom prst="rect">
            <a:avLst/>
          </a:prstGeom>
        </p:spPr>
      </p:pic>
      <p:sp>
        <p:nvSpPr>
          <p:cNvPr id="8" name="Rectangle 7">
            <a:extLst>
              <a:ext uri="{FF2B5EF4-FFF2-40B4-BE49-F238E27FC236}">
                <a16:creationId xmlns:a16="http://schemas.microsoft.com/office/drawing/2014/main" id="{703B38D4-035B-478B-244D-5BEA125041C8}"/>
              </a:ext>
            </a:extLst>
          </p:cNvPr>
          <p:cNvSpPr/>
          <p:nvPr/>
        </p:nvSpPr>
        <p:spPr>
          <a:xfrm>
            <a:off x="4981575" y="2007509"/>
            <a:ext cx="5373462" cy="584775"/>
          </a:xfrm>
          <a:prstGeom prst="rect">
            <a:avLst/>
          </a:prstGeom>
        </p:spPr>
        <p:txBody>
          <a:bodyPr wrap="square">
            <a:spAutoFit/>
          </a:bodyPr>
          <a:lstStyle/>
          <a:p>
            <a:pPr>
              <a:spcAft>
                <a:spcPts val="0"/>
              </a:spcAft>
            </a:pPr>
            <a:r>
              <a:rPr lang="fr-BE" sz="3200" b="1" dirty="0">
                <a:solidFill>
                  <a:srgbClr val="3C8200"/>
                </a:solidFill>
                <a:latin typeface="+mj-lt"/>
                <a:cs typeface="Noto Sans Devanagari"/>
              </a:rPr>
              <a:t>Analysons le problème</a:t>
            </a:r>
            <a:endParaRPr lang="en-US" sz="3200" b="1" dirty="0">
              <a:solidFill>
                <a:srgbClr val="3C8200"/>
              </a:solidFill>
              <a:latin typeface="+mj-lt"/>
              <a:ea typeface="Noto Sans CJK SC Regular"/>
              <a:cs typeface="Noto Sans Devanagari"/>
            </a:endParaRPr>
          </a:p>
        </p:txBody>
      </p:sp>
      <p:sp>
        <p:nvSpPr>
          <p:cNvPr id="9" name="Rectangle 8">
            <a:extLst>
              <a:ext uri="{FF2B5EF4-FFF2-40B4-BE49-F238E27FC236}">
                <a16:creationId xmlns:a16="http://schemas.microsoft.com/office/drawing/2014/main" id="{E8809EF8-F8D8-9D36-D9AC-8ECB02B82018}"/>
              </a:ext>
            </a:extLst>
          </p:cNvPr>
          <p:cNvSpPr/>
          <p:nvPr/>
        </p:nvSpPr>
        <p:spPr>
          <a:xfrm>
            <a:off x="4981574" y="5036560"/>
            <a:ext cx="7105705" cy="1077218"/>
          </a:xfrm>
          <a:prstGeom prst="rect">
            <a:avLst/>
          </a:prstGeom>
        </p:spPr>
        <p:txBody>
          <a:bodyPr wrap="square">
            <a:spAutoFit/>
          </a:bodyPr>
          <a:lstStyle/>
          <a:p>
            <a:pPr>
              <a:spcAft>
                <a:spcPts val="0"/>
              </a:spcAft>
            </a:pPr>
            <a:r>
              <a:rPr lang="fr-BE" sz="3200" b="1" dirty="0">
                <a:solidFill>
                  <a:srgbClr val="3C8200"/>
                </a:solidFill>
                <a:latin typeface="+mj-lt"/>
                <a:cs typeface="Noto Sans Devanagari"/>
              </a:rPr>
              <a:t>et AGISSONS </a:t>
            </a:r>
          </a:p>
          <a:p>
            <a:pPr>
              <a:spcAft>
                <a:spcPts val="0"/>
              </a:spcAft>
            </a:pPr>
            <a:r>
              <a:rPr lang="fr-BE" sz="3200" b="1" dirty="0">
                <a:solidFill>
                  <a:srgbClr val="3C8200"/>
                </a:solidFill>
                <a:latin typeface="+mj-lt"/>
                <a:cs typeface="Noto Sans Devanagari"/>
              </a:rPr>
              <a:t>en lien avec l’analyse !</a:t>
            </a:r>
            <a:endParaRPr lang="en-US" sz="3200" b="1" dirty="0">
              <a:solidFill>
                <a:srgbClr val="3C8200"/>
              </a:solidFill>
              <a:latin typeface="+mj-lt"/>
              <a:ea typeface="Noto Sans CJK SC Regular"/>
              <a:cs typeface="Noto Sans Devanagari"/>
            </a:endParaRPr>
          </a:p>
        </p:txBody>
      </p:sp>
      <p:pic>
        <p:nvPicPr>
          <p:cNvPr id="11" name="Image 10" descr="Une image contenant capture d’écran, Graphique, Police, vert&#10;&#10;Description générée automatiquement">
            <a:extLst>
              <a:ext uri="{FF2B5EF4-FFF2-40B4-BE49-F238E27FC236}">
                <a16:creationId xmlns:a16="http://schemas.microsoft.com/office/drawing/2014/main" id="{BE5BB87A-DD72-3335-BD7A-D78DDB4B7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4" name="Rectangle 3">
            <a:extLst>
              <a:ext uri="{FF2B5EF4-FFF2-40B4-BE49-F238E27FC236}">
                <a16:creationId xmlns:a16="http://schemas.microsoft.com/office/drawing/2014/main" id="{CA3EED88-8419-F27A-F969-261C398A7630}"/>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118761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772B4-86E3-702F-D198-7B4A3DE96763}"/>
              </a:ext>
            </a:extLst>
          </p:cNvPr>
          <p:cNvSpPr/>
          <p:nvPr/>
        </p:nvSpPr>
        <p:spPr>
          <a:xfrm>
            <a:off x="357602" y="1404458"/>
            <a:ext cx="11579295" cy="400110"/>
          </a:xfrm>
          <a:prstGeom prst="rect">
            <a:avLst/>
          </a:prstGeom>
        </p:spPr>
        <p:txBody>
          <a:bodyPr wrap="square">
            <a:spAutoFit/>
          </a:bodyPr>
          <a:lstStyle/>
          <a:p>
            <a:pPr>
              <a:spcAft>
                <a:spcPts val="0"/>
              </a:spcAft>
            </a:pPr>
            <a:r>
              <a:rPr lang="fr-BE" sz="2000" cap="all" dirty="0">
                <a:solidFill>
                  <a:srgbClr val="3C8200"/>
                </a:solidFill>
                <a:cs typeface="Noto Sans Devanagari"/>
              </a:rPr>
              <a:t>Les étapes de la démarche</a:t>
            </a:r>
            <a:endParaRPr lang="en-US" dirty="0">
              <a:solidFill>
                <a:schemeClr val="accent2"/>
              </a:solidFill>
              <a:ea typeface="Noto Sans CJK SC Regular"/>
              <a:cs typeface="Noto Sans Devanagari"/>
            </a:endParaRPr>
          </a:p>
        </p:txBody>
      </p:sp>
      <p:sp>
        <p:nvSpPr>
          <p:cNvPr id="4" name="ZoneTexte 3">
            <a:extLst>
              <a:ext uri="{FF2B5EF4-FFF2-40B4-BE49-F238E27FC236}">
                <a16:creationId xmlns:a16="http://schemas.microsoft.com/office/drawing/2014/main" id="{3E19863F-8394-EF85-76CD-C0FC091F8601}"/>
              </a:ext>
            </a:extLst>
          </p:cNvPr>
          <p:cNvSpPr txBox="1"/>
          <p:nvPr/>
        </p:nvSpPr>
        <p:spPr>
          <a:xfrm>
            <a:off x="357602" y="907564"/>
            <a:ext cx="5870774" cy="461665"/>
          </a:xfrm>
          <a:prstGeom prst="rect">
            <a:avLst/>
          </a:prstGeom>
          <a:noFill/>
        </p:spPr>
        <p:txBody>
          <a:bodyPr wrap="none" rtlCol="0">
            <a:spAutoFit/>
          </a:bodyPr>
          <a:lstStyle/>
          <a:p>
            <a:r>
              <a:rPr lang="fr-BE" sz="2400" b="1" cap="all" dirty="0">
                <a:solidFill>
                  <a:srgbClr val="3C8200"/>
                </a:solidFill>
                <a:latin typeface="+mj-lt"/>
              </a:rPr>
              <a:t>Informations pour l’enseignant</a:t>
            </a:r>
            <a:endParaRPr lang="en-US" sz="2400" b="1" cap="all" dirty="0">
              <a:solidFill>
                <a:srgbClr val="3C8200"/>
              </a:solidFill>
              <a:latin typeface="+mj-lt"/>
            </a:endParaRPr>
          </a:p>
        </p:txBody>
      </p:sp>
      <p:sp>
        <p:nvSpPr>
          <p:cNvPr id="5" name="Rectangle 4">
            <a:extLst>
              <a:ext uri="{FF2B5EF4-FFF2-40B4-BE49-F238E27FC236}">
                <a16:creationId xmlns:a16="http://schemas.microsoft.com/office/drawing/2014/main" id="{BCD509DE-76C8-0774-C96E-70301C44B270}"/>
              </a:ext>
            </a:extLst>
          </p:cNvPr>
          <p:cNvSpPr/>
          <p:nvPr/>
        </p:nvSpPr>
        <p:spPr>
          <a:xfrm>
            <a:off x="6278423" y="2652796"/>
            <a:ext cx="5400000" cy="3877985"/>
          </a:xfrm>
          <a:prstGeom prst="rect">
            <a:avLst/>
          </a:prstGeom>
        </p:spPr>
        <p:txBody>
          <a:bodyPr wrap="square">
            <a:spAutoFit/>
          </a:bodyPr>
          <a:lstStyle/>
          <a:p>
            <a:r>
              <a:rPr lang="fr-BE" sz="1600" b="1" dirty="0">
                <a:solidFill>
                  <a:srgbClr val="3C8200"/>
                </a:solidFill>
                <a:latin typeface="+mj-lt"/>
                <a:cs typeface="Noto Sans Devanagari"/>
              </a:rPr>
              <a:t>4. </a:t>
            </a:r>
            <a:r>
              <a:rPr lang="fr-BE" sz="1300" b="1" dirty="0">
                <a:solidFill>
                  <a:srgbClr val="3C8200"/>
                </a:solidFill>
                <a:latin typeface="+mj-lt"/>
                <a:cs typeface="Noto Sans Devanagari"/>
              </a:rPr>
              <a:t>Que dit la loi à propos de la consommation d’alcool et de drogues et la conduite d’un véhicule ? </a:t>
            </a:r>
            <a:r>
              <a:rPr lang="fr-BE" sz="1300" dirty="0">
                <a:solidFill>
                  <a:srgbClr val="7D7D7C"/>
                </a:solidFill>
                <a:cs typeface="Noto Sans Devanagari"/>
              </a:rPr>
              <a:t>(Facultatif) Si l’enseignant </a:t>
            </a:r>
          </a:p>
          <a:p>
            <a:r>
              <a:rPr lang="fr-BE" sz="1300" dirty="0">
                <a:solidFill>
                  <a:srgbClr val="7D7D7C"/>
                </a:solidFill>
                <a:cs typeface="Noto Sans Devanagari"/>
              </a:rPr>
              <a:t>le juge nécessaire, et cela en fonction de son public, il ajoute une information sur les mesures légales en matière de conduite sous influence.</a:t>
            </a:r>
          </a:p>
          <a:p>
            <a:r>
              <a:rPr lang="fr-BE" sz="1600" b="1" dirty="0">
                <a:solidFill>
                  <a:srgbClr val="3C8200"/>
                </a:solidFill>
                <a:latin typeface="+mj-lt"/>
                <a:cs typeface="Noto Sans Devanagari"/>
              </a:rPr>
              <a:t>5. </a:t>
            </a:r>
            <a:r>
              <a:rPr lang="fr-BE" sz="1300" b="1" dirty="0">
                <a:solidFill>
                  <a:srgbClr val="3C8200"/>
                </a:solidFill>
                <a:latin typeface="+mj-lt"/>
                <a:cs typeface="Noto Sans Devanagari"/>
              </a:rPr>
              <a:t>Action ! Le Brainstorming des actions possibles : </a:t>
            </a:r>
            <a:r>
              <a:rPr lang="fr-BE" sz="1300" dirty="0">
                <a:solidFill>
                  <a:srgbClr val="7D7D7C"/>
                </a:solidFill>
                <a:cs typeface="Noto Sans Devanagari"/>
              </a:rPr>
              <a:t>L’enseignant mène un brainstorming des idées d’actions à mener </a:t>
            </a:r>
            <a:r>
              <a:rPr lang="fr-FR" sz="1300" dirty="0">
                <a:solidFill>
                  <a:srgbClr val="7D7D7C"/>
                </a:solidFill>
                <a:cs typeface="Noto Sans Devanagari"/>
              </a:rPr>
              <a:t>pour sensibiliser à l'intérêt de ne pas consommer quand on sait qu'on sera amené ensuite à se déplacer</a:t>
            </a:r>
            <a:r>
              <a:rPr lang="fr-BE" sz="1300" dirty="0">
                <a:solidFill>
                  <a:srgbClr val="7D7D7C"/>
                </a:solidFill>
                <a:cs typeface="Noto Sans Devanagari"/>
              </a:rPr>
              <a:t>. Des catégories d’actions sont proposées pour guider l’animation. S’il est trop ambitieux de mener réellement une action avec les élèves dans le temps imparti au projet, l’enseignant fait écho d’actions menées par les services de sécurité routière ou de santé publique auprès des jeunes et en discute avec eux.</a:t>
            </a:r>
          </a:p>
          <a:p>
            <a:r>
              <a:rPr lang="fr-BE" sz="1600" b="1" dirty="0">
                <a:solidFill>
                  <a:srgbClr val="3C8200"/>
                </a:solidFill>
                <a:latin typeface="+mj-lt"/>
                <a:cs typeface="Noto Sans Devanagari"/>
              </a:rPr>
              <a:t>6. </a:t>
            </a:r>
            <a:r>
              <a:rPr lang="fr-FR" sz="1300" b="1" dirty="0">
                <a:solidFill>
                  <a:srgbClr val="3C8200"/>
                </a:solidFill>
                <a:latin typeface="+mj-lt"/>
                <a:cs typeface="Noto Sans Devanagari"/>
              </a:rPr>
              <a:t>Évaluation de l’action menée : </a:t>
            </a:r>
            <a:r>
              <a:rPr lang="fr-FR" sz="1300" dirty="0">
                <a:solidFill>
                  <a:srgbClr val="7D7D7C"/>
                </a:solidFill>
                <a:cs typeface="Noto Sans Devanagari"/>
              </a:rPr>
              <a:t>Après le délai fixé lors de la prise d’engagement, les élèves sont invités à évaluer le résultat de leur(s) action(s). </a:t>
            </a:r>
          </a:p>
          <a:p>
            <a:r>
              <a:rPr lang="fr-BE" sz="1600" b="1" dirty="0">
                <a:solidFill>
                  <a:srgbClr val="3C8200"/>
                </a:solidFill>
                <a:latin typeface="+mj-lt"/>
                <a:cs typeface="Noto Sans Devanagari"/>
              </a:rPr>
              <a:t>7. </a:t>
            </a:r>
            <a:r>
              <a:rPr lang="fr-FR" sz="1300" b="1" dirty="0">
                <a:solidFill>
                  <a:srgbClr val="3C8200"/>
                </a:solidFill>
                <a:latin typeface="+mj-lt"/>
                <a:cs typeface="Noto Sans Devanagari"/>
              </a:rPr>
              <a:t>Acter les apprentissages : </a:t>
            </a:r>
            <a:r>
              <a:rPr lang="fr-FR" sz="1300" dirty="0">
                <a:solidFill>
                  <a:srgbClr val="7D7D7C"/>
                </a:solidFill>
                <a:cs typeface="Noto Sans Devanagari"/>
              </a:rPr>
              <a:t>Retour sur ce que chacun pensait </a:t>
            </a:r>
          </a:p>
          <a:p>
            <a:r>
              <a:rPr lang="fr-FR" sz="1300" dirty="0">
                <a:solidFill>
                  <a:srgbClr val="7D7D7C"/>
                </a:solidFill>
                <a:cs typeface="Noto Sans Devanagari"/>
              </a:rPr>
              <a:t>a priori et expression de ce que chacun a appris.</a:t>
            </a:r>
          </a:p>
        </p:txBody>
      </p:sp>
      <p:sp>
        <p:nvSpPr>
          <p:cNvPr id="6" name="Rectangle 5">
            <a:extLst>
              <a:ext uri="{FF2B5EF4-FFF2-40B4-BE49-F238E27FC236}">
                <a16:creationId xmlns:a16="http://schemas.microsoft.com/office/drawing/2014/main" id="{AA99165E-1579-2869-71DB-A2B39C9F6E31}"/>
              </a:ext>
            </a:extLst>
          </p:cNvPr>
          <p:cNvSpPr/>
          <p:nvPr/>
        </p:nvSpPr>
        <p:spPr>
          <a:xfrm>
            <a:off x="357602" y="2652795"/>
            <a:ext cx="5400000" cy="3631763"/>
          </a:xfrm>
          <a:prstGeom prst="rect">
            <a:avLst/>
          </a:prstGeom>
        </p:spPr>
        <p:txBody>
          <a:bodyPr wrap="square">
            <a:spAutoFit/>
          </a:bodyPr>
          <a:lstStyle/>
          <a:p>
            <a:r>
              <a:rPr lang="fr-BE" sz="1600" b="1" dirty="0">
                <a:solidFill>
                  <a:srgbClr val="3C8200"/>
                </a:solidFill>
                <a:latin typeface="+mj-lt"/>
                <a:cs typeface="Noto Sans Devanagari"/>
              </a:rPr>
              <a:t>1.  </a:t>
            </a:r>
            <a:r>
              <a:rPr lang="fr-BE" sz="1300" b="1" dirty="0">
                <a:solidFill>
                  <a:srgbClr val="3C8200"/>
                </a:solidFill>
                <a:latin typeface="+mj-lt"/>
                <a:cs typeface="Noto Sans Devanagari"/>
              </a:rPr>
              <a:t>L’avis des élèves a priori : </a:t>
            </a:r>
            <a:r>
              <a:rPr lang="fr-BE" sz="1300" dirty="0">
                <a:solidFill>
                  <a:srgbClr val="7D7D7C"/>
                </a:solidFill>
                <a:cs typeface="Noto Sans Devanagari"/>
              </a:rPr>
              <a:t>Les élèves donnent leur avis spontanément sur la question. Celui-ci est gardé en mémoire (afin d’y revenir en fin de séquence).</a:t>
            </a:r>
          </a:p>
          <a:p>
            <a:r>
              <a:rPr lang="fr-BE" sz="1600" b="1" dirty="0">
                <a:solidFill>
                  <a:srgbClr val="3C8200"/>
                </a:solidFill>
                <a:latin typeface="+mj-lt"/>
                <a:cs typeface="Noto Sans Devanagari"/>
              </a:rPr>
              <a:t>2.  </a:t>
            </a:r>
            <a:r>
              <a:rPr lang="fr-BE" sz="1300" b="1" dirty="0">
                <a:solidFill>
                  <a:srgbClr val="3C8200"/>
                </a:solidFill>
                <a:latin typeface="+mj-lt"/>
                <a:cs typeface="Noto Sans Devanagari"/>
              </a:rPr>
              <a:t>Le problème existe-t-il ? Combien ? Où ? Quand ? Qui ? : </a:t>
            </a:r>
            <a:r>
              <a:rPr lang="fr-BE" sz="1300" dirty="0">
                <a:solidFill>
                  <a:srgbClr val="7D7D7C"/>
                </a:solidFill>
                <a:cs typeface="Noto Sans Devanagari"/>
              </a:rPr>
              <a:t>Les élèves mènent en sous-groupes une recherche documentaire. Ils doivent, en consultant des données, objectiver le propos. Ils répondent à la question de savoir s’il y a une corrélation entre la consommation d’alcool, de cannabis ou d’autres psychotropes et les accidents de la route.</a:t>
            </a:r>
          </a:p>
          <a:p>
            <a:r>
              <a:rPr lang="fr-BE" sz="1600" b="1" dirty="0">
                <a:solidFill>
                  <a:srgbClr val="3C8200"/>
                </a:solidFill>
                <a:latin typeface="+mj-lt"/>
                <a:cs typeface="Noto Sans Devanagari"/>
              </a:rPr>
              <a:t>3.  </a:t>
            </a:r>
            <a:r>
              <a:rPr lang="fr-BE" sz="1300" b="1" dirty="0">
                <a:solidFill>
                  <a:srgbClr val="3C8200"/>
                </a:solidFill>
                <a:latin typeface="+mj-lt"/>
                <a:cs typeface="Noto Sans Devanagari"/>
              </a:rPr>
              <a:t>Compréhension du problème : En quoi consommer de l’alcool, du cannabis ou d’autres substances psychotropes est un problème sur la route ? </a:t>
            </a:r>
            <a:r>
              <a:rPr lang="fr-BE" sz="1300" dirty="0">
                <a:solidFill>
                  <a:srgbClr val="7D7D7C"/>
                </a:solidFill>
                <a:cs typeface="Noto Sans Devanagari"/>
              </a:rPr>
              <a:t>Cette partie est donnée par l’enseignant. Cette étape est l’occasion pour l’enseignant d’intégrer son cours habituel sur le fonctionnement du système nerveux et d’y ajouter un chapitre sur les </a:t>
            </a:r>
            <a:r>
              <a:rPr lang="fr-FR" sz="1300" dirty="0">
                <a:solidFill>
                  <a:srgbClr val="7D7D7C"/>
                </a:solidFill>
                <a:cs typeface="Noto Sans Devanagari"/>
              </a:rPr>
              <a:t>effets des drogues sur le système nerveux dans le contexte de la conduite de véhicules. Des ressources bibliographiques lui sont fournies dans ce sens.</a:t>
            </a:r>
            <a:endParaRPr lang="en-US" sz="1300" dirty="0">
              <a:solidFill>
                <a:srgbClr val="7D7D7C"/>
              </a:solidFill>
              <a:cs typeface="Noto Sans Devanagari"/>
            </a:endParaRPr>
          </a:p>
        </p:txBody>
      </p:sp>
      <p:sp>
        <p:nvSpPr>
          <p:cNvPr id="7" name="Rectangle 6">
            <a:extLst>
              <a:ext uri="{FF2B5EF4-FFF2-40B4-BE49-F238E27FC236}">
                <a16:creationId xmlns:a16="http://schemas.microsoft.com/office/drawing/2014/main" id="{CE5AACA1-22FB-6149-813C-C1E6CA936F88}"/>
              </a:ext>
            </a:extLst>
          </p:cNvPr>
          <p:cNvSpPr/>
          <p:nvPr/>
        </p:nvSpPr>
        <p:spPr>
          <a:xfrm>
            <a:off x="357602" y="1883684"/>
            <a:ext cx="11579295" cy="646331"/>
          </a:xfrm>
          <a:prstGeom prst="rect">
            <a:avLst/>
          </a:prstGeom>
        </p:spPr>
        <p:txBody>
          <a:bodyPr wrap="square">
            <a:spAutoFit/>
          </a:bodyPr>
          <a:lstStyle/>
          <a:p>
            <a:pPr>
              <a:spcAft>
                <a:spcPts val="0"/>
              </a:spcAft>
            </a:pPr>
            <a:r>
              <a:rPr lang="fr-BE" sz="2000" dirty="0">
                <a:solidFill>
                  <a:srgbClr val="2F3E8B"/>
                </a:solidFill>
                <a:cs typeface="Noto Sans Devanagari"/>
              </a:rPr>
              <a:t>Définir une question sensible : </a:t>
            </a:r>
            <a:r>
              <a:rPr lang="fr-BE" sz="1600" b="1" dirty="0">
                <a:solidFill>
                  <a:srgbClr val="2F3E8B"/>
                </a:solidFill>
                <a:latin typeface="+mj-lt"/>
              </a:rPr>
              <a:t>Est-ce dangereux de rouler à vélo, en trottinette, en voiture sous l’effet de l’alcool, du cannabis ou d’autres substances psychotropes ?</a:t>
            </a:r>
            <a:endParaRPr lang="en-US" b="1" dirty="0">
              <a:solidFill>
                <a:schemeClr val="accent2"/>
              </a:solidFill>
              <a:latin typeface="+mj-lt"/>
              <a:ea typeface="Noto Sans CJK SC Regular"/>
              <a:cs typeface="Noto Sans Devanagari"/>
            </a:endParaRPr>
          </a:p>
        </p:txBody>
      </p:sp>
      <p:sp>
        <p:nvSpPr>
          <p:cNvPr id="8" name="Espace réservé du numéro de diapositive 1">
            <a:extLst>
              <a:ext uri="{FF2B5EF4-FFF2-40B4-BE49-F238E27FC236}">
                <a16:creationId xmlns:a16="http://schemas.microsoft.com/office/drawing/2014/main" id="{F5A76D48-5D19-5CB0-B6C1-D25DB11BC6E7}"/>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a:t>
            </a:fld>
            <a:endParaRPr lang="en-US" dirty="0">
              <a:solidFill>
                <a:srgbClr val="2F3E8B"/>
              </a:solidFill>
            </a:endParaRPr>
          </a:p>
        </p:txBody>
      </p:sp>
      <p:pic>
        <p:nvPicPr>
          <p:cNvPr id="11" name="Image 10" descr="Une image contenant capture d’écran, Graphique, Police, vert&#10;&#10;Description générée automatiquement">
            <a:extLst>
              <a:ext uri="{FF2B5EF4-FFF2-40B4-BE49-F238E27FC236}">
                <a16:creationId xmlns:a16="http://schemas.microsoft.com/office/drawing/2014/main" id="{61A9AA7A-808B-2184-7F75-94C205AA6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12" name="Rectangle 11">
            <a:extLst>
              <a:ext uri="{FF2B5EF4-FFF2-40B4-BE49-F238E27FC236}">
                <a16:creationId xmlns:a16="http://schemas.microsoft.com/office/drawing/2014/main" id="{B0D41A95-B317-8DC1-D609-9BAB9BD32D17}"/>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1832017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CCCCAB5-714E-266B-72B4-1DDA3B40A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7028" y="1818519"/>
            <a:ext cx="5514665" cy="3676443"/>
          </a:xfrm>
          <a:prstGeom prst="rect">
            <a:avLst/>
          </a:prstGeom>
        </p:spPr>
      </p:pic>
      <p:sp>
        <p:nvSpPr>
          <p:cNvPr id="3" name="ZoneTexte 2">
            <a:extLst>
              <a:ext uri="{FF2B5EF4-FFF2-40B4-BE49-F238E27FC236}">
                <a16:creationId xmlns:a16="http://schemas.microsoft.com/office/drawing/2014/main" id="{2C080A0F-7170-B8E7-7610-44080727282C}"/>
              </a:ext>
            </a:extLst>
          </p:cNvPr>
          <p:cNvSpPr txBox="1"/>
          <p:nvPr/>
        </p:nvSpPr>
        <p:spPr>
          <a:xfrm>
            <a:off x="357602" y="907564"/>
            <a:ext cx="8305735" cy="461665"/>
          </a:xfrm>
          <a:prstGeom prst="rect">
            <a:avLst/>
          </a:prstGeom>
          <a:noFill/>
        </p:spPr>
        <p:txBody>
          <a:bodyPr wrap="none" rtlCol="0">
            <a:spAutoFit/>
          </a:bodyPr>
          <a:lstStyle/>
          <a:p>
            <a:r>
              <a:rPr lang="fr-BE" sz="2400" cap="all" dirty="0">
                <a:solidFill>
                  <a:srgbClr val="3C8200"/>
                </a:solidFill>
                <a:latin typeface="+mj-lt"/>
              </a:rPr>
              <a:t>Étape 5 : </a:t>
            </a:r>
            <a:r>
              <a:rPr lang="fr-BE" sz="2000" cap="all" dirty="0">
                <a:solidFill>
                  <a:srgbClr val="3C8200"/>
                </a:solidFill>
                <a:cs typeface="Noto Sans Devanagari"/>
              </a:rPr>
              <a:t>Action ! </a:t>
            </a:r>
            <a:r>
              <a:rPr lang="fr-BE" sz="2000" cap="all" dirty="0">
                <a:solidFill>
                  <a:srgbClr val="3C8200"/>
                </a:solidFill>
                <a:latin typeface="+mj-lt"/>
                <a:cs typeface="Noto Sans Devanagari"/>
              </a:rPr>
              <a:t>Le Brainstorming </a:t>
            </a:r>
            <a:r>
              <a:rPr lang="fr-BE" sz="2000" cap="all" dirty="0">
                <a:solidFill>
                  <a:srgbClr val="3C8200"/>
                </a:solidFill>
                <a:cs typeface="Noto Sans Devanagari"/>
              </a:rPr>
              <a:t>des actions possibles </a:t>
            </a:r>
            <a:endParaRPr lang="en-US" sz="2000" cap="all" dirty="0">
              <a:solidFill>
                <a:srgbClr val="3C8200"/>
              </a:solidFill>
              <a:cs typeface="Noto Sans Devanagari"/>
            </a:endParaRPr>
          </a:p>
        </p:txBody>
      </p:sp>
      <p:sp>
        <p:nvSpPr>
          <p:cNvPr id="4" name="Rectangle 3">
            <a:extLst>
              <a:ext uri="{FF2B5EF4-FFF2-40B4-BE49-F238E27FC236}">
                <a16:creationId xmlns:a16="http://schemas.microsoft.com/office/drawing/2014/main" id="{5737A4F5-E9FC-107C-8E71-A05BAA62678E}"/>
              </a:ext>
            </a:extLst>
          </p:cNvPr>
          <p:cNvSpPr/>
          <p:nvPr/>
        </p:nvSpPr>
        <p:spPr>
          <a:xfrm>
            <a:off x="357602" y="2138445"/>
            <a:ext cx="5471698" cy="1692771"/>
          </a:xfrm>
          <a:prstGeom prst="rect">
            <a:avLst/>
          </a:prstGeom>
        </p:spPr>
        <p:txBody>
          <a:bodyPr wrap="square">
            <a:spAutoFit/>
          </a:bodyPr>
          <a:lstStyle/>
          <a:p>
            <a:r>
              <a:rPr lang="fr-FR" sz="1300" dirty="0">
                <a:solidFill>
                  <a:srgbClr val="7D7D7C"/>
                </a:solidFill>
                <a:cs typeface="Noto Sans Devanagari"/>
              </a:rPr>
              <a:t>Dans un premier temps, les élèves proposent une série d’actions, </a:t>
            </a:r>
          </a:p>
          <a:p>
            <a:r>
              <a:rPr lang="fr-FR" sz="1300" dirty="0">
                <a:solidFill>
                  <a:srgbClr val="7D7D7C"/>
                </a:solidFill>
                <a:cs typeface="Noto Sans Devanagari"/>
              </a:rPr>
              <a:t>les plus concrètes et opérationnelles possibles, en tenant compte </a:t>
            </a:r>
          </a:p>
          <a:p>
            <a:r>
              <a:rPr lang="fr-FR" sz="1300" dirty="0">
                <a:solidFill>
                  <a:srgbClr val="7D7D7C"/>
                </a:solidFill>
                <a:cs typeface="Noto Sans Devanagari"/>
              </a:rPr>
              <a:t>de la situation analysée auparavant.</a:t>
            </a:r>
          </a:p>
          <a:p>
            <a:r>
              <a:rPr lang="fr-FR" sz="1300" dirty="0">
                <a:solidFill>
                  <a:srgbClr val="7D7D7C"/>
                </a:solidFill>
                <a:cs typeface="Noto Sans Devanagari"/>
              </a:rPr>
              <a:t>Les propositions ne sont pas exclusives, Parmi la liste exhaustive d’actions proposées, la classe ou l’élève choisira une ou plusieurs actions à réaliser effectivement. </a:t>
            </a:r>
          </a:p>
          <a:p>
            <a:r>
              <a:rPr lang="fr-FR" sz="1300" dirty="0">
                <a:solidFill>
                  <a:srgbClr val="7D7D7C"/>
                </a:solidFill>
                <a:cs typeface="Noto Sans Devanagari"/>
              </a:rPr>
              <a:t>Dans un deuxième temps, ils s’engagent dans l’une ou l’autre </a:t>
            </a:r>
          </a:p>
          <a:p>
            <a:r>
              <a:rPr lang="fr-FR" sz="1300" dirty="0">
                <a:solidFill>
                  <a:srgbClr val="7D7D7C"/>
                </a:solidFill>
                <a:cs typeface="Noto Sans Devanagari"/>
              </a:rPr>
              <a:t>d’entre elles.</a:t>
            </a:r>
            <a:endParaRPr lang="en-US" sz="1300" dirty="0">
              <a:solidFill>
                <a:srgbClr val="7D7D7C"/>
              </a:solidFill>
              <a:cs typeface="Noto Sans Devanagari"/>
            </a:endParaRPr>
          </a:p>
        </p:txBody>
      </p:sp>
      <p:sp>
        <p:nvSpPr>
          <p:cNvPr id="5" name="Rectangle 4">
            <a:extLst>
              <a:ext uri="{FF2B5EF4-FFF2-40B4-BE49-F238E27FC236}">
                <a16:creationId xmlns:a16="http://schemas.microsoft.com/office/drawing/2014/main" id="{49E528BA-96C2-865B-925D-23B60A5118B7}"/>
              </a:ext>
            </a:extLst>
          </p:cNvPr>
          <p:cNvSpPr/>
          <p:nvPr/>
        </p:nvSpPr>
        <p:spPr>
          <a:xfrm>
            <a:off x="357602" y="1559834"/>
            <a:ext cx="11579295" cy="400110"/>
          </a:xfrm>
          <a:prstGeom prst="rect">
            <a:avLst/>
          </a:prstGeom>
        </p:spPr>
        <p:txBody>
          <a:bodyPr wrap="square">
            <a:spAutoFit/>
          </a:bodyPr>
          <a:lstStyle/>
          <a:p>
            <a:pPr>
              <a:spcAft>
                <a:spcPts val="0"/>
              </a:spcAft>
            </a:pPr>
            <a:r>
              <a:rPr lang="fr-BE" sz="2000" dirty="0">
                <a:solidFill>
                  <a:srgbClr val="2F3E8B"/>
                </a:solidFill>
                <a:cs typeface="Noto Sans Devanagari"/>
              </a:rPr>
              <a:t>Déroulement</a:t>
            </a:r>
            <a:endParaRPr lang="en-US" dirty="0">
              <a:solidFill>
                <a:schemeClr val="accent2"/>
              </a:solidFill>
              <a:ea typeface="Noto Sans CJK SC Regular"/>
              <a:cs typeface="Noto Sans Devanagari"/>
            </a:endParaRPr>
          </a:p>
        </p:txBody>
      </p:sp>
      <p:sp>
        <p:nvSpPr>
          <p:cNvPr id="6" name="Espace réservé du numéro de diapositive 1">
            <a:extLst>
              <a:ext uri="{FF2B5EF4-FFF2-40B4-BE49-F238E27FC236}">
                <a16:creationId xmlns:a16="http://schemas.microsoft.com/office/drawing/2014/main" id="{DDF08AF3-F767-088E-54EE-EF603970AB45}"/>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30</a:t>
            </a:fld>
            <a:endParaRPr lang="en-US" dirty="0">
              <a:solidFill>
                <a:srgbClr val="2F3E8B"/>
              </a:solidFill>
            </a:endParaRPr>
          </a:p>
        </p:txBody>
      </p:sp>
      <p:sp>
        <p:nvSpPr>
          <p:cNvPr id="8" name="ZoneTexte 7">
            <a:extLst>
              <a:ext uri="{FF2B5EF4-FFF2-40B4-BE49-F238E27FC236}">
                <a16:creationId xmlns:a16="http://schemas.microsoft.com/office/drawing/2014/main" id="{3812A25A-2F28-714B-9443-A0EED2BB904E}"/>
              </a:ext>
            </a:extLst>
          </p:cNvPr>
          <p:cNvSpPr txBox="1"/>
          <p:nvPr/>
        </p:nvSpPr>
        <p:spPr>
          <a:xfrm>
            <a:off x="357602" y="4172564"/>
            <a:ext cx="6050137" cy="1460400"/>
          </a:xfrm>
          <a:prstGeom prst="rect">
            <a:avLst/>
          </a:prstGeom>
          <a:noFill/>
        </p:spPr>
        <p:txBody>
          <a:bodyPr wrap="square" rtlCol="0">
            <a:spAutoFit/>
          </a:bodyPr>
          <a:lstStyle/>
          <a:p>
            <a:r>
              <a:rPr lang="fr-BE" sz="2000" dirty="0">
                <a:solidFill>
                  <a:srgbClr val="B4CC04"/>
                </a:solidFill>
                <a:latin typeface="+mj-lt"/>
                <a:cs typeface="Noto Sans Devanagari"/>
              </a:rPr>
              <a:t>Diverses catégories d’actions </a:t>
            </a:r>
          </a:p>
          <a:p>
            <a:r>
              <a:rPr lang="fr-BE" sz="2000" dirty="0">
                <a:solidFill>
                  <a:srgbClr val="B4CC04"/>
                </a:solidFill>
                <a:latin typeface="+mj-lt"/>
                <a:cs typeface="Noto Sans Devanagari"/>
              </a:rPr>
              <a:t>sont proposées pour enrichir </a:t>
            </a:r>
          </a:p>
          <a:p>
            <a:r>
              <a:rPr lang="fr-BE" sz="2000" dirty="0">
                <a:solidFill>
                  <a:srgbClr val="B4CC04"/>
                </a:solidFill>
                <a:latin typeface="+mj-lt"/>
                <a:cs typeface="Noto Sans Devanagari"/>
              </a:rPr>
              <a:t>la recherche d’idées.</a:t>
            </a:r>
          </a:p>
          <a:p>
            <a:pPr>
              <a:lnSpc>
                <a:spcPct val="250000"/>
              </a:lnSpc>
            </a:pPr>
            <a:r>
              <a:rPr lang="fr-BE" sz="1300" b="1" dirty="0">
                <a:solidFill>
                  <a:srgbClr val="B4CC04"/>
                </a:solidFill>
                <a:latin typeface="+mj-lt"/>
                <a:cs typeface="Noto Sans Devanagari"/>
              </a:rPr>
              <a:t>&gt;&gt; V</a:t>
            </a:r>
            <a:r>
              <a:rPr lang="fr-BE" sz="1300" b="1" dirty="0">
                <a:solidFill>
                  <a:srgbClr val="B4CC04"/>
                </a:solidFill>
                <a:latin typeface="+mj-lt"/>
              </a:rPr>
              <a:t>oir pages suivantes</a:t>
            </a:r>
            <a:endParaRPr lang="en-US" sz="1300" b="1" dirty="0">
              <a:solidFill>
                <a:srgbClr val="B4CC04"/>
              </a:solidFill>
              <a:latin typeface="+mj-lt"/>
            </a:endParaRPr>
          </a:p>
        </p:txBody>
      </p:sp>
      <p:pic>
        <p:nvPicPr>
          <p:cNvPr id="11" name="Image 10" descr="Une image contenant capture d’écran, Graphique, Police, vert&#10;&#10;Description générée automatiquement">
            <a:extLst>
              <a:ext uri="{FF2B5EF4-FFF2-40B4-BE49-F238E27FC236}">
                <a16:creationId xmlns:a16="http://schemas.microsoft.com/office/drawing/2014/main" id="{52378039-F552-F0CC-24F4-5E55CAA9B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7" name="Rectangle 6">
            <a:extLst>
              <a:ext uri="{FF2B5EF4-FFF2-40B4-BE49-F238E27FC236}">
                <a16:creationId xmlns:a16="http://schemas.microsoft.com/office/drawing/2014/main" id="{9CA4CF7B-72CE-9DA1-694B-7882E5BFAF11}"/>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1770531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40B014-6C54-A964-0792-A7D4835E7C13}"/>
              </a:ext>
            </a:extLst>
          </p:cNvPr>
          <p:cNvSpPr/>
          <p:nvPr/>
        </p:nvSpPr>
        <p:spPr>
          <a:xfrm>
            <a:off x="0" y="0"/>
            <a:ext cx="12192000" cy="6858000"/>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Graphique 2">
            <a:extLst>
              <a:ext uri="{FF2B5EF4-FFF2-40B4-BE49-F238E27FC236}">
                <a16:creationId xmlns:a16="http://schemas.microsoft.com/office/drawing/2014/main" id="{ED96AC29-A164-BD8C-DA1A-0227406D96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14" y="522314"/>
            <a:ext cx="11135019" cy="5520678"/>
          </a:xfrm>
          <a:prstGeom prst="rect">
            <a:avLst/>
          </a:prstGeom>
        </p:spPr>
      </p:pic>
      <p:pic>
        <p:nvPicPr>
          <p:cNvPr id="5" name="Image 4" descr="Une image contenant texte, Police, Graphique, capture d’écran&#10;&#10;Description générée automatiquement">
            <a:extLst>
              <a:ext uri="{FF2B5EF4-FFF2-40B4-BE49-F238E27FC236}">
                <a16:creationId xmlns:a16="http://schemas.microsoft.com/office/drawing/2014/main" id="{71405582-E36C-FBEC-95FC-6E7A5366B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8" y="6284112"/>
            <a:ext cx="1807118" cy="446400"/>
          </a:xfrm>
          <a:prstGeom prst="rect">
            <a:avLst/>
          </a:prstGeom>
        </p:spPr>
      </p:pic>
      <p:sp>
        <p:nvSpPr>
          <p:cNvPr id="6" name="Espace réservé du numéro de diapositive 1">
            <a:extLst>
              <a:ext uri="{FF2B5EF4-FFF2-40B4-BE49-F238E27FC236}">
                <a16:creationId xmlns:a16="http://schemas.microsoft.com/office/drawing/2014/main" id="{08DD7E07-4336-3054-B33F-032E01FED64F}"/>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31</a:t>
            </a:fld>
            <a:endParaRPr lang="en-US" dirty="0">
              <a:solidFill>
                <a:srgbClr val="2F3E8B"/>
              </a:solidFill>
            </a:endParaRPr>
          </a:p>
        </p:txBody>
      </p:sp>
      <p:sp>
        <p:nvSpPr>
          <p:cNvPr id="7" name="Rectangle 6">
            <a:extLst>
              <a:ext uri="{FF2B5EF4-FFF2-40B4-BE49-F238E27FC236}">
                <a16:creationId xmlns:a16="http://schemas.microsoft.com/office/drawing/2014/main" id="{71F0744A-6DFB-75FC-2484-B35E92161D40}"/>
              </a:ext>
            </a:extLst>
          </p:cNvPr>
          <p:cNvSpPr/>
          <p:nvPr/>
        </p:nvSpPr>
        <p:spPr>
          <a:xfrm>
            <a:off x="357602" y="2109562"/>
            <a:ext cx="7083104" cy="4016484"/>
          </a:xfrm>
          <a:prstGeom prst="rect">
            <a:avLst/>
          </a:prstGeom>
        </p:spPr>
        <p:txBody>
          <a:bodyPr wrap="square">
            <a:spAutoFit/>
          </a:bodyPr>
          <a:lstStyle/>
          <a:p>
            <a:pPr marL="1076325" indent="-285750">
              <a:buFont typeface="Arial" panose="020B0604020202020204" pitchFamily="34" charset="0"/>
              <a:buChar char="•"/>
            </a:pPr>
            <a:r>
              <a:rPr lang="fr-FR" sz="1600" dirty="0">
                <a:solidFill>
                  <a:srgbClr val="3C8200"/>
                </a:solidFill>
                <a:cs typeface="Noto Sans Devanagari"/>
              </a:rPr>
              <a:t>Changer son propre comportement : </a:t>
            </a:r>
            <a:r>
              <a:rPr lang="fr-FR" sz="1300" dirty="0">
                <a:solidFill>
                  <a:srgbClr val="7D7D7C"/>
                </a:solidFill>
                <a:cs typeface="Noto Sans Devanagari"/>
              </a:rPr>
              <a:t>Proposer un changement structurel qui fera adopter d’autres comportements.</a:t>
            </a:r>
          </a:p>
          <a:p>
            <a:pPr marL="1076325" indent="-285750">
              <a:buFont typeface="Arial" panose="020B0604020202020204" pitchFamily="34" charset="0"/>
              <a:buChar char="•"/>
            </a:pPr>
            <a:endParaRPr lang="fr-FR" sz="1300" dirty="0">
              <a:solidFill>
                <a:srgbClr val="7D7D7C"/>
              </a:solidFill>
              <a:cs typeface="Noto Sans Devanagari"/>
            </a:endParaRPr>
          </a:p>
          <a:p>
            <a:pPr marL="1076325" indent="-285750">
              <a:buFont typeface="Arial" panose="020B0604020202020204" pitchFamily="34" charset="0"/>
              <a:buChar char="•"/>
            </a:pPr>
            <a:r>
              <a:rPr lang="fr-FR" sz="1600" dirty="0">
                <a:solidFill>
                  <a:srgbClr val="3C8200"/>
                </a:solidFill>
                <a:cs typeface="Noto Sans Devanagari"/>
              </a:rPr>
              <a:t>Sensibiliser, communiquer : </a:t>
            </a:r>
            <a:r>
              <a:rPr lang="fr-FR" sz="1300" dirty="0">
                <a:solidFill>
                  <a:srgbClr val="7D7D7C"/>
                </a:solidFill>
                <a:cs typeface="Noto Sans Devanagari"/>
              </a:rPr>
              <a:t>Communiquer sur Internet, réaliser une affiche, écrire une réglementation, utiliser différents médias (art graphique, théâtre, danse, écriture, etc.).</a:t>
            </a:r>
          </a:p>
          <a:p>
            <a:pPr marL="1076325" indent="-285750">
              <a:buFont typeface="Arial" panose="020B0604020202020204" pitchFamily="34" charset="0"/>
              <a:buChar char="•"/>
            </a:pPr>
            <a:endParaRPr lang="fr-FR" sz="1300" dirty="0">
              <a:solidFill>
                <a:srgbClr val="7D7D7C"/>
              </a:solidFill>
              <a:cs typeface="Noto Sans Devanagari"/>
            </a:endParaRPr>
          </a:p>
          <a:p>
            <a:pPr marL="1076325" indent="-285750">
              <a:buFont typeface="Arial" panose="020B0604020202020204" pitchFamily="34" charset="0"/>
              <a:buChar char="•"/>
            </a:pPr>
            <a:r>
              <a:rPr lang="fr-FR" sz="1600" dirty="0">
                <a:solidFill>
                  <a:srgbClr val="3C8200"/>
                </a:solidFill>
                <a:cs typeface="Noto Sans Devanagari"/>
              </a:rPr>
              <a:t>Communiquer de manière militante : </a:t>
            </a:r>
            <a:r>
              <a:rPr lang="fr-FR" sz="1300" dirty="0">
                <a:solidFill>
                  <a:srgbClr val="7D7D7C"/>
                </a:solidFill>
                <a:cs typeface="Noto Sans Devanagari"/>
              </a:rPr>
              <a:t>Motiver les autres à agir dans la perspective d’un développement respectueux de l’environnement. </a:t>
            </a:r>
          </a:p>
          <a:p>
            <a:pPr marL="1076325" indent="-285750">
              <a:buFont typeface="Arial" panose="020B0604020202020204" pitchFamily="34" charset="0"/>
              <a:buChar char="•"/>
            </a:pPr>
            <a:endParaRPr lang="fr-FR" sz="1300" dirty="0">
              <a:solidFill>
                <a:srgbClr val="7D7D7C"/>
              </a:solidFill>
              <a:cs typeface="Noto Sans Devanagari"/>
            </a:endParaRPr>
          </a:p>
          <a:p>
            <a:pPr marL="1076325" indent="-285750">
              <a:buFont typeface="Arial" panose="020B0604020202020204" pitchFamily="34" charset="0"/>
              <a:buChar char="•"/>
            </a:pPr>
            <a:r>
              <a:rPr lang="fr-FR" sz="1600" dirty="0">
                <a:solidFill>
                  <a:srgbClr val="3C8200"/>
                </a:solidFill>
                <a:cs typeface="Noto Sans Devanagari"/>
              </a:rPr>
              <a:t>Soutenir une action existante : </a:t>
            </a:r>
            <a:r>
              <a:rPr lang="fr-FR" sz="1300" dirty="0">
                <a:solidFill>
                  <a:srgbClr val="7D7D7C"/>
                </a:solidFill>
                <a:cs typeface="Noto Sans Devanagari"/>
              </a:rPr>
              <a:t>Insérer son action dans une initiative existante, au sein de la société civile (école, commune, etc.), s’engager dans une association…</a:t>
            </a:r>
          </a:p>
          <a:p>
            <a:pPr marL="1076325" indent="-285750">
              <a:buFont typeface="Arial" panose="020B0604020202020204" pitchFamily="34" charset="0"/>
              <a:buChar char="•"/>
            </a:pPr>
            <a:endParaRPr lang="fr-FR" sz="1300" dirty="0">
              <a:solidFill>
                <a:srgbClr val="7D7D7C"/>
              </a:solidFill>
              <a:cs typeface="Noto Sans Devanagari"/>
            </a:endParaRPr>
          </a:p>
          <a:p>
            <a:pPr marL="1076325" indent="-285750">
              <a:buFont typeface="Arial" panose="020B0604020202020204" pitchFamily="34" charset="0"/>
              <a:buChar char="•"/>
            </a:pPr>
            <a:r>
              <a:rPr lang="fr-FR" sz="1600" dirty="0">
                <a:solidFill>
                  <a:srgbClr val="3C8200"/>
                </a:solidFill>
                <a:cs typeface="Noto Sans Devanagari"/>
              </a:rPr>
              <a:t>Vivre une expérience positive dans son environnement ou organiser un évènement pour faire vivre une expérience positive sans alcool ou avec contrôle.</a:t>
            </a:r>
          </a:p>
          <a:p>
            <a:pPr marL="1076325" indent="-285750"/>
            <a:endParaRPr lang="fr-FR" sz="1300" dirty="0">
              <a:solidFill>
                <a:srgbClr val="7D7D7C"/>
              </a:solidFill>
              <a:cs typeface="Noto Sans Devanagari"/>
            </a:endParaRPr>
          </a:p>
        </p:txBody>
      </p:sp>
      <p:sp>
        <p:nvSpPr>
          <p:cNvPr id="8" name="Rectangle 7">
            <a:extLst>
              <a:ext uri="{FF2B5EF4-FFF2-40B4-BE49-F238E27FC236}">
                <a16:creationId xmlns:a16="http://schemas.microsoft.com/office/drawing/2014/main" id="{3773AE3D-7235-54FC-5AD0-5C07DA20AFCE}"/>
              </a:ext>
            </a:extLst>
          </p:cNvPr>
          <p:cNvSpPr/>
          <p:nvPr/>
        </p:nvSpPr>
        <p:spPr>
          <a:xfrm>
            <a:off x="452852" y="1552742"/>
            <a:ext cx="11320821" cy="400110"/>
          </a:xfrm>
          <a:prstGeom prst="rect">
            <a:avLst/>
          </a:prstGeom>
        </p:spPr>
        <p:txBody>
          <a:bodyPr wrap="square">
            <a:spAutoFit/>
          </a:bodyPr>
          <a:lstStyle/>
          <a:p>
            <a:pPr marL="714375"/>
            <a:r>
              <a:rPr lang="fr-FR" sz="2000" dirty="0">
                <a:solidFill>
                  <a:srgbClr val="2F3E8B"/>
                </a:solidFill>
                <a:cs typeface="Noto Sans Devanagari"/>
              </a:rPr>
              <a:t>Divers moyens d’agir</a:t>
            </a:r>
            <a:endParaRPr lang="fr-BE" sz="2000" dirty="0">
              <a:solidFill>
                <a:srgbClr val="2F3E8B"/>
              </a:solidFill>
              <a:cs typeface="Noto Sans Devanagari"/>
            </a:endParaRPr>
          </a:p>
        </p:txBody>
      </p:sp>
      <p:sp>
        <p:nvSpPr>
          <p:cNvPr id="9" name="ZoneTexte 8">
            <a:extLst>
              <a:ext uri="{FF2B5EF4-FFF2-40B4-BE49-F238E27FC236}">
                <a16:creationId xmlns:a16="http://schemas.microsoft.com/office/drawing/2014/main" id="{2E523340-FF77-A728-26D3-43677E284E30}"/>
              </a:ext>
            </a:extLst>
          </p:cNvPr>
          <p:cNvSpPr txBox="1"/>
          <p:nvPr/>
        </p:nvSpPr>
        <p:spPr>
          <a:xfrm>
            <a:off x="7979257" y="2719251"/>
            <a:ext cx="2984151" cy="1631216"/>
          </a:xfrm>
          <a:prstGeom prst="rect">
            <a:avLst/>
          </a:prstGeom>
          <a:noFill/>
        </p:spPr>
        <p:txBody>
          <a:bodyPr wrap="square" rtlCol="0">
            <a:spAutoFit/>
          </a:bodyPr>
          <a:lstStyle/>
          <a:p>
            <a:r>
              <a:rPr lang="fr-FR" sz="2000" dirty="0">
                <a:solidFill>
                  <a:srgbClr val="B4CC04"/>
                </a:solidFill>
                <a:latin typeface="+mj-lt"/>
              </a:rPr>
              <a:t>Chacune de ces actions</a:t>
            </a:r>
          </a:p>
          <a:p>
            <a:r>
              <a:rPr lang="fr-FR" sz="2000" dirty="0">
                <a:solidFill>
                  <a:srgbClr val="B4CC04"/>
                </a:solidFill>
                <a:latin typeface="+mj-lt"/>
              </a:rPr>
              <a:t>peut être réalisée</a:t>
            </a:r>
          </a:p>
          <a:p>
            <a:r>
              <a:rPr lang="fr-FR" sz="2000" dirty="0">
                <a:solidFill>
                  <a:srgbClr val="B4CC04"/>
                </a:solidFill>
                <a:latin typeface="+mj-lt"/>
              </a:rPr>
              <a:t>personnellement</a:t>
            </a:r>
          </a:p>
          <a:p>
            <a:r>
              <a:rPr lang="fr-FR" sz="2000" dirty="0">
                <a:solidFill>
                  <a:srgbClr val="B4CC04"/>
                </a:solidFill>
                <a:latin typeface="+mj-lt"/>
              </a:rPr>
              <a:t>par un jeune</a:t>
            </a:r>
          </a:p>
          <a:p>
            <a:r>
              <a:rPr lang="fr-FR" sz="2000" dirty="0">
                <a:solidFill>
                  <a:srgbClr val="B4CC04"/>
                </a:solidFill>
                <a:latin typeface="+mj-lt"/>
              </a:rPr>
              <a:t>ou collectivement</a:t>
            </a:r>
            <a:endParaRPr lang="en-US" sz="1400" dirty="0">
              <a:solidFill>
                <a:srgbClr val="B4CC04"/>
              </a:solidFill>
              <a:latin typeface="+mj-lt"/>
            </a:endParaRPr>
          </a:p>
        </p:txBody>
      </p:sp>
      <p:sp>
        <p:nvSpPr>
          <p:cNvPr id="11" name="ZoneTexte 10">
            <a:extLst>
              <a:ext uri="{FF2B5EF4-FFF2-40B4-BE49-F238E27FC236}">
                <a16:creationId xmlns:a16="http://schemas.microsoft.com/office/drawing/2014/main" id="{E80EF0CD-30F6-EABF-EF59-4BA99D345007}"/>
              </a:ext>
            </a:extLst>
          </p:cNvPr>
          <p:cNvSpPr txBox="1"/>
          <p:nvPr/>
        </p:nvSpPr>
        <p:spPr>
          <a:xfrm>
            <a:off x="357602" y="907564"/>
            <a:ext cx="9514208" cy="461665"/>
          </a:xfrm>
          <a:prstGeom prst="rect">
            <a:avLst/>
          </a:prstGeom>
          <a:noFill/>
        </p:spPr>
        <p:txBody>
          <a:bodyPr wrap="none" rtlCol="0">
            <a:spAutoFit/>
          </a:bodyPr>
          <a:lstStyle/>
          <a:p>
            <a:pPr marL="717550"/>
            <a:r>
              <a:rPr lang="fr-BE" sz="2400" cap="all" dirty="0">
                <a:solidFill>
                  <a:srgbClr val="3C8200"/>
                </a:solidFill>
                <a:latin typeface="+mj-lt"/>
              </a:rPr>
              <a:t>Étape 5 : </a:t>
            </a:r>
            <a:r>
              <a:rPr lang="fr-BE" sz="2000" cap="all" dirty="0">
                <a:solidFill>
                  <a:srgbClr val="3C8200"/>
                </a:solidFill>
                <a:cs typeface="Noto Sans Devanagari"/>
              </a:rPr>
              <a:t>Action ! </a:t>
            </a:r>
            <a:r>
              <a:rPr lang="fr-BE" sz="2000" cap="all" dirty="0">
                <a:solidFill>
                  <a:srgbClr val="3C8200"/>
                </a:solidFill>
                <a:latin typeface="+mj-lt"/>
                <a:cs typeface="Noto Sans Devanagari"/>
              </a:rPr>
              <a:t>Le Brainstorming </a:t>
            </a:r>
            <a:r>
              <a:rPr lang="fr-BE" sz="2000" cap="all" dirty="0">
                <a:solidFill>
                  <a:srgbClr val="3C8200"/>
                </a:solidFill>
                <a:cs typeface="Noto Sans Devanagari"/>
              </a:rPr>
              <a:t>des actions possibles </a:t>
            </a:r>
            <a:endParaRPr lang="en-US" sz="2000" cap="all" dirty="0">
              <a:solidFill>
                <a:srgbClr val="3C8200"/>
              </a:solidFill>
              <a:cs typeface="Noto Sans Devanagari"/>
            </a:endParaRPr>
          </a:p>
        </p:txBody>
      </p:sp>
      <p:sp>
        <p:nvSpPr>
          <p:cNvPr id="10" name="Rectangle 9">
            <a:extLst>
              <a:ext uri="{FF2B5EF4-FFF2-40B4-BE49-F238E27FC236}">
                <a16:creationId xmlns:a16="http://schemas.microsoft.com/office/drawing/2014/main" id="{E56FDBC2-0143-1713-A879-BF914DEFCEE2}"/>
              </a:ext>
            </a:extLst>
          </p:cNvPr>
          <p:cNvSpPr/>
          <p:nvPr/>
        </p:nvSpPr>
        <p:spPr>
          <a:xfrm>
            <a:off x="311425" y="149301"/>
            <a:ext cx="11775855" cy="246221"/>
          </a:xfrm>
          <a:prstGeom prst="rect">
            <a:avLst/>
          </a:prstGeom>
        </p:spPr>
        <p:txBody>
          <a:bodyPr wrap="square">
            <a:spAutoFit/>
          </a:bodyPr>
          <a:lstStyle/>
          <a:p>
            <a:pPr algn="r"/>
            <a:r>
              <a:rPr lang="fr-BE" sz="1000" spc="-50" dirty="0">
                <a:solidFill>
                  <a:schemeClr val="bg1"/>
                </a:solidFill>
              </a:rPr>
              <a:t>Mener une enquête à propos de la consommation de psychotropes et </a:t>
            </a:r>
            <a:r>
              <a:rPr lang="fr-FR" sz="1000" spc="-50" dirty="0">
                <a:solidFill>
                  <a:schemeClr val="bg1"/>
                </a:solidFill>
              </a:rPr>
              <a:t>leur impact sur la sécurité routière</a:t>
            </a:r>
            <a:endParaRPr lang="en-US" sz="1000" spc="-50" dirty="0">
              <a:solidFill>
                <a:schemeClr val="bg1"/>
              </a:solidFill>
            </a:endParaRPr>
          </a:p>
        </p:txBody>
      </p:sp>
    </p:spTree>
    <p:extLst>
      <p:ext uri="{BB962C8B-B14F-4D97-AF65-F5344CB8AC3E}">
        <p14:creationId xmlns:p14="http://schemas.microsoft.com/office/powerpoint/2010/main" val="4133019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phique 31">
            <a:extLst>
              <a:ext uri="{FF2B5EF4-FFF2-40B4-BE49-F238E27FC236}">
                <a16:creationId xmlns:a16="http://schemas.microsoft.com/office/drawing/2014/main" id="{12854031-33F3-1949-3779-4D5C863A5F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62122" y="4173493"/>
            <a:ext cx="1990724" cy="2078921"/>
          </a:xfrm>
          <a:prstGeom prst="rect">
            <a:avLst/>
          </a:prstGeom>
        </p:spPr>
      </p:pic>
      <p:pic>
        <p:nvPicPr>
          <p:cNvPr id="30" name="Graphique 29">
            <a:extLst>
              <a:ext uri="{FF2B5EF4-FFF2-40B4-BE49-F238E27FC236}">
                <a16:creationId xmlns:a16="http://schemas.microsoft.com/office/drawing/2014/main" id="{C9E3B6E0-1F12-F3D2-2D7A-A77050BF98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4471" y="4184134"/>
            <a:ext cx="2006795" cy="1257422"/>
          </a:xfrm>
          <a:prstGeom prst="rect">
            <a:avLst/>
          </a:prstGeom>
        </p:spPr>
      </p:pic>
      <p:pic>
        <p:nvPicPr>
          <p:cNvPr id="29" name="Graphique 28">
            <a:extLst>
              <a:ext uri="{FF2B5EF4-FFF2-40B4-BE49-F238E27FC236}">
                <a16:creationId xmlns:a16="http://schemas.microsoft.com/office/drawing/2014/main" id="{5361925C-5B5C-C133-E75A-ADF09784E6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24750" y="4207392"/>
            <a:ext cx="2006795" cy="1257422"/>
          </a:xfrm>
          <a:prstGeom prst="rect">
            <a:avLst/>
          </a:prstGeom>
        </p:spPr>
      </p:pic>
      <p:pic>
        <p:nvPicPr>
          <p:cNvPr id="26" name="Graphique 25">
            <a:extLst>
              <a:ext uri="{FF2B5EF4-FFF2-40B4-BE49-F238E27FC236}">
                <a16:creationId xmlns:a16="http://schemas.microsoft.com/office/drawing/2014/main" id="{0C21C9AA-DDF0-A8F5-CCEA-9790157B05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029" y="4200233"/>
            <a:ext cx="2006795" cy="1257422"/>
          </a:xfrm>
          <a:prstGeom prst="rect">
            <a:avLst/>
          </a:prstGeom>
        </p:spPr>
      </p:pic>
      <p:sp>
        <p:nvSpPr>
          <p:cNvPr id="2" name="Rectangle 1">
            <a:extLst>
              <a:ext uri="{FF2B5EF4-FFF2-40B4-BE49-F238E27FC236}">
                <a16:creationId xmlns:a16="http://schemas.microsoft.com/office/drawing/2014/main" id="{2CCAE7A3-2321-0518-6EFB-CE9FF1CCA4BD}"/>
              </a:ext>
            </a:extLst>
          </p:cNvPr>
          <p:cNvSpPr/>
          <p:nvPr/>
        </p:nvSpPr>
        <p:spPr>
          <a:xfrm>
            <a:off x="357602" y="1559834"/>
            <a:ext cx="11579295" cy="707886"/>
          </a:xfrm>
          <a:prstGeom prst="rect">
            <a:avLst/>
          </a:prstGeom>
        </p:spPr>
        <p:txBody>
          <a:bodyPr wrap="square">
            <a:spAutoFit/>
          </a:bodyPr>
          <a:lstStyle/>
          <a:p>
            <a:r>
              <a:rPr lang="fr-BE" sz="2000" dirty="0">
                <a:solidFill>
                  <a:srgbClr val="2F3E8B"/>
                </a:solidFill>
                <a:cs typeface="Noto Sans Devanagari"/>
              </a:rPr>
              <a:t>Déroulement : </a:t>
            </a:r>
            <a:r>
              <a:rPr lang="fr-BE" sz="1600" dirty="0">
                <a:solidFill>
                  <a:srgbClr val="3C8200"/>
                </a:solidFill>
                <a:latin typeface="+mj-lt"/>
                <a:cs typeface="Noto Sans Devanagari"/>
              </a:rPr>
              <a:t>L</a:t>
            </a:r>
            <a:r>
              <a:rPr lang="fr-BE" sz="1600" dirty="0">
                <a:solidFill>
                  <a:srgbClr val="3C8200"/>
                </a:solidFill>
                <a:latin typeface="+mj-lt"/>
              </a:rPr>
              <a:t>’enseignant évoque et analyse avec ses élèves des campagnes actuelles et leurs effets. </a:t>
            </a:r>
          </a:p>
          <a:p>
            <a:pPr>
              <a:spcAft>
                <a:spcPts val="0"/>
              </a:spcAft>
            </a:pPr>
            <a:r>
              <a:rPr lang="fr-BE" sz="2000" dirty="0">
                <a:solidFill>
                  <a:srgbClr val="2F3E8B"/>
                </a:solidFill>
                <a:cs typeface="Noto Sans Devanagari"/>
              </a:rPr>
              <a:t> </a:t>
            </a:r>
            <a:endParaRPr lang="en-US" dirty="0">
              <a:solidFill>
                <a:schemeClr val="accent2"/>
              </a:solidFill>
              <a:ea typeface="Noto Sans CJK SC Regular"/>
              <a:cs typeface="Noto Sans Devanagari"/>
            </a:endParaRPr>
          </a:p>
        </p:txBody>
      </p:sp>
      <p:sp>
        <p:nvSpPr>
          <p:cNvPr id="3" name="Espace réservé du numéro de diapositive 1">
            <a:extLst>
              <a:ext uri="{FF2B5EF4-FFF2-40B4-BE49-F238E27FC236}">
                <a16:creationId xmlns:a16="http://schemas.microsoft.com/office/drawing/2014/main" id="{FB25E549-52DF-EA99-5669-9E0C1EAD4FF7}"/>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32</a:t>
            </a:fld>
            <a:endParaRPr lang="en-US" dirty="0">
              <a:solidFill>
                <a:srgbClr val="2F3E8B"/>
              </a:solidFill>
            </a:endParaRPr>
          </a:p>
        </p:txBody>
      </p:sp>
      <p:sp>
        <p:nvSpPr>
          <p:cNvPr id="5" name="ZoneTexte 4">
            <a:extLst>
              <a:ext uri="{FF2B5EF4-FFF2-40B4-BE49-F238E27FC236}">
                <a16:creationId xmlns:a16="http://schemas.microsoft.com/office/drawing/2014/main" id="{6B059B96-D83E-04EE-A052-321846FDCCEE}"/>
              </a:ext>
            </a:extLst>
          </p:cNvPr>
          <p:cNvSpPr txBox="1"/>
          <p:nvPr/>
        </p:nvSpPr>
        <p:spPr>
          <a:xfrm>
            <a:off x="357603" y="2131529"/>
            <a:ext cx="5400000" cy="892552"/>
          </a:xfrm>
          <a:prstGeom prst="rect">
            <a:avLst/>
          </a:prstGeom>
          <a:noFill/>
        </p:spPr>
        <p:txBody>
          <a:bodyPr wrap="square" rtlCol="0">
            <a:spAutoFit/>
          </a:bodyPr>
          <a:lstStyle/>
          <a:p>
            <a:r>
              <a:rPr lang="en-US" sz="1300" dirty="0">
                <a:solidFill>
                  <a:srgbClr val="7D7D7C"/>
                </a:solidFill>
                <a:cs typeface="Noto Sans Devanagari"/>
              </a:rPr>
              <a:t>REMARQUE : </a:t>
            </a:r>
            <a:r>
              <a:rPr lang="fr-BE" sz="1300" dirty="0">
                <a:solidFill>
                  <a:srgbClr val="7D7D7C"/>
                </a:solidFill>
                <a:cs typeface="Noto Sans Devanagari"/>
              </a:rPr>
              <a:t>Il est important de montrer aux jeunes que des actions sont mises en place et qu’elles ont des effets. Aussi qu’il est important qu’ils soutiennent ces actions pour la sécurité de tous.</a:t>
            </a:r>
          </a:p>
          <a:p>
            <a:endParaRPr lang="fr-BE" sz="1300" dirty="0">
              <a:solidFill>
                <a:srgbClr val="7D7D7C"/>
              </a:solidFill>
              <a:cs typeface="Noto Sans Devanagari"/>
            </a:endParaRPr>
          </a:p>
        </p:txBody>
      </p:sp>
      <p:sp>
        <p:nvSpPr>
          <p:cNvPr id="6" name="Rectangle 5">
            <a:extLst>
              <a:ext uri="{FF2B5EF4-FFF2-40B4-BE49-F238E27FC236}">
                <a16:creationId xmlns:a16="http://schemas.microsoft.com/office/drawing/2014/main" id="{CB6D85ED-DD0A-2244-B4B9-04D98FB949BB}"/>
              </a:ext>
            </a:extLst>
          </p:cNvPr>
          <p:cNvSpPr/>
          <p:nvPr/>
        </p:nvSpPr>
        <p:spPr>
          <a:xfrm>
            <a:off x="357602" y="2997599"/>
            <a:ext cx="5810116" cy="800219"/>
          </a:xfrm>
          <a:prstGeom prst="rect">
            <a:avLst/>
          </a:prstGeom>
        </p:spPr>
        <p:txBody>
          <a:bodyPr wrap="square">
            <a:spAutoFit/>
          </a:bodyPr>
          <a:lstStyle/>
          <a:p>
            <a:pPr marL="714375"/>
            <a:r>
              <a:rPr lang="fr-BE" sz="2000" dirty="0">
                <a:solidFill>
                  <a:srgbClr val="B4CC04"/>
                </a:solidFill>
                <a:latin typeface="+mj-lt"/>
              </a:rPr>
              <a:t>      exemples de campagnes et d’actions</a:t>
            </a:r>
          </a:p>
          <a:p>
            <a:pPr marL="714375"/>
            <a:r>
              <a:rPr lang="fr-BE" sz="1250" b="1" dirty="0">
                <a:solidFill>
                  <a:srgbClr val="B4CC04"/>
                </a:solidFill>
                <a:cs typeface="Noto Sans Devanagari"/>
              </a:rPr>
              <a:t>sont proposées comme illustration dans les pages suivantes</a:t>
            </a:r>
          </a:p>
          <a:p>
            <a:pPr marL="714375"/>
            <a:endParaRPr lang="fr-FR" sz="1300" dirty="0">
              <a:solidFill>
                <a:srgbClr val="7D7D7C"/>
              </a:solidFill>
              <a:cs typeface="Noto Sans Devanagari"/>
            </a:endParaRPr>
          </a:p>
        </p:txBody>
      </p:sp>
      <p:sp>
        <p:nvSpPr>
          <p:cNvPr id="8" name="Rectangle 7">
            <a:extLst>
              <a:ext uri="{FF2B5EF4-FFF2-40B4-BE49-F238E27FC236}">
                <a16:creationId xmlns:a16="http://schemas.microsoft.com/office/drawing/2014/main" id="{C03FD395-DF0C-3B4C-2DB7-197E5964BFA4}"/>
              </a:ext>
            </a:extLst>
          </p:cNvPr>
          <p:cNvSpPr/>
          <p:nvPr/>
        </p:nvSpPr>
        <p:spPr>
          <a:xfrm>
            <a:off x="465029" y="4381958"/>
            <a:ext cx="2006795" cy="923330"/>
          </a:xfrm>
          <a:prstGeom prst="rect">
            <a:avLst/>
          </a:prstGeom>
        </p:spPr>
        <p:txBody>
          <a:bodyPr wrap="square">
            <a:spAutoFit/>
          </a:bodyPr>
          <a:lstStyle/>
          <a:p>
            <a:pPr algn="ctr"/>
            <a:r>
              <a:rPr lang="fr-BE" sz="1400" b="1" dirty="0">
                <a:solidFill>
                  <a:schemeClr val="bg1"/>
                </a:solidFill>
                <a:latin typeface="+mj-lt"/>
              </a:rPr>
              <a:t>Déjouez</a:t>
            </a:r>
            <a:br>
              <a:rPr lang="fr-BE" sz="1400" b="1" dirty="0">
                <a:solidFill>
                  <a:schemeClr val="bg1"/>
                </a:solidFill>
                <a:latin typeface="+mj-lt"/>
              </a:rPr>
            </a:br>
            <a:r>
              <a:rPr lang="fr-BE" sz="1400" b="1" dirty="0">
                <a:solidFill>
                  <a:schemeClr val="bg1"/>
                </a:solidFill>
                <a:latin typeface="+mj-lt"/>
              </a:rPr>
              <a:t>les pronostics</a:t>
            </a:r>
          </a:p>
          <a:p>
            <a:pPr algn="ctr"/>
            <a:endParaRPr lang="fr-BE" sz="1400" dirty="0">
              <a:solidFill>
                <a:schemeClr val="bg1"/>
              </a:solidFill>
            </a:endParaRPr>
          </a:p>
          <a:p>
            <a:pPr algn="ctr"/>
            <a:r>
              <a:rPr lang="fr-BE" sz="1200" dirty="0">
                <a:solidFill>
                  <a:schemeClr val="bg1"/>
                </a:solidFill>
              </a:rPr>
              <a:t>(Bruxelles Mobilité)</a:t>
            </a:r>
          </a:p>
        </p:txBody>
      </p:sp>
      <p:sp>
        <p:nvSpPr>
          <p:cNvPr id="10" name="Rectangle 9">
            <a:extLst>
              <a:ext uri="{FF2B5EF4-FFF2-40B4-BE49-F238E27FC236}">
                <a16:creationId xmlns:a16="http://schemas.microsoft.com/office/drawing/2014/main" id="{F16E3ABE-8FB1-99CA-14FF-A455BD693A64}"/>
              </a:ext>
            </a:extLst>
          </p:cNvPr>
          <p:cNvSpPr/>
          <p:nvPr/>
        </p:nvSpPr>
        <p:spPr>
          <a:xfrm>
            <a:off x="2747963" y="4381958"/>
            <a:ext cx="1990725" cy="707886"/>
          </a:xfrm>
          <a:prstGeom prst="rect">
            <a:avLst/>
          </a:prstGeom>
        </p:spPr>
        <p:txBody>
          <a:bodyPr wrap="square">
            <a:spAutoFit/>
          </a:bodyPr>
          <a:lstStyle/>
          <a:p>
            <a:pPr algn="ctr"/>
            <a:r>
              <a:rPr lang="fr-BE" sz="1400" b="1" dirty="0" err="1">
                <a:solidFill>
                  <a:schemeClr val="bg1"/>
                </a:solidFill>
                <a:latin typeface="+mj-lt"/>
              </a:rPr>
              <a:t>Barlos</a:t>
            </a:r>
            <a:endParaRPr lang="fr-BE" sz="1400" b="1" dirty="0">
              <a:solidFill>
                <a:schemeClr val="bg1"/>
              </a:solidFill>
              <a:latin typeface="+mj-lt"/>
            </a:endParaRPr>
          </a:p>
          <a:p>
            <a:pPr algn="ctr"/>
            <a:endParaRPr lang="fr-BE" sz="1400" dirty="0">
              <a:solidFill>
                <a:schemeClr val="bg1"/>
              </a:solidFill>
            </a:endParaRPr>
          </a:p>
          <a:p>
            <a:pPr algn="ctr"/>
            <a:r>
              <a:rPr lang="fr-BE" sz="1200" dirty="0">
                <a:solidFill>
                  <a:schemeClr val="bg1"/>
                </a:solidFill>
              </a:rPr>
              <a:t>(Bruxelles Mobilité)</a:t>
            </a:r>
          </a:p>
        </p:txBody>
      </p:sp>
      <p:sp>
        <p:nvSpPr>
          <p:cNvPr id="12" name="Rectangle 11">
            <a:extLst>
              <a:ext uri="{FF2B5EF4-FFF2-40B4-BE49-F238E27FC236}">
                <a16:creationId xmlns:a16="http://schemas.microsoft.com/office/drawing/2014/main" id="{40C9728B-D206-8B57-E7CC-7F25DD74EC68}"/>
              </a:ext>
            </a:extLst>
          </p:cNvPr>
          <p:cNvSpPr/>
          <p:nvPr/>
        </p:nvSpPr>
        <p:spPr>
          <a:xfrm>
            <a:off x="4876801" y="4381958"/>
            <a:ext cx="2285999" cy="861774"/>
          </a:xfrm>
          <a:prstGeom prst="rect">
            <a:avLst/>
          </a:prstGeom>
        </p:spPr>
        <p:txBody>
          <a:bodyPr wrap="square">
            <a:spAutoFit/>
          </a:bodyPr>
          <a:lstStyle/>
          <a:p>
            <a:pPr algn="ctr"/>
            <a:r>
              <a:rPr lang="fr-BE" sz="1400" b="1" dirty="0">
                <a:solidFill>
                  <a:schemeClr val="bg1"/>
                </a:solidFill>
                <a:latin typeface="+mj-lt"/>
              </a:rPr>
              <a:t>BOB</a:t>
            </a:r>
          </a:p>
          <a:p>
            <a:pPr algn="ctr"/>
            <a:endParaRPr lang="fr-BE" sz="1200" dirty="0">
              <a:solidFill>
                <a:schemeClr val="bg1"/>
              </a:solidFill>
            </a:endParaRPr>
          </a:p>
          <a:p>
            <a:pPr algn="ctr"/>
            <a:r>
              <a:rPr lang="fr-BE" sz="1200" dirty="0">
                <a:solidFill>
                  <a:schemeClr val="bg1"/>
                </a:solidFill>
              </a:rPr>
              <a:t>(</a:t>
            </a:r>
            <a:r>
              <a:rPr lang="fr-BE" sz="1200" dirty="0" err="1">
                <a:solidFill>
                  <a:schemeClr val="bg1"/>
                </a:solidFill>
              </a:rPr>
              <a:t>Assuralia</a:t>
            </a:r>
            <a:r>
              <a:rPr lang="fr-BE" sz="1200" dirty="0">
                <a:solidFill>
                  <a:schemeClr val="bg1"/>
                </a:solidFill>
              </a:rPr>
              <a:t>, Union des Brasseurs belges)</a:t>
            </a:r>
          </a:p>
        </p:txBody>
      </p:sp>
      <p:sp>
        <p:nvSpPr>
          <p:cNvPr id="14" name="Rectangle 13">
            <a:extLst>
              <a:ext uri="{FF2B5EF4-FFF2-40B4-BE49-F238E27FC236}">
                <a16:creationId xmlns:a16="http://schemas.microsoft.com/office/drawing/2014/main" id="{C601152B-6A3D-6A22-A487-66A72D67F98A}"/>
              </a:ext>
            </a:extLst>
          </p:cNvPr>
          <p:cNvSpPr/>
          <p:nvPr/>
        </p:nvSpPr>
        <p:spPr>
          <a:xfrm>
            <a:off x="7259666" y="4381958"/>
            <a:ext cx="1990725" cy="1661993"/>
          </a:xfrm>
          <a:prstGeom prst="rect">
            <a:avLst/>
          </a:prstGeom>
        </p:spPr>
        <p:txBody>
          <a:bodyPr wrap="square">
            <a:spAutoFit/>
          </a:bodyPr>
          <a:lstStyle/>
          <a:p>
            <a:pPr algn="ctr"/>
            <a:r>
              <a:rPr lang="fr-BE" sz="1400" b="1" dirty="0">
                <a:solidFill>
                  <a:schemeClr val="bg1"/>
                </a:solidFill>
                <a:latin typeface="+mj-lt"/>
              </a:rPr>
              <a:t>« L’alcool c’est </a:t>
            </a:r>
          </a:p>
          <a:p>
            <a:pPr algn="ctr"/>
            <a:r>
              <a:rPr lang="fr-BE" sz="1400" b="1" dirty="0">
                <a:solidFill>
                  <a:schemeClr val="bg1"/>
                </a:solidFill>
                <a:latin typeface="+mj-lt"/>
              </a:rPr>
              <a:t>pas de l’eau »</a:t>
            </a:r>
          </a:p>
          <a:p>
            <a:pPr algn="ctr"/>
            <a:endParaRPr lang="fr-BE" sz="1400" dirty="0">
              <a:solidFill>
                <a:schemeClr val="bg1"/>
              </a:solidFill>
            </a:endParaRPr>
          </a:p>
          <a:p>
            <a:pPr algn="ctr"/>
            <a:r>
              <a:rPr lang="fr-FR" sz="1200" dirty="0">
                <a:solidFill>
                  <a:schemeClr val="bg1"/>
                </a:solidFill>
              </a:rPr>
              <a:t>Une opération H</a:t>
            </a:r>
            <a:r>
              <a:rPr lang="fr-BE" sz="1200" baseline="-25000" dirty="0">
                <a:solidFill>
                  <a:schemeClr val="bg1"/>
                </a:solidFill>
              </a:rPr>
              <a:t>2</a:t>
            </a:r>
            <a:r>
              <a:rPr lang="fr-FR" sz="1200" dirty="0">
                <a:solidFill>
                  <a:schemeClr val="bg1"/>
                </a:solidFill>
              </a:rPr>
              <a:t>O, pour réduire les risques liés aux rassemblements et à la consommation d’alcool en fin d’année scolaire.</a:t>
            </a:r>
            <a:endParaRPr lang="fr-BE" sz="1200" dirty="0">
              <a:solidFill>
                <a:schemeClr val="bg1"/>
              </a:solidFill>
            </a:endParaRPr>
          </a:p>
        </p:txBody>
      </p:sp>
      <p:sp>
        <p:nvSpPr>
          <p:cNvPr id="15" name="Rectangle 14">
            <a:extLst>
              <a:ext uri="{FF2B5EF4-FFF2-40B4-BE49-F238E27FC236}">
                <a16:creationId xmlns:a16="http://schemas.microsoft.com/office/drawing/2014/main" id="{0A485A2F-DF74-9E16-1A52-FAD7D0D95304}"/>
              </a:ext>
            </a:extLst>
          </p:cNvPr>
          <p:cNvSpPr/>
          <p:nvPr/>
        </p:nvSpPr>
        <p:spPr>
          <a:xfrm>
            <a:off x="7259666" y="3128836"/>
            <a:ext cx="1990725" cy="461665"/>
          </a:xfrm>
          <a:prstGeom prst="rect">
            <a:avLst/>
          </a:prstGeom>
        </p:spPr>
        <p:txBody>
          <a:bodyPr wrap="square">
            <a:spAutoFit/>
          </a:bodyPr>
          <a:lstStyle/>
          <a:p>
            <a:pPr algn="ctr"/>
            <a:r>
              <a:rPr lang="fr-FR" sz="1200" dirty="0">
                <a:solidFill>
                  <a:srgbClr val="2F3E8B"/>
                </a:solidFill>
                <a:cs typeface="Noto Sans Devanagari"/>
              </a:rPr>
              <a:t>Comme exemple : « Vivre une expérience positive »</a:t>
            </a:r>
            <a:endParaRPr lang="fr-BE" sz="1200" dirty="0">
              <a:solidFill>
                <a:srgbClr val="2F3E8B"/>
              </a:solidFill>
              <a:cs typeface="Noto Sans Devanagari"/>
            </a:endParaRPr>
          </a:p>
        </p:txBody>
      </p:sp>
      <p:pic>
        <p:nvPicPr>
          <p:cNvPr id="16" name="Image 15" descr="Une image contenant symbole, logo, Graphique, Police&#10;&#10;Description générée automatiquement">
            <a:extLst>
              <a:ext uri="{FF2B5EF4-FFF2-40B4-BE49-F238E27FC236}">
                <a16:creationId xmlns:a16="http://schemas.microsoft.com/office/drawing/2014/main" id="{DE7A395F-1EF6-4210-9DAB-BACCC22EA7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3672" y="3712156"/>
            <a:ext cx="527305" cy="685801"/>
          </a:xfrm>
          <a:prstGeom prst="rect">
            <a:avLst/>
          </a:prstGeom>
        </p:spPr>
      </p:pic>
      <p:pic>
        <p:nvPicPr>
          <p:cNvPr id="17" name="Image 16" descr="Une image contenant Graphique, Police, symbole, conception&#10;&#10;Description générée automatiquement">
            <a:extLst>
              <a:ext uri="{FF2B5EF4-FFF2-40B4-BE49-F238E27FC236}">
                <a16:creationId xmlns:a16="http://schemas.microsoft.com/office/drawing/2014/main" id="{DAC71A01-E9A8-227F-63DB-16BA78AFF7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9673" y="3712156"/>
            <a:ext cx="527305" cy="685801"/>
          </a:xfrm>
          <a:prstGeom prst="rect">
            <a:avLst/>
          </a:prstGeom>
        </p:spPr>
      </p:pic>
      <p:pic>
        <p:nvPicPr>
          <p:cNvPr id="18" name="Image 17" descr="Une image contenant Graphique, cercle&#10;&#10;Description générée automatiquement">
            <a:extLst>
              <a:ext uri="{FF2B5EF4-FFF2-40B4-BE49-F238E27FC236}">
                <a16:creationId xmlns:a16="http://schemas.microsoft.com/office/drawing/2014/main" id="{D74CE46A-2ED6-8321-AF20-2F061C59EB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5672" y="3712156"/>
            <a:ext cx="527305" cy="685801"/>
          </a:xfrm>
          <a:prstGeom prst="rect">
            <a:avLst/>
          </a:prstGeom>
        </p:spPr>
      </p:pic>
      <p:pic>
        <p:nvPicPr>
          <p:cNvPr id="19" name="Image 18" descr="Une image contenant symbole, logo, Police, Graphique&#10;&#10;Description générée automatiquement">
            <a:extLst>
              <a:ext uri="{FF2B5EF4-FFF2-40B4-BE49-F238E27FC236}">
                <a16:creationId xmlns:a16="http://schemas.microsoft.com/office/drawing/2014/main" id="{676FC330-2C02-6D16-ED53-97C4AE2E11A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91376" y="3730086"/>
            <a:ext cx="527305" cy="685801"/>
          </a:xfrm>
          <a:prstGeom prst="rect">
            <a:avLst/>
          </a:prstGeom>
        </p:spPr>
      </p:pic>
      <p:sp>
        <p:nvSpPr>
          <p:cNvPr id="21" name="ZoneTexte 20">
            <a:extLst>
              <a:ext uri="{FF2B5EF4-FFF2-40B4-BE49-F238E27FC236}">
                <a16:creationId xmlns:a16="http://schemas.microsoft.com/office/drawing/2014/main" id="{1C267515-1029-8924-12F2-1ADC3B3CE58D}"/>
              </a:ext>
            </a:extLst>
          </p:cNvPr>
          <p:cNvSpPr txBox="1"/>
          <p:nvPr/>
        </p:nvSpPr>
        <p:spPr>
          <a:xfrm>
            <a:off x="357602" y="907564"/>
            <a:ext cx="8945013" cy="461665"/>
          </a:xfrm>
          <a:prstGeom prst="rect">
            <a:avLst/>
          </a:prstGeom>
          <a:noFill/>
        </p:spPr>
        <p:txBody>
          <a:bodyPr wrap="none" rtlCol="0">
            <a:spAutoFit/>
          </a:bodyPr>
          <a:lstStyle/>
          <a:p>
            <a:r>
              <a:rPr lang="fr-BE" sz="2400" b="1" cap="all" dirty="0">
                <a:solidFill>
                  <a:srgbClr val="3C8200"/>
                </a:solidFill>
                <a:latin typeface="+mj-lt"/>
              </a:rPr>
              <a:t>Étape 5 : </a:t>
            </a:r>
            <a:r>
              <a:rPr lang="fr-BE" sz="2000" cap="all" dirty="0">
                <a:solidFill>
                  <a:srgbClr val="3C8200"/>
                </a:solidFill>
                <a:cs typeface="Noto Sans Devanagari"/>
              </a:rPr>
              <a:t>Action ! Le Brainstorming des actions possibles </a:t>
            </a:r>
            <a:endParaRPr lang="en-US" sz="2000" cap="all" dirty="0">
              <a:solidFill>
                <a:srgbClr val="3C8200"/>
              </a:solidFill>
              <a:cs typeface="Noto Sans Devanagari"/>
            </a:endParaRPr>
          </a:p>
        </p:txBody>
      </p:sp>
      <p:pic>
        <p:nvPicPr>
          <p:cNvPr id="22" name="Graphique 21">
            <a:extLst>
              <a:ext uri="{FF2B5EF4-FFF2-40B4-BE49-F238E27FC236}">
                <a16:creationId xmlns:a16="http://schemas.microsoft.com/office/drawing/2014/main" id="{9266F9AC-0510-1829-5578-AA20B3E3EE5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02637" y="2916490"/>
            <a:ext cx="324650" cy="420843"/>
          </a:xfrm>
          <a:prstGeom prst="rect">
            <a:avLst/>
          </a:prstGeom>
        </p:spPr>
      </p:pic>
      <p:pic>
        <p:nvPicPr>
          <p:cNvPr id="33" name="Image 32" descr="Une image contenant capture d’écran, Graphique, Police, vert&#10;&#10;Description générée automatiquement">
            <a:extLst>
              <a:ext uri="{FF2B5EF4-FFF2-40B4-BE49-F238E27FC236}">
                <a16:creationId xmlns:a16="http://schemas.microsoft.com/office/drawing/2014/main" id="{3AD76D34-B8DC-9B93-B5AD-4B63581833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4" name="Rectangle 3">
            <a:extLst>
              <a:ext uri="{FF2B5EF4-FFF2-40B4-BE49-F238E27FC236}">
                <a16:creationId xmlns:a16="http://schemas.microsoft.com/office/drawing/2014/main" id="{F085ABA3-C96B-A13B-02FF-81D42A6FF8FE}"/>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3213344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édia en ligne 10" title="BARLOS - épisode 2: La (mauvaise) rencontre entre Silent Jill et Mourade Zeguendi">
            <a:hlinkClick r:id="" action="ppaction://media"/>
            <a:extLst>
              <a:ext uri="{FF2B5EF4-FFF2-40B4-BE49-F238E27FC236}">
                <a16:creationId xmlns:a16="http://schemas.microsoft.com/office/drawing/2014/main" id="{1628D238-B44E-4F30-3C58-80950854B81E}"/>
              </a:ext>
            </a:extLst>
          </p:cNvPr>
          <p:cNvPicPr>
            <a:picLocks noRot="1" noChangeAspect="1"/>
          </p:cNvPicPr>
          <p:nvPr>
            <a:videoFile r:link="rId1"/>
          </p:nvPr>
        </p:nvPicPr>
        <p:blipFill>
          <a:blip r:embed="rId4"/>
          <a:stretch>
            <a:fillRect/>
          </a:stretch>
        </p:blipFill>
        <p:spPr>
          <a:xfrm>
            <a:off x="8027916" y="3675502"/>
            <a:ext cx="3043501" cy="1719578"/>
          </a:xfrm>
          <a:prstGeom prst="rect">
            <a:avLst/>
          </a:prstGeom>
        </p:spPr>
      </p:pic>
      <p:pic>
        <p:nvPicPr>
          <p:cNvPr id="15" name="Média en ligne 8" title="Déjouez les pronostics">
            <a:hlinkClick r:id="" action="ppaction://media"/>
            <a:extLst>
              <a:ext uri="{FF2B5EF4-FFF2-40B4-BE49-F238E27FC236}">
                <a16:creationId xmlns:a16="http://schemas.microsoft.com/office/drawing/2014/main" id="{991EF135-67F5-3FEB-07FB-D679082D04A0}"/>
              </a:ext>
            </a:extLst>
          </p:cNvPr>
          <p:cNvPicPr>
            <a:picLocks noRot="1" noChangeAspect="1"/>
          </p:cNvPicPr>
          <p:nvPr>
            <a:videoFile r:link="rId2"/>
          </p:nvPr>
        </p:nvPicPr>
        <p:blipFill>
          <a:blip r:embed="rId5"/>
          <a:stretch>
            <a:fillRect/>
          </a:stretch>
        </p:blipFill>
        <p:spPr>
          <a:xfrm>
            <a:off x="2390948" y="3680105"/>
            <a:ext cx="3043501" cy="1719578"/>
          </a:xfrm>
          <a:prstGeom prst="rect">
            <a:avLst/>
          </a:prstGeom>
        </p:spPr>
      </p:pic>
      <p:sp>
        <p:nvSpPr>
          <p:cNvPr id="2" name="Rectangle 1">
            <a:extLst>
              <a:ext uri="{FF2B5EF4-FFF2-40B4-BE49-F238E27FC236}">
                <a16:creationId xmlns:a16="http://schemas.microsoft.com/office/drawing/2014/main" id="{BEDB363B-8023-12E9-7F7B-89F317747D0E}"/>
              </a:ext>
            </a:extLst>
          </p:cNvPr>
          <p:cNvSpPr/>
          <p:nvPr/>
        </p:nvSpPr>
        <p:spPr>
          <a:xfrm>
            <a:off x="357602" y="1559834"/>
            <a:ext cx="11579295" cy="400110"/>
          </a:xfrm>
          <a:prstGeom prst="rect">
            <a:avLst/>
          </a:prstGeom>
        </p:spPr>
        <p:txBody>
          <a:bodyPr wrap="square">
            <a:spAutoFit/>
          </a:bodyPr>
          <a:lstStyle/>
          <a:p>
            <a:r>
              <a:rPr lang="fr-BE" sz="2000" dirty="0">
                <a:solidFill>
                  <a:srgbClr val="2F3E8B"/>
                </a:solidFill>
                <a:cs typeface="Noto Sans Devanagari"/>
              </a:rPr>
              <a:t>Exemples de campagnes proposées</a:t>
            </a:r>
            <a:r>
              <a:rPr lang="fr-BE" sz="2000" dirty="0">
                <a:solidFill>
                  <a:srgbClr val="FF0000"/>
                </a:solidFill>
                <a:cs typeface="Noto Sans Devanagari"/>
              </a:rPr>
              <a:t> </a:t>
            </a:r>
            <a:r>
              <a:rPr lang="fr-BE" sz="2000" dirty="0">
                <a:solidFill>
                  <a:srgbClr val="2F3E8B"/>
                </a:solidFill>
                <a:cs typeface="Noto Sans Devanagari"/>
              </a:rPr>
              <a:t>pour les jeunes et leurs effets. </a:t>
            </a:r>
          </a:p>
        </p:txBody>
      </p:sp>
      <p:sp>
        <p:nvSpPr>
          <p:cNvPr id="3" name="Espace réservé du numéro de diapositive 1">
            <a:extLst>
              <a:ext uri="{FF2B5EF4-FFF2-40B4-BE49-F238E27FC236}">
                <a16:creationId xmlns:a16="http://schemas.microsoft.com/office/drawing/2014/main" id="{B287D9C4-87CF-8973-C15B-2869FC974658}"/>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33</a:t>
            </a:fld>
            <a:endParaRPr lang="en-US" dirty="0">
              <a:solidFill>
                <a:srgbClr val="2F3E8B"/>
              </a:solidFill>
            </a:endParaRPr>
          </a:p>
        </p:txBody>
      </p:sp>
      <p:sp>
        <p:nvSpPr>
          <p:cNvPr id="5" name="ZoneTexte 4">
            <a:extLst>
              <a:ext uri="{FF2B5EF4-FFF2-40B4-BE49-F238E27FC236}">
                <a16:creationId xmlns:a16="http://schemas.microsoft.com/office/drawing/2014/main" id="{0BF7BB67-0EBC-FEDC-78E3-B722F380F7E6}"/>
              </a:ext>
            </a:extLst>
          </p:cNvPr>
          <p:cNvSpPr txBox="1"/>
          <p:nvPr/>
        </p:nvSpPr>
        <p:spPr>
          <a:xfrm>
            <a:off x="357603" y="2131529"/>
            <a:ext cx="5400000" cy="892552"/>
          </a:xfrm>
          <a:prstGeom prst="rect">
            <a:avLst/>
          </a:prstGeom>
          <a:noFill/>
        </p:spPr>
        <p:txBody>
          <a:bodyPr wrap="square" rtlCol="0">
            <a:spAutoFit/>
          </a:bodyPr>
          <a:lstStyle/>
          <a:p>
            <a:r>
              <a:rPr lang="en-US" sz="1300" dirty="0">
                <a:solidFill>
                  <a:srgbClr val="7D7D7C"/>
                </a:solidFill>
                <a:cs typeface="Noto Sans Devanagari"/>
              </a:rPr>
              <a:t>REMARQUE : </a:t>
            </a:r>
            <a:r>
              <a:rPr lang="fr-BE" sz="1300" dirty="0">
                <a:solidFill>
                  <a:srgbClr val="7D7D7C"/>
                </a:solidFill>
                <a:cs typeface="Noto Sans Devanagari"/>
              </a:rPr>
              <a:t>L’idée est ici de leur montrer différents types de discours utilisés, parfois au second degré, et d’entamer </a:t>
            </a:r>
          </a:p>
          <a:p>
            <a:r>
              <a:rPr lang="fr-BE" sz="1300" dirty="0">
                <a:solidFill>
                  <a:srgbClr val="7D7D7C"/>
                </a:solidFill>
                <a:cs typeface="Noto Sans Devanagari"/>
              </a:rPr>
              <a:t>le débat avec les élèves : décoder le message, parler de la pertinence de la forme, laisser exprimer les ressentis.</a:t>
            </a:r>
          </a:p>
        </p:txBody>
      </p:sp>
      <p:sp>
        <p:nvSpPr>
          <p:cNvPr id="6" name="Rectangle 5">
            <a:extLst>
              <a:ext uri="{FF2B5EF4-FFF2-40B4-BE49-F238E27FC236}">
                <a16:creationId xmlns:a16="http://schemas.microsoft.com/office/drawing/2014/main" id="{7F77E523-A5C5-6ECF-CB70-DE24F41127BC}"/>
              </a:ext>
            </a:extLst>
          </p:cNvPr>
          <p:cNvSpPr/>
          <p:nvPr/>
        </p:nvSpPr>
        <p:spPr>
          <a:xfrm>
            <a:off x="465029" y="5460341"/>
            <a:ext cx="3140860" cy="698717"/>
          </a:xfrm>
          <a:prstGeom prst="rect">
            <a:avLst/>
          </a:prstGeom>
        </p:spPr>
        <p:txBody>
          <a:bodyPr wrap="square">
            <a:spAutoFit/>
          </a:bodyPr>
          <a:lstStyle/>
          <a:p>
            <a:pPr marL="0" lvl="2">
              <a:lnSpc>
                <a:spcPct val="150000"/>
              </a:lnSpc>
              <a:spcAft>
                <a:spcPts val="800"/>
              </a:spcAft>
            </a:pPr>
            <a:r>
              <a:rPr lang="fr-BE" sz="1400" dirty="0">
                <a:solidFill>
                  <a:srgbClr val="B4CC04"/>
                </a:solidFill>
              </a:rPr>
              <a:t>Été : </a:t>
            </a:r>
            <a:r>
              <a:rPr lang="fr-BE" sz="1300" dirty="0">
                <a:solidFill>
                  <a:srgbClr val="7D7D7C"/>
                </a:solidFill>
                <a:cs typeface="Noto Sans Devanagari"/>
                <a:hlinkClick r:id="rId6">
                  <a:extLst>
                    <a:ext uri="{A12FA001-AC4F-418D-AE19-62706E023703}">
                      <ahyp:hlinkClr xmlns:ahyp="http://schemas.microsoft.com/office/drawing/2018/hyperlinkcolor" val="tx"/>
                    </a:ext>
                  </a:extLst>
                </a:hlinkClick>
              </a:rPr>
              <a:t>https://youtu.be/Q4RmJZS18f0</a:t>
            </a:r>
            <a:br>
              <a:rPr lang="fr-BE" sz="1300" dirty="0">
                <a:solidFill>
                  <a:srgbClr val="7D7D7C"/>
                </a:solidFill>
                <a:cs typeface="Noto Sans Devanagari"/>
              </a:rPr>
            </a:br>
            <a:r>
              <a:rPr lang="fr-BE" sz="1400" dirty="0">
                <a:solidFill>
                  <a:srgbClr val="B4CC04"/>
                </a:solidFill>
              </a:rPr>
              <a:t>Hiver : </a:t>
            </a:r>
            <a:r>
              <a:rPr lang="fr-BE" sz="1300" dirty="0">
                <a:solidFill>
                  <a:srgbClr val="7D7D7C"/>
                </a:solidFill>
                <a:cs typeface="Noto Sans Devanagari"/>
                <a:hlinkClick r:id="rId7">
                  <a:extLst>
                    <a:ext uri="{A12FA001-AC4F-418D-AE19-62706E023703}">
                      <ahyp:hlinkClr xmlns:ahyp="http://schemas.microsoft.com/office/drawing/2018/hyperlinkcolor" val="tx"/>
                    </a:ext>
                  </a:extLst>
                </a:hlinkClick>
              </a:rPr>
              <a:t>https://youtu.be/E_0d_LW7XCc</a:t>
            </a:r>
            <a:endParaRPr lang="en-US" sz="1300" dirty="0">
              <a:solidFill>
                <a:srgbClr val="7D7D7C"/>
              </a:solidFill>
              <a:cs typeface="Noto Sans Devanagari"/>
            </a:endParaRPr>
          </a:p>
        </p:txBody>
      </p:sp>
      <p:sp>
        <p:nvSpPr>
          <p:cNvPr id="7" name="Rectangle 6">
            <a:extLst>
              <a:ext uri="{FF2B5EF4-FFF2-40B4-BE49-F238E27FC236}">
                <a16:creationId xmlns:a16="http://schemas.microsoft.com/office/drawing/2014/main" id="{B6E7ABBC-7680-784F-3F55-6E06ACC2C06F}"/>
              </a:ext>
            </a:extLst>
          </p:cNvPr>
          <p:cNvSpPr/>
          <p:nvPr/>
        </p:nvSpPr>
        <p:spPr>
          <a:xfrm>
            <a:off x="6104441" y="5468123"/>
            <a:ext cx="5832456" cy="631648"/>
          </a:xfrm>
          <a:prstGeom prst="rect">
            <a:avLst/>
          </a:prstGeom>
        </p:spPr>
        <p:txBody>
          <a:bodyPr wrap="square">
            <a:spAutoFit/>
          </a:bodyPr>
          <a:lstStyle/>
          <a:p>
            <a:pPr marL="0" lvl="2">
              <a:lnSpc>
                <a:spcPct val="105000"/>
              </a:lnSpc>
              <a:spcAft>
                <a:spcPts val="800"/>
              </a:spcAft>
            </a:pPr>
            <a:r>
              <a:rPr lang="pl-PL" sz="1400" dirty="0">
                <a:solidFill>
                  <a:srgbClr val="B4CC04"/>
                </a:solidFill>
              </a:rPr>
              <a:t>Av</a:t>
            </a:r>
            <a:r>
              <a:rPr lang="fr-BE" sz="1400" dirty="0">
                <a:solidFill>
                  <a:srgbClr val="B4CC04"/>
                </a:solidFill>
              </a:rPr>
              <a:t>e</a:t>
            </a:r>
            <a:r>
              <a:rPr lang="pl-PL" sz="1400" dirty="0">
                <a:solidFill>
                  <a:srgbClr val="B4CC04"/>
                </a:solidFill>
              </a:rPr>
              <a:t>c Kody</a:t>
            </a:r>
            <a:r>
              <a:rPr lang="fr-BE" sz="1400" dirty="0">
                <a:solidFill>
                  <a:srgbClr val="B4CC04"/>
                </a:solidFill>
              </a:rPr>
              <a:t> : </a:t>
            </a:r>
            <a:r>
              <a:rPr lang="pl-PL" sz="1300" dirty="0">
                <a:solidFill>
                  <a:srgbClr val="7D7D7C"/>
                </a:solidFill>
                <a:cs typeface="Noto Sans Devanagari"/>
                <a:hlinkClick r:id="rId8">
                  <a:extLst>
                    <a:ext uri="{A12FA001-AC4F-418D-AE19-62706E023703}">
                      <ahyp:hlinkClr xmlns:ahyp="http://schemas.microsoft.com/office/drawing/2018/hyperlinkcolor" val="tx"/>
                    </a:ext>
                  </a:extLst>
                </a:hlinkClick>
              </a:rPr>
              <a:t>https://youtu.be/OgF9xabCg14</a:t>
            </a:r>
            <a:endParaRPr lang="en-US" sz="1300" dirty="0">
              <a:solidFill>
                <a:srgbClr val="7D7D7C"/>
              </a:solidFill>
              <a:cs typeface="Noto Sans Devanagari"/>
            </a:endParaRPr>
          </a:p>
          <a:p>
            <a:pPr marL="0" lvl="2">
              <a:lnSpc>
                <a:spcPct val="105000"/>
              </a:lnSpc>
              <a:spcAft>
                <a:spcPts val="800"/>
              </a:spcAft>
            </a:pPr>
            <a:r>
              <a:rPr lang="fr-BE" sz="1400" dirty="0">
                <a:solidFill>
                  <a:srgbClr val="B4CC04"/>
                </a:solidFill>
              </a:rPr>
              <a:t>Avec Silent Jill et Mourade Zeguendi </a:t>
            </a:r>
            <a:r>
              <a:rPr lang="fr-BE" sz="1000" dirty="0">
                <a:solidFill>
                  <a:srgbClr val="B4CC04"/>
                </a:solidFill>
              </a:rPr>
              <a:t> </a:t>
            </a:r>
            <a:r>
              <a:rPr lang="fr-BE" sz="1300" dirty="0">
                <a:solidFill>
                  <a:srgbClr val="7D7D7C"/>
                </a:solidFill>
                <a:cs typeface="Noto Sans Devanagari"/>
                <a:hlinkClick r:id="rId9">
                  <a:extLst>
                    <a:ext uri="{A12FA001-AC4F-418D-AE19-62706E023703}">
                      <ahyp:hlinkClr xmlns:ahyp="http://schemas.microsoft.com/office/drawing/2018/hyperlinkcolor" val="tx"/>
                    </a:ext>
                  </a:extLst>
                </a:hlinkClick>
              </a:rPr>
              <a:t>https://youtu.be/A6JzS5qYQHQ</a:t>
            </a:r>
            <a:endParaRPr lang="fr-BE" sz="1300" dirty="0">
              <a:solidFill>
                <a:srgbClr val="7D7D7C"/>
              </a:solidFill>
              <a:cs typeface="Noto Sans Devanagari"/>
            </a:endParaRPr>
          </a:p>
        </p:txBody>
      </p:sp>
      <p:sp>
        <p:nvSpPr>
          <p:cNvPr id="8" name="ZoneTexte 7">
            <a:extLst>
              <a:ext uri="{FF2B5EF4-FFF2-40B4-BE49-F238E27FC236}">
                <a16:creationId xmlns:a16="http://schemas.microsoft.com/office/drawing/2014/main" id="{066D6EAE-A659-DCD8-C540-A85E4F270378}"/>
              </a:ext>
            </a:extLst>
          </p:cNvPr>
          <p:cNvSpPr txBox="1"/>
          <p:nvPr/>
        </p:nvSpPr>
        <p:spPr>
          <a:xfrm>
            <a:off x="357602" y="3167733"/>
            <a:ext cx="7307222" cy="284693"/>
          </a:xfrm>
          <a:prstGeom prst="rect">
            <a:avLst/>
          </a:prstGeom>
          <a:noFill/>
        </p:spPr>
        <p:txBody>
          <a:bodyPr wrap="square" rtlCol="0">
            <a:spAutoFit/>
          </a:bodyPr>
          <a:lstStyle/>
          <a:p>
            <a:r>
              <a:rPr lang="fr-BE" sz="1250" b="1" dirty="0">
                <a:solidFill>
                  <a:srgbClr val="B4CC04"/>
                </a:solidFill>
                <a:cs typeface="Noto Sans Devanagari"/>
              </a:rPr>
              <a:t>Nous invitons les enseignants à regarder ces vidéos avant de les proposer aux élèves.</a:t>
            </a:r>
          </a:p>
        </p:txBody>
      </p:sp>
      <p:sp>
        <p:nvSpPr>
          <p:cNvPr id="10" name="ZoneTexte 9">
            <a:extLst>
              <a:ext uri="{FF2B5EF4-FFF2-40B4-BE49-F238E27FC236}">
                <a16:creationId xmlns:a16="http://schemas.microsoft.com/office/drawing/2014/main" id="{95ABF59F-5121-C70D-06CB-9146E7DC1E7A}"/>
              </a:ext>
            </a:extLst>
          </p:cNvPr>
          <p:cNvSpPr txBox="1"/>
          <p:nvPr/>
        </p:nvSpPr>
        <p:spPr>
          <a:xfrm>
            <a:off x="357602" y="907564"/>
            <a:ext cx="8945013" cy="461665"/>
          </a:xfrm>
          <a:prstGeom prst="rect">
            <a:avLst/>
          </a:prstGeom>
          <a:noFill/>
        </p:spPr>
        <p:txBody>
          <a:bodyPr wrap="none" rtlCol="0">
            <a:spAutoFit/>
          </a:bodyPr>
          <a:lstStyle/>
          <a:p>
            <a:r>
              <a:rPr lang="fr-BE" sz="2400" b="1" cap="all" dirty="0">
                <a:solidFill>
                  <a:srgbClr val="3C8200"/>
                </a:solidFill>
                <a:latin typeface="+mj-lt"/>
              </a:rPr>
              <a:t>Étape 5 : </a:t>
            </a:r>
            <a:r>
              <a:rPr lang="fr-BE" sz="2000" cap="all" dirty="0">
                <a:solidFill>
                  <a:srgbClr val="3C8200"/>
                </a:solidFill>
                <a:cs typeface="Noto Sans Devanagari"/>
              </a:rPr>
              <a:t>Action ! Le Brainstorming des actions possibles </a:t>
            </a:r>
            <a:endParaRPr lang="en-US" sz="2000" cap="all" dirty="0">
              <a:solidFill>
                <a:srgbClr val="3C8200"/>
              </a:solidFill>
              <a:cs typeface="Noto Sans Devanagari"/>
            </a:endParaRPr>
          </a:p>
        </p:txBody>
      </p:sp>
      <p:sp>
        <p:nvSpPr>
          <p:cNvPr id="18" name="Rectangle 17">
            <a:extLst>
              <a:ext uri="{FF2B5EF4-FFF2-40B4-BE49-F238E27FC236}">
                <a16:creationId xmlns:a16="http://schemas.microsoft.com/office/drawing/2014/main" id="{CA63D59D-A468-9EA3-1E08-05FFDE2B14AA}"/>
              </a:ext>
            </a:extLst>
          </p:cNvPr>
          <p:cNvSpPr/>
          <p:nvPr/>
        </p:nvSpPr>
        <p:spPr>
          <a:xfrm>
            <a:off x="357603" y="4076985"/>
            <a:ext cx="2226720" cy="923330"/>
          </a:xfrm>
          <a:prstGeom prst="rect">
            <a:avLst/>
          </a:prstGeom>
        </p:spPr>
        <p:txBody>
          <a:bodyPr wrap="square">
            <a:spAutoFit/>
          </a:bodyPr>
          <a:lstStyle/>
          <a:p>
            <a:pPr algn="ctr"/>
            <a:r>
              <a:rPr lang="fr-BE" sz="1400" b="1" dirty="0">
                <a:solidFill>
                  <a:schemeClr val="bg1"/>
                </a:solidFill>
                <a:latin typeface="+mj-lt"/>
              </a:rPr>
              <a:t>Déjouez</a:t>
            </a:r>
            <a:br>
              <a:rPr lang="fr-BE" sz="1400" b="1" dirty="0">
                <a:solidFill>
                  <a:schemeClr val="bg1"/>
                </a:solidFill>
                <a:latin typeface="+mj-lt"/>
              </a:rPr>
            </a:br>
            <a:r>
              <a:rPr lang="fr-BE" sz="1400" b="1" dirty="0">
                <a:solidFill>
                  <a:schemeClr val="bg1"/>
                </a:solidFill>
                <a:latin typeface="+mj-lt"/>
              </a:rPr>
              <a:t>les pronostics</a:t>
            </a:r>
          </a:p>
          <a:p>
            <a:pPr algn="ctr"/>
            <a:endParaRPr lang="fr-BE" sz="1400" dirty="0">
              <a:solidFill>
                <a:schemeClr val="bg1"/>
              </a:solidFill>
            </a:endParaRPr>
          </a:p>
          <a:p>
            <a:pPr algn="ctr"/>
            <a:r>
              <a:rPr lang="fr-BE" sz="1200" dirty="0">
                <a:solidFill>
                  <a:schemeClr val="bg1"/>
                </a:solidFill>
              </a:rPr>
              <a:t>(Bruxelles Mobilité)</a:t>
            </a:r>
          </a:p>
        </p:txBody>
      </p:sp>
      <p:pic>
        <p:nvPicPr>
          <p:cNvPr id="25" name="Graphique 24">
            <a:extLst>
              <a:ext uri="{FF2B5EF4-FFF2-40B4-BE49-F238E27FC236}">
                <a16:creationId xmlns:a16="http://schemas.microsoft.com/office/drawing/2014/main" id="{6BD06EF1-1BF3-27ED-237F-F2F299E7CC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5029" y="3895260"/>
            <a:ext cx="2006795" cy="1257422"/>
          </a:xfrm>
          <a:prstGeom prst="rect">
            <a:avLst/>
          </a:prstGeom>
        </p:spPr>
      </p:pic>
      <p:sp>
        <p:nvSpPr>
          <p:cNvPr id="26" name="Rectangle 25">
            <a:extLst>
              <a:ext uri="{FF2B5EF4-FFF2-40B4-BE49-F238E27FC236}">
                <a16:creationId xmlns:a16="http://schemas.microsoft.com/office/drawing/2014/main" id="{DFEBD05A-355E-D112-509A-62B614402375}"/>
              </a:ext>
            </a:extLst>
          </p:cNvPr>
          <p:cNvSpPr/>
          <p:nvPr/>
        </p:nvSpPr>
        <p:spPr>
          <a:xfrm>
            <a:off x="465029" y="4076985"/>
            <a:ext cx="2001132" cy="923330"/>
          </a:xfrm>
          <a:prstGeom prst="rect">
            <a:avLst/>
          </a:prstGeom>
        </p:spPr>
        <p:txBody>
          <a:bodyPr wrap="square">
            <a:spAutoFit/>
          </a:bodyPr>
          <a:lstStyle/>
          <a:p>
            <a:pPr algn="ctr"/>
            <a:r>
              <a:rPr lang="fr-BE" sz="1400" b="1" dirty="0">
                <a:solidFill>
                  <a:schemeClr val="bg1"/>
                </a:solidFill>
                <a:latin typeface="+mj-lt"/>
              </a:rPr>
              <a:t>Déjouez</a:t>
            </a:r>
            <a:br>
              <a:rPr lang="fr-BE" sz="1400" b="1" dirty="0">
                <a:solidFill>
                  <a:schemeClr val="bg1"/>
                </a:solidFill>
                <a:latin typeface="+mj-lt"/>
              </a:rPr>
            </a:br>
            <a:r>
              <a:rPr lang="fr-BE" sz="1400" b="1" dirty="0">
                <a:solidFill>
                  <a:schemeClr val="bg1"/>
                </a:solidFill>
                <a:latin typeface="+mj-lt"/>
              </a:rPr>
              <a:t>les pronostics</a:t>
            </a:r>
          </a:p>
          <a:p>
            <a:pPr algn="ctr"/>
            <a:endParaRPr lang="fr-BE" sz="1400" dirty="0">
              <a:solidFill>
                <a:schemeClr val="bg1"/>
              </a:solidFill>
            </a:endParaRPr>
          </a:p>
          <a:p>
            <a:pPr algn="ctr"/>
            <a:r>
              <a:rPr lang="fr-BE" sz="1200" dirty="0">
                <a:solidFill>
                  <a:schemeClr val="bg1"/>
                </a:solidFill>
              </a:rPr>
              <a:t>(Bruxelles Mobilité)</a:t>
            </a:r>
          </a:p>
        </p:txBody>
      </p:sp>
      <p:pic>
        <p:nvPicPr>
          <p:cNvPr id="27" name="Image 26" descr="Une image contenant symbole, logo, Graphique, Police&#10;&#10;Description générée automatiquement">
            <a:extLst>
              <a:ext uri="{FF2B5EF4-FFF2-40B4-BE49-F238E27FC236}">
                <a16:creationId xmlns:a16="http://schemas.microsoft.com/office/drawing/2014/main" id="{90604F6F-B47F-8D04-B144-9FEEB5ACCDF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3672" y="3407183"/>
            <a:ext cx="527305" cy="685801"/>
          </a:xfrm>
          <a:prstGeom prst="rect">
            <a:avLst/>
          </a:prstGeom>
        </p:spPr>
      </p:pic>
      <p:pic>
        <p:nvPicPr>
          <p:cNvPr id="28" name="Graphique 27">
            <a:extLst>
              <a:ext uri="{FF2B5EF4-FFF2-40B4-BE49-F238E27FC236}">
                <a16:creationId xmlns:a16="http://schemas.microsoft.com/office/drawing/2014/main" id="{35B779E8-C65A-D680-FC03-984CBC86DD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04441" y="3902419"/>
            <a:ext cx="2006795" cy="1257422"/>
          </a:xfrm>
          <a:prstGeom prst="rect">
            <a:avLst/>
          </a:prstGeom>
        </p:spPr>
      </p:pic>
      <p:sp>
        <p:nvSpPr>
          <p:cNvPr id="29" name="Rectangle 28">
            <a:extLst>
              <a:ext uri="{FF2B5EF4-FFF2-40B4-BE49-F238E27FC236}">
                <a16:creationId xmlns:a16="http://schemas.microsoft.com/office/drawing/2014/main" id="{EE17D13C-5D0C-489F-7DA5-649BB5EC0EE7}"/>
              </a:ext>
            </a:extLst>
          </p:cNvPr>
          <p:cNvSpPr/>
          <p:nvPr/>
        </p:nvSpPr>
        <p:spPr>
          <a:xfrm>
            <a:off x="6127654" y="4076985"/>
            <a:ext cx="1990725" cy="707886"/>
          </a:xfrm>
          <a:prstGeom prst="rect">
            <a:avLst/>
          </a:prstGeom>
        </p:spPr>
        <p:txBody>
          <a:bodyPr wrap="square">
            <a:spAutoFit/>
          </a:bodyPr>
          <a:lstStyle/>
          <a:p>
            <a:pPr algn="ctr"/>
            <a:r>
              <a:rPr lang="fr-BE" sz="1400" b="1" dirty="0" err="1">
                <a:solidFill>
                  <a:schemeClr val="bg1"/>
                </a:solidFill>
                <a:latin typeface="+mj-lt"/>
              </a:rPr>
              <a:t>Barlos</a:t>
            </a:r>
            <a:endParaRPr lang="fr-BE" sz="1400" b="1" dirty="0">
              <a:solidFill>
                <a:schemeClr val="bg1"/>
              </a:solidFill>
              <a:latin typeface="+mj-lt"/>
            </a:endParaRPr>
          </a:p>
          <a:p>
            <a:pPr algn="ctr"/>
            <a:endParaRPr lang="fr-BE" sz="1400" dirty="0">
              <a:solidFill>
                <a:schemeClr val="bg1"/>
              </a:solidFill>
            </a:endParaRPr>
          </a:p>
          <a:p>
            <a:pPr algn="ctr"/>
            <a:r>
              <a:rPr lang="fr-BE" sz="1200" dirty="0">
                <a:solidFill>
                  <a:schemeClr val="bg1"/>
                </a:solidFill>
              </a:rPr>
              <a:t>(Bruxelles Mobilité)</a:t>
            </a:r>
          </a:p>
        </p:txBody>
      </p:sp>
      <p:pic>
        <p:nvPicPr>
          <p:cNvPr id="30" name="Image 29" descr="Une image contenant Graphique, Police, symbole, conception&#10;&#10;Description générée automatiquement">
            <a:extLst>
              <a:ext uri="{FF2B5EF4-FFF2-40B4-BE49-F238E27FC236}">
                <a16:creationId xmlns:a16="http://schemas.microsoft.com/office/drawing/2014/main" id="{7B80C0F9-BCB8-0449-CA64-976C310FA33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59364" y="3407183"/>
            <a:ext cx="527305" cy="685801"/>
          </a:xfrm>
          <a:prstGeom prst="rect">
            <a:avLst/>
          </a:prstGeom>
        </p:spPr>
      </p:pic>
      <p:pic>
        <p:nvPicPr>
          <p:cNvPr id="31" name="Image 30" descr="Une image contenant capture d’écran, Graphique, Police, vert&#10;&#10;Description générée automatiquement">
            <a:extLst>
              <a:ext uri="{FF2B5EF4-FFF2-40B4-BE49-F238E27FC236}">
                <a16:creationId xmlns:a16="http://schemas.microsoft.com/office/drawing/2014/main" id="{70DC1464-2851-F87C-8869-6A5976A2A3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4" name="Rectangle 3">
            <a:extLst>
              <a:ext uri="{FF2B5EF4-FFF2-40B4-BE49-F238E27FC236}">
                <a16:creationId xmlns:a16="http://schemas.microsoft.com/office/drawing/2014/main" id="{F562ADF8-5D97-5941-7E3B-2B427B3E4080}"/>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174740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5"/>
                                        </p:tgtEl>
                                      </p:cBhvr>
                                    </p:cmd>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4"/>
                                        </p:tgtEl>
                                      </p:cBhvr>
                                    </p:cmd>
                                  </p:childTnLst>
                                </p:cTn>
                              </p:par>
                            </p:childTnLst>
                          </p:cTn>
                        </p:par>
                      </p:childTnLst>
                    </p:cTn>
                  </p:par>
                </p:childTnLst>
              </p:cTn>
              <p:nextCondLst>
                <p:cond evt="onClick" delay="0">
                  <p:tgtEl>
                    <p:spTgt spid="14"/>
                  </p:tgtEl>
                </p:cond>
              </p:nextCondLst>
            </p:seq>
            <p:video>
              <p:cMediaNode vol="80000">
                <p:cTn id="21" fill="hold" display="0">
                  <p:stCondLst>
                    <p:cond delay="indefinite"/>
                  </p:stCondLst>
                </p:cTn>
                <p:tgtEl>
                  <p:spTgt spid="15"/>
                </p:tgtEl>
              </p:cMediaNode>
            </p:video>
            <p:video>
              <p:cMediaNode vol="80000">
                <p:cTn id="22" fill="hold" display="0">
                  <p:stCondLst>
                    <p:cond delay="indefinite"/>
                  </p:stCondLst>
                </p:cTn>
                <p:tgtEl>
                  <p:spTgt spid="1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B363B-8023-12E9-7F7B-89F317747D0E}"/>
              </a:ext>
            </a:extLst>
          </p:cNvPr>
          <p:cNvSpPr/>
          <p:nvPr/>
        </p:nvSpPr>
        <p:spPr>
          <a:xfrm>
            <a:off x="357602" y="1559834"/>
            <a:ext cx="11579295" cy="400110"/>
          </a:xfrm>
          <a:prstGeom prst="rect">
            <a:avLst/>
          </a:prstGeom>
        </p:spPr>
        <p:txBody>
          <a:bodyPr wrap="square">
            <a:spAutoFit/>
          </a:bodyPr>
          <a:lstStyle/>
          <a:p>
            <a:r>
              <a:rPr lang="fr-BE" sz="2000" dirty="0">
                <a:solidFill>
                  <a:srgbClr val="2F3E8B"/>
                </a:solidFill>
                <a:cs typeface="Noto Sans Devanagari"/>
              </a:rPr>
              <a:t>Exemples de campagnes choc</a:t>
            </a:r>
          </a:p>
        </p:txBody>
      </p:sp>
      <p:sp>
        <p:nvSpPr>
          <p:cNvPr id="3" name="Espace réservé du numéro de diapositive 1">
            <a:extLst>
              <a:ext uri="{FF2B5EF4-FFF2-40B4-BE49-F238E27FC236}">
                <a16:creationId xmlns:a16="http://schemas.microsoft.com/office/drawing/2014/main" id="{B287D9C4-87CF-8973-C15B-2869FC974658}"/>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34</a:t>
            </a:fld>
            <a:endParaRPr lang="en-US" dirty="0">
              <a:solidFill>
                <a:srgbClr val="2F3E8B"/>
              </a:solidFill>
            </a:endParaRPr>
          </a:p>
        </p:txBody>
      </p:sp>
      <p:sp>
        <p:nvSpPr>
          <p:cNvPr id="8" name="ZoneTexte 7">
            <a:extLst>
              <a:ext uri="{FF2B5EF4-FFF2-40B4-BE49-F238E27FC236}">
                <a16:creationId xmlns:a16="http://schemas.microsoft.com/office/drawing/2014/main" id="{066D6EAE-A659-DCD8-C540-A85E4F270378}"/>
              </a:ext>
            </a:extLst>
          </p:cNvPr>
          <p:cNvSpPr txBox="1"/>
          <p:nvPr/>
        </p:nvSpPr>
        <p:spPr>
          <a:xfrm>
            <a:off x="647187" y="3771752"/>
            <a:ext cx="7307222" cy="292388"/>
          </a:xfrm>
          <a:prstGeom prst="rect">
            <a:avLst/>
          </a:prstGeom>
          <a:noFill/>
        </p:spPr>
        <p:txBody>
          <a:bodyPr wrap="square" rtlCol="0">
            <a:spAutoFit/>
          </a:bodyPr>
          <a:lstStyle/>
          <a:p>
            <a:r>
              <a:rPr lang="fr-BE" sz="1300" b="1" dirty="0">
                <a:solidFill>
                  <a:srgbClr val="3C8200"/>
                </a:solidFill>
                <a:latin typeface="+mj-lt"/>
                <a:cs typeface="Noto Sans Devanagari"/>
              </a:rPr>
              <a:t>Deux exemples de campagnes choc :</a:t>
            </a:r>
          </a:p>
        </p:txBody>
      </p:sp>
      <p:sp>
        <p:nvSpPr>
          <p:cNvPr id="10" name="ZoneTexte 9">
            <a:extLst>
              <a:ext uri="{FF2B5EF4-FFF2-40B4-BE49-F238E27FC236}">
                <a16:creationId xmlns:a16="http://schemas.microsoft.com/office/drawing/2014/main" id="{95ABF59F-5121-C70D-06CB-9146E7DC1E7A}"/>
              </a:ext>
            </a:extLst>
          </p:cNvPr>
          <p:cNvSpPr txBox="1"/>
          <p:nvPr/>
        </p:nvSpPr>
        <p:spPr>
          <a:xfrm>
            <a:off x="357602" y="907564"/>
            <a:ext cx="8945013" cy="461665"/>
          </a:xfrm>
          <a:prstGeom prst="rect">
            <a:avLst/>
          </a:prstGeom>
          <a:noFill/>
        </p:spPr>
        <p:txBody>
          <a:bodyPr wrap="none" rtlCol="0">
            <a:spAutoFit/>
          </a:bodyPr>
          <a:lstStyle/>
          <a:p>
            <a:r>
              <a:rPr lang="fr-BE" sz="2400" b="1" cap="all" dirty="0">
                <a:solidFill>
                  <a:srgbClr val="3C8200"/>
                </a:solidFill>
                <a:latin typeface="+mj-lt"/>
              </a:rPr>
              <a:t>Étape 5 : </a:t>
            </a:r>
            <a:r>
              <a:rPr lang="fr-BE" sz="2000" cap="all" dirty="0">
                <a:solidFill>
                  <a:srgbClr val="3C8200"/>
                </a:solidFill>
                <a:cs typeface="Noto Sans Devanagari"/>
              </a:rPr>
              <a:t>Action ! Le Brainstorming des actions possibles </a:t>
            </a:r>
            <a:endParaRPr lang="en-US" sz="2000" cap="all" dirty="0">
              <a:solidFill>
                <a:srgbClr val="3C8200"/>
              </a:solidFill>
              <a:cs typeface="Noto Sans Devanagari"/>
            </a:endParaRPr>
          </a:p>
        </p:txBody>
      </p:sp>
      <p:pic>
        <p:nvPicPr>
          <p:cNvPr id="31" name="Image 30" descr="Une image contenant capture d’écran, Graphique, Police, vert&#10;&#10;Description générée automatiquement">
            <a:extLst>
              <a:ext uri="{FF2B5EF4-FFF2-40B4-BE49-F238E27FC236}">
                <a16:creationId xmlns:a16="http://schemas.microsoft.com/office/drawing/2014/main" id="{70DC1464-2851-F87C-8869-6A5976A2A3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4" name="Rectangle 3">
            <a:extLst>
              <a:ext uri="{FF2B5EF4-FFF2-40B4-BE49-F238E27FC236}">
                <a16:creationId xmlns:a16="http://schemas.microsoft.com/office/drawing/2014/main" id="{F562ADF8-5D97-5941-7E3B-2B427B3E4080}"/>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
        <p:nvSpPr>
          <p:cNvPr id="17" name="ZoneTexte 16">
            <a:extLst>
              <a:ext uri="{FF2B5EF4-FFF2-40B4-BE49-F238E27FC236}">
                <a16:creationId xmlns:a16="http://schemas.microsoft.com/office/drawing/2014/main" id="{DD2E9033-4A4C-F21A-3BB5-B84368F529BB}"/>
              </a:ext>
            </a:extLst>
          </p:cNvPr>
          <p:cNvSpPr txBox="1"/>
          <p:nvPr/>
        </p:nvSpPr>
        <p:spPr>
          <a:xfrm>
            <a:off x="357602" y="2018780"/>
            <a:ext cx="10909641" cy="1692771"/>
          </a:xfrm>
          <a:prstGeom prst="rect">
            <a:avLst/>
          </a:prstGeom>
          <a:noFill/>
        </p:spPr>
        <p:txBody>
          <a:bodyPr wrap="square" rtlCol="0">
            <a:spAutoFit/>
          </a:bodyPr>
          <a:lstStyle/>
          <a:p>
            <a:r>
              <a:rPr lang="fr-FR" sz="1300" b="1" dirty="0">
                <a:solidFill>
                  <a:srgbClr val="B4CC04"/>
                </a:solidFill>
                <a:latin typeface="+mj-lt"/>
                <a:cs typeface="Noto Sans Devanagari"/>
              </a:rPr>
              <a:t>Faut-il choquer ou utiliser l’humour ? </a:t>
            </a:r>
          </a:p>
          <a:p>
            <a:r>
              <a:rPr lang="fr-FR" sz="1300" dirty="0">
                <a:solidFill>
                  <a:srgbClr val="7D7D7C"/>
                </a:solidFill>
                <a:cs typeface="Noto Sans Devanagari"/>
              </a:rPr>
              <a:t>Il n’existe pas de consensus sur cette question. Les études montrent que les campagnes choc ne sont pas forcément plus efficaces et peuvent parfois être contreproductives.​ La peur peut avoir un impact positif seulement si le message informe également les individus du risque personnel que cela engendre et leur fournit des alternatives comportementales réalisables. À l’inverse, la peur peut engendrer des réactions défensives : </a:t>
            </a:r>
          </a:p>
          <a:p>
            <a:r>
              <a:rPr lang="fr-FR" sz="1300" dirty="0">
                <a:solidFill>
                  <a:srgbClr val="7D7D7C"/>
                </a:solidFill>
                <a:cs typeface="Noto Sans Devanagari"/>
              </a:rPr>
              <a:t>le public cible peut nier, minimiser ou ridiculiser le message, voire éviter toute exposition à la campagne. ​</a:t>
            </a:r>
          </a:p>
          <a:p>
            <a:endParaRPr lang="fr-FR" sz="1300" dirty="0">
              <a:solidFill>
                <a:sysClr val="windowText" lastClr="000000"/>
              </a:solidFill>
              <a:cs typeface="Noto Sans Devanagari"/>
            </a:endParaRPr>
          </a:p>
          <a:p>
            <a:r>
              <a:rPr lang="fr-FR" sz="1300" dirty="0">
                <a:solidFill>
                  <a:srgbClr val="3C8200"/>
                </a:solidFill>
                <a:cs typeface="Noto Sans Devanagari"/>
              </a:rPr>
              <a:t>Quel type de campagne touche le plus vos élèves ? Pourquoi ne pas organiser un sondage pour savoir le ton qui leur parle le plus ? </a:t>
            </a:r>
          </a:p>
          <a:p>
            <a:r>
              <a:rPr lang="fr-FR" sz="1300" dirty="0">
                <a:solidFill>
                  <a:srgbClr val="3C8200"/>
                </a:solidFill>
                <a:cs typeface="Noto Sans Devanagari"/>
              </a:rPr>
              <a:t>Existe-t-il des différences de perception liées au genre ?</a:t>
            </a:r>
          </a:p>
        </p:txBody>
      </p:sp>
      <p:pic>
        <p:nvPicPr>
          <p:cNvPr id="5" name="Média en ligne 8" title="La vitesse a un prix">
            <a:hlinkClick r:id="" action="ppaction://media"/>
            <a:extLst>
              <a:ext uri="{FF2B5EF4-FFF2-40B4-BE49-F238E27FC236}">
                <a16:creationId xmlns:a16="http://schemas.microsoft.com/office/drawing/2014/main" id="{1279231E-C2B8-4FF4-8981-374D78BA6BCC}"/>
              </a:ext>
            </a:extLst>
          </p:cNvPr>
          <p:cNvPicPr>
            <a:picLocks noRot="1" noChangeAspect="1"/>
          </p:cNvPicPr>
          <p:nvPr>
            <a:videoFile r:link="rId1"/>
          </p:nvPr>
        </p:nvPicPr>
        <p:blipFill>
          <a:blip r:embed="rId6"/>
          <a:stretch>
            <a:fillRect/>
          </a:stretch>
        </p:blipFill>
        <p:spPr>
          <a:xfrm>
            <a:off x="728292" y="4146277"/>
            <a:ext cx="2679773" cy="1514072"/>
          </a:xfrm>
          <a:prstGeom prst="rect">
            <a:avLst/>
          </a:prstGeom>
        </p:spPr>
      </p:pic>
      <p:sp>
        <p:nvSpPr>
          <p:cNvPr id="6" name="ZoneTexte 5">
            <a:extLst>
              <a:ext uri="{FF2B5EF4-FFF2-40B4-BE49-F238E27FC236}">
                <a16:creationId xmlns:a16="http://schemas.microsoft.com/office/drawing/2014/main" id="{891F37B7-49E8-FBFA-ABC3-057AA2DFA61D}"/>
              </a:ext>
            </a:extLst>
          </p:cNvPr>
          <p:cNvSpPr txBox="1"/>
          <p:nvPr/>
        </p:nvSpPr>
        <p:spPr>
          <a:xfrm>
            <a:off x="626560" y="5760724"/>
            <a:ext cx="3196782" cy="630942"/>
          </a:xfrm>
          <a:prstGeom prst="rect">
            <a:avLst/>
          </a:prstGeom>
          <a:noFill/>
        </p:spPr>
        <p:txBody>
          <a:bodyPr wrap="square">
            <a:spAutoFit/>
          </a:bodyPr>
          <a:lstStyle/>
          <a:p>
            <a:r>
              <a:rPr lang="fr-BE" sz="1100" b="1" dirty="0">
                <a:solidFill>
                  <a:srgbClr val="3C8200"/>
                </a:solidFill>
                <a:cs typeface="Noto Sans Devanagari"/>
              </a:rPr>
              <a:t>On a tout essayé</a:t>
            </a:r>
          </a:p>
          <a:p>
            <a:r>
              <a:rPr lang="fr-BE" sz="1100" dirty="0">
                <a:solidFill>
                  <a:srgbClr val="3C8200"/>
                </a:solidFill>
                <a:cs typeface="Noto Sans Devanagari"/>
              </a:rPr>
              <a:t>(AWSR)</a:t>
            </a:r>
          </a:p>
          <a:p>
            <a:r>
              <a:rPr lang="fr-BE" sz="1300" dirty="0">
                <a:solidFill>
                  <a:srgbClr val="7D7D7C"/>
                </a:solidFill>
                <a:cs typeface="Noto Sans Devanagari"/>
                <a:hlinkClick r:id="rId7">
                  <a:extLst>
                    <a:ext uri="{A12FA001-AC4F-418D-AE19-62706E023703}">
                      <ahyp:hlinkClr xmlns:ahyp="http://schemas.microsoft.com/office/drawing/2018/hyperlinkcolor" val="tx"/>
                    </a:ext>
                  </a:extLst>
                </a:hlinkClick>
              </a:rPr>
              <a:t>https://youtu.be/8Me0lP1qDg8</a:t>
            </a:r>
            <a:r>
              <a:rPr lang="fr-BE" sz="1300" dirty="0">
                <a:solidFill>
                  <a:srgbClr val="7D7D7C"/>
                </a:solidFill>
                <a:cs typeface="Noto Sans Devanagari"/>
              </a:rPr>
              <a:t>  </a:t>
            </a:r>
          </a:p>
        </p:txBody>
      </p:sp>
      <p:pic>
        <p:nvPicPr>
          <p:cNvPr id="7" name="Média en ligne 12" title="DOE Long Cut">
            <a:hlinkClick r:id="" action="ppaction://media"/>
            <a:extLst>
              <a:ext uri="{FF2B5EF4-FFF2-40B4-BE49-F238E27FC236}">
                <a16:creationId xmlns:a16="http://schemas.microsoft.com/office/drawing/2014/main" id="{42D94477-34B6-486C-270D-D35CEE80EE86}"/>
              </a:ext>
            </a:extLst>
          </p:cNvPr>
          <p:cNvPicPr>
            <a:picLocks noRot="1" noChangeAspect="1"/>
          </p:cNvPicPr>
          <p:nvPr>
            <a:videoFile r:link="rId2"/>
          </p:nvPr>
        </p:nvPicPr>
        <p:blipFill>
          <a:blip r:embed="rId8"/>
          <a:stretch>
            <a:fillRect/>
          </a:stretch>
        </p:blipFill>
        <p:spPr>
          <a:xfrm>
            <a:off x="3702643" y="4146276"/>
            <a:ext cx="2679775" cy="1514072"/>
          </a:xfrm>
          <a:prstGeom prst="rect">
            <a:avLst/>
          </a:prstGeom>
        </p:spPr>
      </p:pic>
      <p:sp>
        <p:nvSpPr>
          <p:cNvPr id="11" name="ZoneTexte 10">
            <a:extLst>
              <a:ext uri="{FF2B5EF4-FFF2-40B4-BE49-F238E27FC236}">
                <a16:creationId xmlns:a16="http://schemas.microsoft.com/office/drawing/2014/main" id="{7FB2F45D-E5D9-6FF4-3E68-F8697EE039EB}"/>
              </a:ext>
            </a:extLst>
          </p:cNvPr>
          <p:cNvSpPr txBox="1"/>
          <p:nvPr/>
        </p:nvSpPr>
        <p:spPr>
          <a:xfrm>
            <a:off x="3596246" y="5761690"/>
            <a:ext cx="3694132" cy="630942"/>
          </a:xfrm>
          <a:prstGeom prst="rect">
            <a:avLst/>
          </a:prstGeom>
          <a:noFill/>
        </p:spPr>
        <p:txBody>
          <a:bodyPr wrap="square">
            <a:spAutoFit/>
          </a:bodyPr>
          <a:lstStyle/>
          <a:p>
            <a:r>
              <a:rPr lang="fr-BE" sz="1100" b="1" dirty="0">
                <a:solidFill>
                  <a:srgbClr val="3C8200"/>
                </a:solidFill>
                <a:cs typeface="Noto Sans Devanagari"/>
              </a:rPr>
              <a:t>Never </a:t>
            </a:r>
            <a:r>
              <a:rPr lang="fr-BE" sz="1100" b="1" dirty="0" err="1">
                <a:solidFill>
                  <a:srgbClr val="3C8200"/>
                </a:solidFill>
                <a:cs typeface="Noto Sans Devanagari"/>
              </a:rPr>
              <a:t>ever</a:t>
            </a:r>
            <a:r>
              <a:rPr lang="fr-BE" sz="1100" b="1" dirty="0">
                <a:solidFill>
                  <a:srgbClr val="3C8200"/>
                </a:solidFill>
                <a:cs typeface="Noto Sans Devanagari"/>
              </a:rPr>
              <a:t> drink and drive</a:t>
            </a:r>
          </a:p>
          <a:p>
            <a:r>
              <a:rPr lang="fr-BE" sz="1100" dirty="0">
                <a:solidFill>
                  <a:srgbClr val="3C8200"/>
                </a:solidFill>
                <a:cs typeface="Noto Sans Devanagari"/>
              </a:rPr>
              <a:t>(Irlande du Nord)</a:t>
            </a:r>
          </a:p>
          <a:p>
            <a:r>
              <a:rPr lang="fr-BE" sz="1300" dirty="0">
                <a:solidFill>
                  <a:srgbClr val="7D7D7C"/>
                </a:solidFill>
                <a:cs typeface="Noto Sans Devanagari"/>
                <a:hlinkClick r:id="rId9">
                  <a:extLst>
                    <a:ext uri="{A12FA001-AC4F-418D-AE19-62706E023703}">
                      <ahyp:hlinkClr xmlns:ahyp="http://schemas.microsoft.com/office/drawing/2018/hyperlinkcolor" val="tx"/>
                    </a:ext>
                  </a:extLst>
                </a:hlinkClick>
              </a:rPr>
              <a:t>https://youtu.be/EzWm4FzwI38</a:t>
            </a:r>
            <a:r>
              <a:rPr lang="fr-BE" sz="1300" dirty="0">
                <a:solidFill>
                  <a:srgbClr val="7D7D7C"/>
                </a:solidFill>
                <a:cs typeface="Noto Sans Devanagari"/>
              </a:rPr>
              <a:t> </a:t>
            </a:r>
          </a:p>
        </p:txBody>
      </p:sp>
      <p:sp>
        <p:nvSpPr>
          <p:cNvPr id="15" name="ZoneTexte 14">
            <a:extLst>
              <a:ext uri="{FF2B5EF4-FFF2-40B4-BE49-F238E27FC236}">
                <a16:creationId xmlns:a16="http://schemas.microsoft.com/office/drawing/2014/main" id="{9811409E-B358-1344-951D-D6B30EC69FCC}"/>
              </a:ext>
            </a:extLst>
          </p:cNvPr>
          <p:cNvSpPr txBox="1"/>
          <p:nvPr/>
        </p:nvSpPr>
        <p:spPr>
          <a:xfrm>
            <a:off x="6915296" y="3771752"/>
            <a:ext cx="5402210" cy="292388"/>
          </a:xfrm>
          <a:prstGeom prst="rect">
            <a:avLst/>
          </a:prstGeom>
          <a:noFill/>
        </p:spPr>
        <p:txBody>
          <a:bodyPr wrap="square" rtlCol="0">
            <a:spAutoFit/>
          </a:bodyPr>
          <a:lstStyle/>
          <a:p>
            <a:r>
              <a:rPr lang="fr-BE" sz="1300" b="1" dirty="0">
                <a:solidFill>
                  <a:srgbClr val="3C8200"/>
                </a:solidFill>
                <a:latin typeface="+mj-lt"/>
                <a:cs typeface="Noto Sans Devanagari"/>
              </a:rPr>
              <a:t>Un exemple de campagne humoristique :</a:t>
            </a:r>
          </a:p>
        </p:txBody>
      </p:sp>
      <p:sp>
        <p:nvSpPr>
          <p:cNvPr id="18" name="ZoneTexte 17">
            <a:extLst>
              <a:ext uri="{FF2B5EF4-FFF2-40B4-BE49-F238E27FC236}">
                <a16:creationId xmlns:a16="http://schemas.microsoft.com/office/drawing/2014/main" id="{727684D4-B677-C612-7D89-9F0D94AD9BF9}"/>
              </a:ext>
            </a:extLst>
          </p:cNvPr>
          <p:cNvSpPr txBox="1"/>
          <p:nvPr/>
        </p:nvSpPr>
        <p:spPr>
          <a:xfrm>
            <a:off x="6915296" y="5761690"/>
            <a:ext cx="4039898" cy="630942"/>
          </a:xfrm>
          <a:prstGeom prst="rect">
            <a:avLst/>
          </a:prstGeom>
          <a:noFill/>
        </p:spPr>
        <p:txBody>
          <a:bodyPr wrap="square">
            <a:spAutoFit/>
          </a:bodyPr>
          <a:lstStyle/>
          <a:p>
            <a:r>
              <a:rPr lang="fr-BE" sz="1100" b="1" dirty="0">
                <a:solidFill>
                  <a:srgbClr val="3C8200"/>
                </a:solidFill>
                <a:cs typeface="Noto Sans Devanagari"/>
              </a:rPr>
              <a:t>Toutes les drogues sont détectables</a:t>
            </a:r>
            <a:br>
              <a:rPr lang="fr-BE" sz="1100" b="1" dirty="0">
                <a:solidFill>
                  <a:srgbClr val="3C8200"/>
                </a:solidFill>
                <a:cs typeface="Noto Sans Devanagari"/>
              </a:rPr>
            </a:br>
            <a:r>
              <a:rPr lang="fr-BE" sz="1100" dirty="0">
                <a:solidFill>
                  <a:srgbClr val="3C8200"/>
                </a:solidFill>
                <a:cs typeface="Noto Sans Devanagari"/>
              </a:rPr>
              <a:t>(Québec)</a:t>
            </a:r>
          </a:p>
          <a:p>
            <a:r>
              <a:rPr lang="fr-BE" sz="1300" dirty="0">
                <a:solidFill>
                  <a:srgbClr val="7D7D7C"/>
                </a:solidFill>
                <a:cs typeface="Noto Sans Devanagari"/>
                <a:hlinkClick r:id="rId10">
                  <a:extLst>
                    <a:ext uri="{A12FA001-AC4F-418D-AE19-62706E023703}">
                      <ahyp:hlinkClr xmlns:ahyp="http://schemas.microsoft.com/office/drawing/2018/hyperlinkcolor" val="tx"/>
                    </a:ext>
                  </a:extLst>
                </a:hlinkClick>
              </a:rPr>
              <a:t>https://youtu.be/JC4Py7eWmd0</a:t>
            </a:r>
            <a:r>
              <a:rPr lang="fr-BE" sz="1300" dirty="0">
                <a:solidFill>
                  <a:srgbClr val="7D7D7C"/>
                </a:solidFill>
                <a:cs typeface="Noto Sans Devanagari"/>
              </a:rPr>
              <a:t> </a:t>
            </a:r>
          </a:p>
        </p:txBody>
      </p:sp>
      <p:pic>
        <p:nvPicPr>
          <p:cNvPr id="19" name="Média en ligne 20" title="saaq   drogue avril 2015">
            <a:hlinkClick r:id="" action="ppaction://media"/>
            <a:extLst>
              <a:ext uri="{FF2B5EF4-FFF2-40B4-BE49-F238E27FC236}">
                <a16:creationId xmlns:a16="http://schemas.microsoft.com/office/drawing/2014/main" id="{64F95BD3-86DB-D4BD-9656-CF0AFD3AF3CD}"/>
              </a:ext>
            </a:extLst>
          </p:cNvPr>
          <p:cNvPicPr>
            <a:picLocks noRot="1" noChangeAspect="1"/>
          </p:cNvPicPr>
          <p:nvPr>
            <a:videoFile r:link="rId3"/>
          </p:nvPr>
        </p:nvPicPr>
        <p:blipFill>
          <a:blip r:embed="rId11"/>
          <a:stretch>
            <a:fillRect/>
          </a:stretch>
        </p:blipFill>
        <p:spPr>
          <a:xfrm>
            <a:off x="7027006" y="4146276"/>
            <a:ext cx="2663622" cy="1504946"/>
          </a:xfrm>
          <a:prstGeom prst="rect">
            <a:avLst/>
          </a:prstGeom>
        </p:spPr>
      </p:pic>
      <p:cxnSp>
        <p:nvCxnSpPr>
          <p:cNvPr id="23" name="Connecteur droit 22">
            <a:extLst>
              <a:ext uri="{FF2B5EF4-FFF2-40B4-BE49-F238E27FC236}">
                <a16:creationId xmlns:a16="http://schemas.microsoft.com/office/drawing/2014/main" id="{5FBC2F10-F2DD-8166-F817-B88FF51F9993}"/>
              </a:ext>
            </a:extLst>
          </p:cNvPr>
          <p:cNvCxnSpPr>
            <a:cxnSpLocks/>
          </p:cNvCxnSpPr>
          <p:nvPr/>
        </p:nvCxnSpPr>
        <p:spPr>
          <a:xfrm>
            <a:off x="6704712" y="3863788"/>
            <a:ext cx="0" cy="2528844"/>
          </a:xfrm>
          <a:prstGeom prst="line">
            <a:avLst/>
          </a:prstGeom>
          <a:ln w="6350">
            <a:solidFill>
              <a:srgbClr val="3C82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37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5"/>
                                        </p:tgtEl>
                                      </p:cBhvr>
                                    </p:cmd>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7"/>
                                        </p:tgtEl>
                                      </p:cBhvr>
                                    </p:cmd>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9"/>
                                        </p:tgtEl>
                                      </p:cBhvr>
                                    </p:cmd>
                                  </p:childTnLst>
                                </p:cTn>
                              </p:par>
                            </p:childTnLst>
                          </p:cTn>
                        </p:par>
                      </p:childTnLst>
                    </p:cTn>
                  </p:par>
                </p:childTnLst>
              </p:cTn>
              <p:nextCondLst>
                <p:cond evt="onClick" delay="0">
                  <p:tgtEl>
                    <p:spTgt spid="19"/>
                  </p:tgtEl>
                </p:cond>
              </p:nextCondLst>
            </p:seq>
            <p:video>
              <p:cMediaNode vol="80000">
                <p:cTn id="30" fill="hold" display="0">
                  <p:stCondLst>
                    <p:cond delay="indefinite"/>
                  </p:stCondLst>
                </p:cTn>
                <p:tgtEl>
                  <p:spTgt spid="5"/>
                </p:tgtEl>
              </p:cMediaNode>
            </p:video>
            <p:video>
              <p:cMediaNode vol="80000">
                <p:cTn id="31" fill="hold" display="0">
                  <p:stCondLst>
                    <p:cond delay="indefinite"/>
                  </p:stCondLst>
                </p:cTn>
                <p:tgtEl>
                  <p:spTgt spid="7"/>
                </p:tgtEl>
              </p:cMediaNode>
            </p:video>
            <p:video>
              <p:cMediaNode vol="80000">
                <p:cTn id="32" fill="hold" display="0">
                  <p:stCondLst>
                    <p:cond delay="indefinite"/>
                  </p:stCondLst>
                </p:cTn>
                <p:tgtEl>
                  <p:spTgt spid="19"/>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4446D80-C81E-901D-07C5-E158BEA7DD48}"/>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35</a:t>
            </a:fld>
            <a:endParaRPr lang="en-US" dirty="0">
              <a:solidFill>
                <a:srgbClr val="2F3E8B"/>
              </a:solidFill>
            </a:endParaRPr>
          </a:p>
        </p:txBody>
      </p:sp>
      <p:sp>
        <p:nvSpPr>
          <p:cNvPr id="4" name="Rectangle : coins arrondis 3">
            <a:extLst>
              <a:ext uri="{FF2B5EF4-FFF2-40B4-BE49-F238E27FC236}">
                <a16:creationId xmlns:a16="http://schemas.microsoft.com/office/drawing/2014/main" id="{5BB5D4BC-7BAB-1CFC-0BD0-2237A5451CA8}"/>
              </a:ext>
            </a:extLst>
          </p:cNvPr>
          <p:cNvSpPr/>
          <p:nvPr/>
        </p:nvSpPr>
        <p:spPr>
          <a:xfrm>
            <a:off x="457200" y="2514478"/>
            <a:ext cx="2000250" cy="648369"/>
          </a:xfrm>
          <a:prstGeom prst="round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a:extLst>
              <a:ext uri="{FF2B5EF4-FFF2-40B4-BE49-F238E27FC236}">
                <a16:creationId xmlns:a16="http://schemas.microsoft.com/office/drawing/2014/main" id="{FC94717B-CDD3-7563-CE5D-5316271CF8C4}"/>
              </a:ext>
            </a:extLst>
          </p:cNvPr>
          <p:cNvSpPr/>
          <p:nvPr/>
        </p:nvSpPr>
        <p:spPr>
          <a:xfrm>
            <a:off x="461963" y="2692108"/>
            <a:ext cx="1990725" cy="307777"/>
          </a:xfrm>
          <a:prstGeom prst="rect">
            <a:avLst/>
          </a:prstGeom>
        </p:spPr>
        <p:txBody>
          <a:bodyPr wrap="square">
            <a:spAutoFit/>
          </a:bodyPr>
          <a:lstStyle/>
          <a:p>
            <a:pPr algn="ctr"/>
            <a:r>
              <a:rPr lang="fr-BE" sz="1400" b="1" dirty="0">
                <a:solidFill>
                  <a:schemeClr val="bg1"/>
                </a:solidFill>
                <a:latin typeface="+mj-lt"/>
              </a:rPr>
              <a:t>BOB</a:t>
            </a:r>
            <a:endParaRPr lang="fr-BE" sz="1200" b="1" dirty="0">
              <a:solidFill>
                <a:schemeClr val="bg1"/>
              </a:solidFill>
              <a:latin typeface="+mj-lt"/>
            </a:endParaRPr>
          </a:p>
        </p:txBody>
      </p:sp>
      <p:sp>
        <p:nvSpPr>
          <p:cNvPr id="6" name="Rectangle 5">
            <a:extLst>
              <a:ext uri="{FF2B5EF4-FFF2-40B4-BE49-F238E27FC236}">
                <a16:creationId xmlns:a16="http://schemas.microsoft.com/office/drawing/2014/main" id="{7DAAE91C-2837-A860-BF18-7C108C258F21}"/>
              </a:ext>
            </a:extLst>
          </p:cNvPr>
          <p:cNvSpPr/>
          <p:nvPr/>
        </p:nvSpPr>
        <p:spPr>
          <a:xfrm>
            <a:off x="353892" y="3349680"/>
            <a:ext cx="5258824" cy="492443"/>
          </a:xfrm>
          <a:prstGeom prst="rect">
            <a:avLst/>
          </a:prstGeom>
        </p:spPr>
        <p:txBody>
          <a:bodyPr wrap="square">
            <a:spAutoFit/>
          </a:bodyPr>
          <a:lstStyle/>
          <a:p>
            <a:pPr marL="0" lvl="2">
              <a:spcAft>
                <a:spcPts val="800"/>
              </a:spcAft>
            </a:pPr>
            <a:r>
              <a:rPr lang="fr-FR" sz="1300" u="sng" dirty="0">
                <a:solidFill>
                  <a:srgbClr val="7D7D7C"/>
                </a:solidFill>
                <a:cs typeface="Noto Sans Devanagari"/>
                <a:hlinkClick r:id="rId3">
                  <a:extLst>
                    <a:ext uri="{A12FA001-AC4F-418D-AE19-62706E023703}">
                      <ahyp:hlinkClr xmlns:ahyp="http://schemas.microsoft.com/office/drawing/2018/hyperlinkcolor" val="tx"/>
                    </a:ext>
                  </a:extLst>
                </a:hlinkClick>
              </a:rPr>
              <a:t>https://www.police.be/5998/fr/presse/plus-de-320000-controles-pendant-la-campagne-bob</a:t>
            </a:r>
            <a:endParaRPr lang="en-US" sz="1300" u="sng" dirty="0">
              <a:solidFill>
                <a:srgbClr val="7D7D7C"/>
              </a:solidFill>
              <a:cs typeface="Noto Sans Devanagari"/>
            </a:endParaRPr>
          </a:p>
        </p:txBody>
      </p:sp>
      <p:pic>
        <p:nvPicPr>
          <p:cNvPr id="8" name="Image 7" descr="Une image contenant Graphique, cercle&#10;&#10;Description générée automatiquement">
            <a:extLst>
              <a:ext uri="{FF2B5EF4-FFF2-40B4-BE49-F238E27FC236}">
                <a16:creationId xmlns:a16="http://schemas.microsoft.com/office/drawing/2014/main" id="{5C591885-74B4-50DE-CDBC-EEB443A933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672" y="2018440"/>
            <a:ext cx="527305" cy="685801"/>
          </a:xfrm>
          <a:prstGeom prst="rect">
            <a:avLst/>
          </a:prstGeom>
        </p:spPr>
      </p:pic>
      <p:sp>
        <p:nvSpPr>
          <p:cNvPr id="9" name="Rectangle 8">
            <a:extLst>
              <a:ext uri="{FF2B5EF4-FFF2-40B4-BE49-F238E27FC236}">
                <a16:creationId xmlns:a16="http://schemas.microsoft.com/office/drawing/2014/main" id="{C76DF5E9-A713-353A-8F6A-C5531076586A}"/>
              </a:ext>
            </a:extLst>
          </p:cNvPr>
          <p:cNvSpPr/>
          <p:nvPr/>
        </p:nvSpPr>
        <p:spPr>
          <a:xfrm>
            <a:off x="5991280" y="2517798"/>
            <a:ext cx="6096000" cy="692497"/>
          </a:xfrm>
          <a:prstGeom prst="rect">
            <a:avLst/>
          </a:prstGeom>
        </p:spPr>
        <p:txBody>
          <a:bodyPr wrap="square">
            <a:spAutoFit/>
          </a:bodyPr>
          <a:lstStyle/>
          <a:p>
            <a:r>
              <a:rPr lang="fr-FR" sz="1300" dirty="0">
                <a:solidFill>
                  <a:srgbClr val="2F3E8B"/>
                </a:solidFill>
                <a:cs typeface="Noto Sans Devanagari"/>
              </a:rPr>
              <a:t>L’ensemble des résultats de la campagne BOB-été 2022 est disponible </a:t>
            </a:r>
          </a:p>
          <a:p>
            <a:r>
              <a:rPr lang="fr-FR" sz="1300" dirty="0">
                <a:solidFill>
                  <a:srgbClr val="2F3E8B"/>
                </a:solidFill>
                <a:cs typeface="Noto Sans Devanagari"/>
              </a:rPr>
              <a:t>sur le site de la Police fédérale :</a:t>
            </a:r>
          </a:p>
          <a:p>
            <a:r>
              <a:rPr lang="fr-FR" sz="1300" u="sng" dirty="0">
                <a:solidFill>
                  <a:srgbClr val="7D7D7C"/>
                </a:solidFill>
                <a:cs typeface="Noto Sans Devanagari"/>
              </a:rPr>
              <a:t>http://www.statistiquescirculation.policefederale.be</a:t>
            </a:r>
          </a:p>
        </p:txBody>
      </p:sp>
      <p:pic>
        <p:nvPicPr>
          <p:cNvPr id="10" name="Image 9" descr="Une image contenant texte, capture d’écran, Police, logo&#10;&#10;Description générée automatiquement">
            <a:extLst>
              <a:ext uri="{FF2B5EF4-FFF2-40B4-BE49-F238E27FC236}">
                <a16:creationId xmlns:a16="http://schemas.microsoft.com/office/drawing/2014/main" id="{93D7D034-B93D-5C24-66DF-575629E21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6053" y="3267243"/>
            <a:ext cx="6545947" cy="2960575"/>
          </a:xfrm>
          <a:prstGeom prst="rect">
            <a:avLst/>
          </a:prstGeom>
        </p:spPr>
      </p:pic>
      <p:sp>
        <p:nvSpPr>
          <p:cNvPr id="11" name="Rectangle 10">
            <a:extLst>
              <a:ext uri="{FF2B5EF4-FFF2-40B4-BE49-F238E27FC236}">
                <a16:creationId xmlns:a16="http://schemas.microsoft.com/office/drawing/2014/main" id="{1FB68384-0638-1842-DE56-5DA17064DA6B}"/>
              </a:ext>
            </a:extLst>
          </p:cNvPr>
          <p:cNvSpPr/>
          <p:nvPr/>
        </p:nvSpPr>
        <p:spPr>
          <a:xfrm>
            <a:off x="9498051" y="5729809"/>
            <a:ext cx="2265324" cy="307777"/>
          </a:xfrm>
          <a:prstGeom prst="rect">
            <a:avLst/>
          </a:prstGeom>
        </p:spPr>
        <p:txBody>
          <a:bodyPr wrap="square">
            <a:spAutoFit/>
          </a:bodyPr>
          <a:lstStyle/>
          <a:p>
            <a:r>
              <a:rPr lang="fr-FR" sz="700" dirty="0">
                <a:cs typeface="Noto Sans Devanagari"/>
              </a:rPr>
              <a:t>sont disponibles sur</a:t>
            </a:r>
            <a:br>
              <a:rPr lang="fr-FR" sz="700" dirty="0">
                <a:cs typeface="Noto Sans Devanagari"/>
              </a:rPr>
            </a:br>
            <a:r>
              <a:rPr lang="fr-FR" sz="700" dirty="0">
                <a:cs typeface="Noto Sans Devanagari"/>
              </a:rPr>
              <a:t>www.statistiquescirculation.policefederale.be</a:t>
            </a:r>
            <a:endParaRPr lang="en-US" sz="700" dirty="0">
              <a:cs typeface="Noto Sans Devanagari"/>
            </a:endParaRPr>
          </a:p>
        </p:txBody>
      </p:sp>
      <p:sp>
        <p:nvSpPr>
          <p:cNvPr id="12" name="Rectangle 11">
            <a:extLst>
              <a:ext uri="{FF2B5EF4-FFF2-40B4-BE49-F238E27FC236}">
                <a16:creationId xmlns:a16="http://schemas.microsoft.com/office/drawing/2014/main" id="{A2E2A3BE-E451-0DE8-BAE6-A5AB71CAF8C5}"/>
              </a:ext>
            </a:extLst>
          </p:cNvPr>
          <p:cNvSpPr/>
          <p:nvPr/>
        </p:nvSpPr>
        <p:spPr>
          <a:xfrm>
            <a:off x="2513577" y="2725400"/>
            <a:ext cx="3099139" cy="287707"/>
          </a:xfrm>
          <a:prstGeom prst="rect">
            <a:avLst/>
          </a:prstGeom>
        </p:spPr>
        <p:txBody>
          <a:bodyPr wrap="square">
            <a:spAutoFit/>
          </a:bodyPr>
          <a:lstStyle/>
          <a:p>
            <a:pPr marL="0" lvl="2">
              <a:lnSpc>
                <a:spcPct val="105000"/>
              </a:lnSpc>
              <a:spcAft>
                <a:spcPts val="800"/>
              </a:spcAft>
            </a:pPr>
            <a:r>
              <a:rPr lang="fr-BE" sz="1250" b="1" dirty="0">
                <a:solidFill>
                  <a:srgbClr val="B4CC04"/>
                </a:solidFill>
                <a:cs typeface="Noto Sans Devanagari"/>
              </a:rPr>
              <a:t>Conclusion de la campagne été 2022</a:t>
            </a:r>
            <a:endParaRPr lang="en-US" sz="1250" b="1" dirty="0">
              <a:solidFill>
                <a:srgbClr val="B4CC04"/>
              </a:solidFill>
              <a:cs typeface="Noto Sans Devanagari"/>
            </a:endParaRPr>
          </a:p>
        </p:txBody>
      </p:sp>
      <p:sp>
        <p:nvSpPr>
          <p:cNvPr id="13" name="Rectangle 12">
            <a:extLst>
              <a:ext uri="{FF2B5EF4-FFF2-40B4-BE49-F238E27FC236}">
                <a16:creationId xmlns:a16="http://schemas.microsoft.com/office/drawing/2014/main" id="{DFC50098-EAE3-1BAC-370D-16FF693263EE}"/>
              </a:ext>
            </a:extLst>
          </p:cNvPr>
          <p:cNvSpPr/>
          <p:nvPr/>
        </p:nvSpPr>
        <p:spPr>
          <a:xfrm>
            <a:off x="357602" y="1559834"/>
            <a:ext cx="11579295" cy="400110"/>
          </a:xfrm>
          <a:prstGeom prst="rect">
            <a:avLst/>
          </a:prstGeom>
        </p:spPr>
        <p:txBody>
          <a:bodyPr wrap="square">
            <a:spAutoFit/>
          </a:bodyPr>
          <a:lstStyle/>
          <a:p>
            <a:r>
              <a:rPr lang="fr-BE" sz="2000" dirty="0">
                <a:solidFill>
                  <a:srgbClr val="2F3E8B"/>
                </a:solidFill>
                <a:cs typeface="Noto Sans Devanagari"/>
              </a:rPr>
              <a:t>Exemples de campagnes proposées pour les jeunes et leurs effets. </a:t>
            </a:r>
          </a:p>
        </p:txBody>
      </p:sp>
      <p:sp>
        <p:nvSpPr>
          <p:cNvPr id="15" name="ZoneTexte 14">
            <a:extLst>
              <a:ext uri="{FF2B5EF4-FFF2-40B4-BE49-F238E27FC236}">
                <a16:creationId xmlns:a16="http://schemas.microsoft.com/office/drawing/2014/main" id="{EA148E84-7F75-AD63-62C8-B3178FD3B6DE}"/>
              </a:ext>
            </a:extLst>
          </p:cNvPr>
          <p:cNvSpPr txBox="1"/>
          <p:nvPr/>
        </p:nvSpPr>
        <p:spPr>
          <a:xfrm>
            <a:off x="357602" y="907564"/>
            <a:ext cx="8945013" cy="461665"/>
          </a:xfrm>
          <a:prstGeom prst="rect">
            <a:avLst/>
          </a:prstGeom>
          <a:noFill/>
        </p:spPr>
        <p:txBody>
          <a:bodyPr wrap="none" rtlCol="0">
            <a:spAutoFit/>
          </a:bodyPr>
          <a:lstStyle/>
          <a:p>
            <a:r>
              <a:rPr lang="fr-BE" sz="2400" b="1" cap="all" dirty="0">
                <a:solidFill>
                  <a:srgbClr val="3C8200"/>
                </a:solidFill>
                <a:latin typeface="+mj-lt"/>
              </a:rPr>
              <a:t>Étape 5 : </a:t>
            </a:r>
            <a:r>
              <a:rPr lang="fr-BE" sz="2000" cap="all" dirty="0">
                <a:solidFill>
                  <a:srgbClr val="3C8200"/>
                </a:solidFill>
                <a:cs typeface="Noto Sans Devanagari"/>
              </a:rPr>
              <a:t>Action ! Le Brainstorming des actions possibles </a:t>
            </a:r>
            <a:endParaRPr lang="en-US" sz="2000" cap="all" dirty="0">
              <a:solidFill>
                <a:srgbClr val="3C8200"/>
              </a:solidFill>
              <a:cs typeface="Noto Sans Devanagari"/>
            </a:endParaRPr>
          </a:p>
        </p:txBody>
      </p:sp>
      <p:pic>
        <p:nvPicPr>
          <p:cNvPr id="17" name="Image 16" descr="Une image contenant capture d’écran, Graphique, Police, vert&#10;&#10;Description générée automatiquement">
            <a:extLst>
              <a:ext uri="{FF2B5EF4-FFF2-40B4-BE49-F238E27FC236}">
                <a16:creationId xmlns:a16="http://schemas.microsoft.com/office/drawing/2014/main" id="{8F2DBF5D-6663-6CE0-F912-FD75436F31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3" name="Rectangle 2">
            <a:extLst>
              <a:ext uri="{FF2B5EF4-FFF2-40B4-BE49-F238E27FC236}">
                <a16:creationId xmlns:a16="http://schemas.microsoft.com/office/drawing/2014/main" id="{18B654AA-1215-6F3C-6380-7E8B932AEE68}"/>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pic>
        <p:nvPicPr>
          <p:cNvPr id="18" name="Média en ligne 17" title="BOB campagne d'hiver 2022 | BOB protèges des vies | It's my life">
            <a:hlinkClick r:id="" action="ppaction://media"/>
            <a:extLst>
              <a:ext uri="{FF2B5EF4-FFF2-40B4-BE49-F238E27FC236}">
                <a16:creationId xmlns:a16="http://schemas.microsoft.com/office/drawing/2014/main" id="{48486563-65D2-3BCD-A24B-8AC970BFADA4}"/>
              </a:ext>
            </a:extLst>
          </p:cNvPr>
          <p:cNvPicPr>
            <a:picLocks noRot="1" noChangeAspect="1"/>
          </p:cNvPicPr>
          <p:nvPr>
            <a:videoFile r:link="rId1"/>
          </p:nvPr>
        </p:nvPicPr>
        <p:blipFill>
          <a:blip r:embed="rId7"/>
          <a:stretch>
            <a:fillRect/>
          </a:stretch>
        </p:blipFill>
        <p:spPr>
          <a:xfrm>
            <a:off x="457200" y="3881880"/>
            <a:ext cx="4257040" cy="2405228"/>
          </a:xfrm>
          <a:prstGeom prst="rect">
            <a:avLst/>
          </a:prstGeom>
        </p:spPr>
      </p:pic>
    </p:spTree>
    <p:extLst>
      <p:ext uri="{BB962C8B-B14F-4D97-AF65-F5344CB8AC3E}">
        <p14:creationId xmlns:p14="http://schemas.microsoft.com/office/powerpoint/2010/main" val="373975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8F2AAA0-0B52-BB8C-A7C9-3EAA4EAE190F}"/>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36</a:t>
            </a:fld>
            <a:endParaRPr lang="en-US" dirty="0">
              <a:solidFill>
                <a:srgbClr val="2F3E8B"/>
              </a:solidFill>
            </a:endParaRPr>
          </a:p>
        </p:txBody>
      </p:sp>
      <p:sp>
        <p:nvSpPr>
          <p:cNvPr id="4" name="Rectangle : coins arrondis 3">
            <a:extLst>
              <a:ext uri="{FF2B5EF4-FFF2-40B4-BE49-F238E27FC236}">
                <a16:creationId xmlns:a16="http://schemas.microsoft.com/office/drawing/2014/main" id="{CC9B92C5-4ACA-06D9-163F-4BF1F5C0D203}"/>
              </a:ext>
            </a:extLst>
          </p:cNvPr>
          <p:cNvSpPr/>
          <p:nvPr/>
        </p:nvSpPr>
        <p:spPr>
          <a:xfrm>
            <a:off x="457200" y="2514478"/>
            <a:ext cx="2000250" cy="648369"/>
          </a:xfrm>
          <a:prstGeom prst="round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descr="Une image contenant Graphique, cercle&#10;&#10;Description générée automatiquement">
            <a:extLst>
              <a:ext uri="{FF2B5EF4-FFF2-40B4-BE49-F238E27FC236}">
                <a16:creationId xmlns:a16="http://schemas.microsoft.com/office/drawing/2014/main" id="{5E49B80C-9391-7044-2F7B-DF39E8B3D0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672" y="2018440"/>
            <a:ext cx="527305" cy="685801"/>
          </a:xfrm>
          <a:prstGeom prst="rect">
            <a:avLst/>
          </a:prstGeom>
        </p:spPr>
      </p:pic>
      <p:sp>
        <p:nvSpPr>
          <p:cNvPr id="6" name="Rectangle 5">
            <a:extLst>
              <a:ext uri="{FF2B5EF4-FFF2-40B4-BE49-F238E27FC236}">
                <a16:creationId xmlns:a16="http://schemas.microsoft.com/office/drawing/2014/main" id="{3CBCA67A-029B-0C09-30B2-05BFB01C6274}"/>
              </a:ext>
            </a:extLst>
          </p:cNvPr>
          <p:cNvSpPr/>
          <p:nvPr/>
        </p:nvSpPr>
        <p:spPr>
          <a:xfrm>
            <a:off x="6278423" y="3348121"/>
            <a:ext cx="5284927" cy="1692771"/>
          </a:xfrm>
          <a:prstGeom prst="rect">
            <a:avLst/>
          </a:prstGeom>
        </p:spPr>
        <p:txBody>
          <a:bodyPr wrap="square">
            <a:spAutoFit/>
          </a:bodyPr>
          <a:lstStyle/>
          <a:p>
            <a:r>
              <a:rPr lang="fr-FR" sz="1300" dirty="0">
                <a:solidFill>
                  <a:srgbClr val="7D7D7C"/>
                </a:solidFill>
                <a:cs typeface="Noto Sans Devanagari"/>
              </a:rPr>
              <a:t>Ainsi, au cours du 1</a:t>
            </a:r>
            <a:r>
              <a:rPr lang="fr-FR" sz="1300" baseline="30000" dirty="0">
                <a:solidFill>
                  <a:srgbClr val="7D7D7C"/>
                </a:solidFill>
                <a:cs typeface="Noto Sans Devanagari"/>
              </a:rPr>
              <a:t>er</a:t>
            </a:r>
            <a:r>
              <a:rPr lang="fr-FR" sz="1300" dirty="0">
                <a:solidFill>
                  <a:srgbClr val="7D7D7C"/>
                </a:solidFill>
                <a:cs typeface="Noto Sans Devanagari"/>
              </a:rPr>
              <a:t> semestre de cette année, 2.041 conducteurs </a:t>
            </a:r>
          </a:p>
          <a:p>
            <a:r>
              <a:rPr lang="fr-FR" sz="1300" dirty="0">
                <a:solidFill>
                  <a:srgbClr val="7D7D7C"/>
                </a:solidFill>
                <a:cs typeface="Noto Sans Devanagari"/>
              </a:rPr>
              <a:t>ont été impliqués dans un accident sous l’influence de l’alcool, </a:t>
            </a:r>
          </a:p>
          <a:p>
            <a:r>
              <a:rPr lang="fr-FR" sz="1300" dirty="0">
                <a:solidFill>
                  <a:srgbClr val="7D7D7C"/>
                </a:solidFill>
                <a:cs typeface="Noto Sans Devanagari"/>
              </a:rPr>
              <a:t>soit 11 par jour. Plus que jamais, les contrôles en matière d’alcool restent donc indispensables.</a:t>
            </a:r>
          </a:p>
          <a:p>
            <a:endParaRPr lang="fr-FR" sz="1300" dirty="0">
              <a:solidFill>
                <a:srgbClr val="7D7D7C"/>
              </a:solidFill>
              <a:cs typeface="Noto Sans Devanagari"/>
            </a:endParaRPr>
          </a:p>
          <a:p>
            <a:r>
              <a:rPr lang="fr-FR" sz="1300" dirty="0">
                <a:solidFill>
                  <a:srgbClr val="7D7D7C"/>
                </a:solidFill>
                <a:cs typeface="Noto Sans Devanagari"/>
              </a:rPr>
              <a:t>L’ensemble des résultats de la campagne BOB été est disponible </a:t>
            </a:r>
          </a:p>
          <a:p>
            <a:r>
              <a:rPr lang="fr-FR" sz="1300" dirty="0">
                <a:solidFill>
                  <a:srgbClr val="7D7D7C"/>
                </a:solidFill>
                <a:cs typeface="Noto Sans Devanagari"/>
              </a:rPr>
              <a:t>sur le site internet de la Police fédérale :</a:t>
            </a:r>
          </a:p>
          <a:p>
            <a:r>
              <a:rPr lang="fr-FR" sz="1300" u="sng" dirty="0">
                <a:solidFill>
                  <a:srgbClr val="7D7D7C"/>
                </a:solidFill>
                <a:cs typeface="Noto Sans Devanagari"/>
              </a:rPr>
              <a:t>http://www.statistiquescirculation.policefederale.be</a:t>
            </a:r>
          </a:p>
        </p:txBody>
      </p:sp>
      <p:sp>
        <p:nvSpPr>
          <p:cNvPr id="7" name="Rectangle 6">
            <a:extLst>
              <a:ext uri="{FF2B5EF4-FFF2-40B4-BE49-F238E27FC236}">
                <a16:creationId xmlns:a16="http://schemas.microsoft.com/office/drawing/2014/main" id="{3F6E5992-8E25-3D7A-93B3-6C29E5EB6CB8}"/>
              </a:ext>
            </a:extLst>
          </p:cNvPr>
          <p:cNvSpPr/>
          <p:nvPr/>
        </p:nvSpPr>
        <p:spPr>
          <a:xfrm>
            <a:off x="357602" y="3348120"/>
            <a:ext cx="5400000" cy="2092881"/>
          </a:xfrm>
          <a:prstGeom prst="rect">
            <a:avLst/>
          </a:prstGeom>
        </p:spPr>
        <p:txBody>
          <a:bodyPr wrap="square">
            <a:spAutoFit/>
          </a:bodyPr>
          <a:lstStyle/>
          <a:p>
            <a:r>
              <a:rPr lang="fr-FR" sz="1300" dirty="0">
                <a:solidFill>
                  <a:srgbClr val="7D7D7C"/>
                </a:solidFill>
                <a:cs typeface="Noto Sans Devanagari"/>
              </a:rPr>
              <a:t>La Police fédérale et les zones de Police locale ont redoublé d’efforts pour soutenir la campagne BOB, ce qui s’est traduit par un nombre important de contrôles. Une grande majorité de la population a bien compris le message des campagnes BOB et adapte son comportement en conséquence. Mais une petite minorité continue d’ignorer ce message. Non seulement ces conducteurs se mettent en danger, mais ils mettent aussi en danger les autres usagers.</a:t>
            </a:r>
          </a:p>
          <a:p>
            <a:r>
              <a:rPr lang="fr-FR" sz="1300" dirty="0">
                <a:solidFill>
                  <a:srgbClr val="7D7D7C"/>
                </a:solidFill>
                <a:cs typeface="Noto Sans Devanagari"/>
              </a:rPr>
              <a:t>À noter qu’en cas d’accident, plus d’1 conducteur sur 10 (10,6%) était positif au test d’alcoolémie ?, ce qui montre bien l’incompatibilité entre consommation d’alcool et conduite automobile.</a:t>
            </a:r>
            <a:endParaRPr lang="fr-BE" sz="1300" dirty="0">
              <a:solidFill>
                <a:srgbClr val="7D7D7C"/>
              </a:solidFill>
              <a:cs typeface="Noto Sans Devanagari"/>
            </a:endParaRPr>
          </a:p>
        </p:txBody>
      </p:sp>
      <p:sp>
        <p:nvSpPr>
          <p:cNvPr id="9" name="Rectangle 8">
            <a:extLst>
              <a:ext uri="{FF2B5EF4-FFF2-40B4-BE49-F238E27FC236}">
                <a16:creationId xmlns:a16="http://schemas.microsoft.com/office/drawing/2014/main" id="{099DF1B7-793B-8269-FA00-DF83D764136C}"/>
              </a:ext>
            </a:extLst>
          </p:cNvPr>
          <p:cNvSpPr/>
          <p:nvPr/>
        </p:nvSpPr>
        <p:spPr>
          <a:xfrm>
            <a:off x="461963" y="2692108"/>
            <a:ext cx="1990725" cy="307777"/>
          </a:xfrm>
          <a:prstGeom prst="rect">
            <a:avLst/>
          </a:prstGeom>
        </p:spPr>
        <p:txBody>
          <a:bodyPr wrap="square">
            <a:spAutoFit/>
          </a:bodyPr>
          <a:lstStyle/>
          <a:p>
            <a:pPr algn="ctr"/>
            <a:r>
              <a:rPr lang="fr-BE" sz="1400" b="1" dirty="0">
                <a:solidFill>
                  <a:schemeClr val="bg1"/>
                </a:solidFill>
                <a:latin typeface="+mj-lt"/>
              </a:rPr>
              <a:t>BOB</a:t>
            </a:r>
            <a:endParaRPr lang="fr-BE" sz="1200" b="1" dirty="0">
              <a:solidFill>
                <a:schemeClr val="bg1"/>
              </a:solidFill>
              <a:latin typeface="+mj-lt"/>
            </a:endParaRPr>
          </a:p>
        </p:txBody>
      </p:sp>
      <p:sp>
        <p:nvSpPr>
          <p:cNvPr id="10" name="Rectangle 9">
            <a:extLst>
              <a:ext uri="{FF2B5EF4-FFF2-40B4-BE49-F238E27FC236}">
                <a16:creationId xmlns:a16="http://schemas.microsoft.com/office/drawing/2014/main" id="{7392A485-12D2-D4C0-A959-B5E15857F546}"/>
              </a:ext>
            </a:extLst>
          </p:cNvPr>
          <p:cNvSpPr/>
          <p:nvPr/>
        </p:nvSpPr>
        <p:spPr>
          <a:xfrm>
            <a:off x="2513577" y="2725400"/>
            <a:ext cx="3099139" cy="287707"/>
          </a:xfrm>
          <a:prstGeom prst="rect">
            <a:avLst/>
          </a:prstGeom>
        </p:spPr>
        <p:txBody>
          <a:bodyPr wrap="square">
            <a:spAutoFit/>
          </a:bodyPr>
          <a:lstStyle/>
          <a:p>
            <a:pPr marL="0" lvl="2">
              <a:lnSpc>
                <a:spcPct val="105000"/>
              </a:lnSpc>
              <a:spcAft>
                <a:spcPts val="800"/>
              </a:spcAft>
            </a:pPr>
            <a:r>
              <a:rPr lang="fr-BE" sz="1250" b="1" dirty="0">
                <a:solidFill>
                  <a:srgbClr val="B4CC04"/>
                </a:solidFill>
                <a:cs typeface="Noto Sans Devanagari"/>
              </a:rPr>
              <a:t>Conclusion de la campagne été 2022</a:t>
            </a:r>
            <a:endParaRPr lang="en-US" sz="1250" b="1" dirty="0">
              <a:solidFill>
                <a:srgbClr val="B4CC04"/>
              </a:solidFill>
              <a:cs typeface="Noto Sans Devanagari"/>
            </a:endParaRPr>
          </a:p>
        </p:txBody>
      </p:sp>
      <p:sp>
        <p:nvSpPr>
          <p:cNvPr id="11" name="Rectangle 10">
            <a:extLst>
              <a:ext uri="{FF2B5EF4-FFF2-40B4-BE49-F238E27FC236}">
                <a16:creationId xmlns:a16="http://schemas.microsoft.com/office/drawing/2014/main" id="{528E767E-0900-EE79-6140-FE717D036111}"/>
              </a:ext>
            </a:extLst>
          </p:cNvPr>
          <p:cNvSpPr/>
          <p:nvPr/>
        </p:nvSpPr>
        <p:spPr>
          <a:xfrm>
            <a:off x="357602" y="1559834"/>
            <a:ext cx="11579295" cy="400110"/>
          </a:xfrm>
          <a:prstGeom prst="rect">
            <a:avLst/>
          </a:prstGeom>
        </p:spPr>
        <p:txBody>
          <a:bodyPr wrap="square">
            <a:spAutoFit/>
          </a:bodyPr>
          <a:lstStyle/>
          <a:p>
            <a:r>
              <a:rPr lang="fr-BE" sz="2000" dirty="0">
                <a:solidFill>
                  <a:srgbClr val="2F3E8B"/>
                </a:solidFill>
                <a:cs typeface="Noto Sans Devanagari"/>
              </a:rPr>
              <a:t>Exemples de campagnes proposées pour les jeunes et leurs effets. </a:t>
            </a:r>
          </a:p>
        </p:txBody>
      </p:sp>
      <p:sp>
        <p:nvSpPr>
          <p:cNvPr id="12" name="ZoneTexte 11">
            <a:extLst>
              <a:ext uri="{FF2B5EF4-FFF2-40B4-BE49-F238E27FC236}">
                <a16:creationId xmlns:a16="http://schemas.microsoft.com/office/drawing/2014/main" id="{15065DCD-C001-A7C5-401F-E40CAF1F083C}"/>
              </a:ext>
            </a:extLst>
          </p:cNvPr>
          <p:cNvSpPr txBox="1"/>
          <p:nvPr/>
        </p:nvSpPr>
        <p:spPr>
          <a:xfrm>
            <a:off x="357602" y="907564"/>
            <a:ext cx="8945013" cy="461665"/>
          </a:xfrm>
          <a:prstGeom prst="rect">
            <a:avLst/>
          </a:prstGeom>
          <a:noFill/>
        </p:spPr>
        <p:txBody>
          <a:bodyPr wrap="none" rtlCol="0">
            <a:spAutoFit/>
          </a:bodyPr>
          <a:lstStyle/>
          <a:p>
            <a:r>
              <a:rPr lang="fr-BE" sz="2400" b="1" cap="all" dirty="0">
                <a:solidFill>
                  <a:srgbClr val="3C8200"/>
                </a:solidFill>
                <a:latin typeface="+mj-lt"/>
              </a:rPr>
              <a:t>Étape 5 : </a:t>
            </a:r>
            <a:r>
              <a:rPr lang="fr-BE" sz="2000" cap="all" dirty="0">
                <a:solidFill>
                  <a:srgbClr val="3C8200"/>
                </a:solidFill>
                <a:cs typeface="Noto Sans Devanagari"/>
              </a:rPr>
              <a:t>Action ! Le Brainstorming des actions possibles </a:t>
            </a:r>
            <a:endParaRPr lang="en-US" sz="2000" cap="all" dirty="0">
              <a:solidFill>
                <a:srgbClr val="3C8200"/>
              </a:solidFill>
              <a:cs typeface="Noto Sans Devanagari"/>
            </a:endParaRPr>
          </a:p>
        </p:txBody>
      </p:sp>
      <p:pic>
        <p:nvPicPr>
          <p:cNvPr id="13" name="Image 12" descr="Une image contenant capture d’écran, Graphique, Police, vert&#10;&#10;Description générée automatiquement">
            <a:extLst>
              <a:ext uri="{FF2B5EF4-FFF2-40B4-BE49-F238E27FC236}">
                <a16:creationId xmlns:a16="http://schemas.microsoft.com/office/drawing/2014/main" id="{8E43CF08-88A9-4612-00B7-76763D4D2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3" name="Rectangle 2">
            <a:extLst>
              <a:ext uri="{FF2B5EF4-FFF2-40B4-BE49-F238E27FC236}">
                <a16:creationId xmlns:a16="http://schemas.microsoft.com/office/drawing/2014/main" id="{DB48E309-3074-39C6-42C7-AD30069FAE8D}"/>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3792729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673F712-2DA6-731A-68BB-8172CAD182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7030" y="2257646"/>
            <a:ext cx="5514663" cy="3676442"/>
          </a:xfrm>
          <a:prstGeom prst="rect">
            <a:avLst/>
          </a:prstGeom>
        </p:spPr>
      </p:pic>
      <p:sp>
        <p:nvSpPr>
          <p:cNvPr id="3" name="Espace réservé du numéro de diapositive 1">
            <a:extLst>
              <a:ext uri="{FF2B5EF4-FFF2-40B4-BE49-F238E27FC236}">
                <a16:creationId xmlns:a16="http://schemas.microsoft.com/office/drawing/2014/main" id="{A924E1D5-1435-B5BD-80E2-B6EF0A9C8186}"/>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37</a:t>
            </a:fld>
            <a:endParaRPr lang="en-US" dirty="0">
              <a:solidFill>
                <a:srgbClr val="2F3E8B"/>
              </a:solidFill>
            </a:endParaRPr>
          </a:p>
        </p:txBody>
      </p:sp>
      <p:sp>
        <p:nvSpPr>
          <p:cNvPr id="5" name="Rectangle 4">
            <a:extLst>
              <a:ext uri="{FF2B5EF4-FFF2-40B4-BE49-F238E27FC236}">
                <a16:creationId xmlns:a16="http://schemas.microsoft.com/office/drawing/2014/main" id="{F2B0F450-C465-1FE0-B93B-031E2DAF12BB}"/>
              </a:ext>
            </a:extLst>
          </p:cNvPr>
          <p:cNvSpPr/>
          <p:nvPr/>
        </p:nvSpPr>
        <p:spPr>
          <a:xfrm>
            <a:off x="2513577" y="2269320"/>
            <a:ext cx="3099139" cy="1295163"/>
          </a:xfrm>
          <a:prstGeom prst="rect">
            <a:avLst/>
          </a:prstGeom>
        </p:spPr>
        <p:txBody>
          <a:bodyPr wrap="square">
            <a:spAutoFit/>
          </a:bodyPr>
          <a:lstStyle/>
          <a:p>
            <a:pPr marL="0" lvl="2">
              <a:lnSpc>
                <a:spcPct val="105000"/>
              </a:lnSpc>
              <a:spcAft>
                <a:spcPts val="800"/>
              </a:spcAft>
            </a:pPr>
            <a:r>
              <a:rPr lang="fr-FR" sz="1400" dirty="0">
                <a:solidFill>
                  <a:srgbClr val="2F3E8B"/>
                </a:solidFill>
              </a:rPr>
              <a:t>« L’alcool déshydrate, l’eau hydrate. Boire de l’eau = en forme jour et nuit. Alterner bière et eau = rester léger </a:t>
            </a:r>
            <a:br>
              <a:rPr lang="fr-FR" sz="1400" dirty="0">
                <a:solidFill>
                  <a:srgbClr val="2F3E8B"/>
                </a:solidFill>
              </a:rPr>
            </a:br>
            <a:r>
              <a:rPr lang="fr-FR" sz="1400" dirty="0">
                <a:solidFill>
                  <a:srgbClr val="2F3E8B"/>
                </a:solidFill>
              </a:rPr>
              <a:t>= pas de gueule de bois. »</a:t>
            </a:r>
          </a:p>
          <a:p>
            <a:pPr marL="0" lvl="2">
              <a:lnSpc>
                <a:spcPct val="105000"/>
              </a:lnSpc>
              <a:spcAft>
                <a:spcPts val="800"/>
              </a:spcAft>
            </a:pPr>
            <a:endParaRPr lang="en-US" sz="1300" dirty="0">
              <a:solidFill>
                <a:srgbClr val="7D7D7C"/>
              </a:solidFill>
              <a:cs typeface="Noto Sans Devanagari"/>
            </a:endParaRPr>
          </a:p>
        </p:txBody>
      </p:sp>
      <p:sp>
        <p:nvSpPr>
          <p:cNvPr id="9" name="Rectangle 8">
            <a:extLst>
              <a:ext uri="{FF2B5EF4-FFF2-40B4-BE49-F238E27FC236}">
                <a16:creationId xmlns:a16="http://schemas.microsoft.com/office/drawing/2014/main" id="{EE1FA3FC-B614-CD1A-7345-A1EB5B1C8FBA}"/>
              </a:ext>
            </a:extLst>
          </p:cNvPr>
          <p:cNvSpPr/>
          <p:nvPr/>
        </p:nvSpPr>
        <p:spPr>
          <a:xfrm>
            <a:off x="357602" y="4929004"/>
            <a:ext cx="5460665" cy="1492716"/>
          </a:xfrm>
          <a:prstGeom prst="rect">
            <a:avLst/>
          </a:prstGeom>
        </p:spPr>
        <p:txBody>
          <a:bodyPr wrap="square">
            <a:spAutoFit/>
          </a:bodyPr>
          <a:lstStyle/>
          <a:p>
            <a:r>
              <a:rPr lang="fr-FR" sz="1300" dirty="0">
                <a:solidFill>
                  <a:srgbClr val="7D7D7C"/>
                </a:solidFill>
                <a:cs typeface="Noto Sans Devanagari"/>
              </a:rPr>
              <a:t>l’</a:t>
            </a:r>
            <a:r>
              <a:rPr lang="fr-FR" sz="1300" dirty="0" err="1">
                <a:solidFill>
                  <a:srgbClr val="7D7D7C"/>
                </a:solidFill>
                <a:cs typeface="Noto Sans Devanagari"/>
              </a:rPr>
              <a:t>Hocaille</a:t>
            </a:r>
            <a:r>
              <a:rPr lang="fr-FR" sz="1300" dirty="0">
                <a:solidFill>
                  <a:srgbClr val="7D7D7C"/>
                </a:solidFill>
                <a:cs typeface="Noto Sans Devanagari"/>
              </a:rPr>
              <a:t>, le </a:t>
            </a:r>
            <a:r>
              <a:rPr lang="fr-FR" sz="1300" dirty="0" err="1">
                <a:solidFill>
                  <a:srgbClr val="7D7D7C"/>
                </a:solidFill>
                <a:cs typeface="Noto Sans Devanagari"/>
              </a:rPr>
              <a:t>Biéreau</a:t>
            </a:r>
            <a:r>
              <a:rPr lang="fr-FR" sz="1300" dirty="0">
                <a:solidFill>
                  <a:srgbClr val="7D7D7C"/>
                </a:solidFill>
                <a:cs typeface="Noto Sans Devanagari"/>
              </a:rPr>
              <a:t>, la place des Sciences, la gare des bus…). « Les stewards » ont entre 20 et 28 ans. Certains ont déjà travaillé dans des dispositifs « Guindaille 2.0 ». </a:t>
            </a:r>
          </a:p>
          <a:p>
            <a:r>
              <a:rPr lang="fr-FR" sz="1300" dirty="0">
                <a:solidFill>
                  <a:srgbClr val="7D7D7C"/>
                </a:solidFill>
                <a:cs typeface="Noto Sans Devanagari"/>
              </a:rPr>
              <a:t>Ils habitent ou </a:t>
            </a:r>
            <a:r>
              <a:rPr lang="fr-FR" sz="1300" dirty="0" err="1">
                <a:solidFill>
                  <a:srgbClr val="7D7D7C"/>
                </a:solidFill>
                <a:cs typeface="Noto Sans Devanagari"/>
              </a:rPr>
              <a:t>kottent</a:t>
            </a:r>
            <a:r>
              <a:rPr lang="fr-FR" sz="1300" dirty="0">
                <a:solidFill>
                  <a:srgbClr val="7D7D7C"/>
                </a:solidFill>
                <a:cs typeface="Noto Sans Devanagari"/>
              </a:rPr>
              <a:t> dans la commune, connaissent de nombreux jeunes et parlent leur langage : ils sont bien accueillis par le public que « nous voulons sensibiliser », explique Steve Evrard, responsable du service de Cohésion et Prévention sociales, qui encadre l’initiative.</a:t>
            </a:r>
          </a:p>
        </p:txBody>
      </p:sp>
      <p:sp>
        <p:nvSpPr>
          <p:cNvPr id="10" name="Rectangle 9">
            <a:extLst>
              <a:ext uri="{FF2B5EF4-FFF2-40B4-BE49-F238E27FC236}">
                <a16:creationId xmlns:a16="http://schemas.microsoft.com/office/drawing/2014/main" id="{DB265630-5423-8DE5-D6A4-3C2DB21FDFDB}"/>
              </a:ext>
            </a:extLst>
          </p:cNvPr>
          <p:cNvSpPr/>
          <p:nvPr/>
        </p:nvSpPr>
        <p:spPr>
          <a:xfrm>
            <a:off x="2513577" y="3318057"/>
            <a:ext cx="3517487" cy="1692771"/>
          </a:xfrm>
          <a:prstGeom prst="rect">
            <a:avLst/>
          </a:prstGeom>
        </p:spPr>
        <p:txBody>
          <a:bodyPr wrap="square">
            <a:spAutoFit/>
          </a:bodyPr>
          <a:lstStyle/>
          <a:p>
            <a:r>
              <a:rPr lang="fr-FR" sz="1300" dirty="0">
                <a:solidFill>
                  <a:srgbClr val="7D7D7C"/>
                </a:solidFill>
                <a:cs typeface="Noto Sans Devanagari"/>
              </a:rPr>
              <a:t>Ce sont les messages que huit « stewards » engagés par la Ville </a:t>
            </a:r>
            <a:r>
              <a:rPr lang="fr-FR" sz="1300" dirty="0">
                <a:solidFill>
                  <a:schemeClr val="bg2">
                    <a:lumMod val="50000"/>
                  </a:schemeClr>
                </a:solidFill>
                <a:cs typeface="Noto Sans Devanagari"/>
              </a:rPr>
              <a:t>de Louvain-la-Neuve essaient </a:t>
            </a:r>
            <a:r>
              <a:rPr lang="fr-FR" sz="1300" dirty="0">
                <a:solidFill>
                  <a:srgbClr val="7D7D7C"/>
                </a:solidFill>
                <a:cs typeface="Noto Sans Devanagari"/>
              </a:rPr>
              <a:t>de faire passer - tous les jours de la semaine, entre 17 et 23h - auprès des jeunes qui viennent fêter la fin des examens à Louvain-la-Neuve. Sous une tonnelle installée Grand-Place, et sur les lieux des rassemblements (le lac, le parc de la Source, </a:t>
            </a:r>
          </a:p>
        </p:txBody>
      </p:sp>
      <p:sp>
        <p:nvSpPr>
          <p:cNvPr id="12" name="Rectangle 11">
            <a:extLst>
              <a:ext uri="{FF2B5EF4-FFF2-40B4-BE49-F238E27FC236}">
                <a16:creationId xmlns:a16="http://schemas.microsoft.com/office/drawing/2014/main" id="{B05699D0-AA9B-04CC-51AF-5F6DEA9A1C25}"/>
              </a:ext>
            </a:extLst>
          </p:cNvPr>
          <p:cNvSpPr/>
          <p:nvPr/>
        </p:nvSpPr>
        <p:spPr>
          <a:xfrm>
            <a:off x="357602" y="1559834"/>
            <a:ext cx="11579295" cy="400110"/>
          </a:xfrm>
          <a:prstGeom prst="rect">
            <a:avLst/>
          </a:prstGeom>
        </p:spPr>
        <p:txBody>
          <a:bodyPr wrap="square">
            <a:spAutoFit/>
          </a:bodyPr>
          <a:lstStyle/>
          <a:p>
            <a:r>
              <a:rPr lang="fr-BE" sz="2000" dirty="0">
                <a:solidFill>
                  <a:srgbClr val="2F3E8B"/>
                </a:solidFill>
                <a:cs typeface="Noto Sans Devanagari"/>
              </a:rPr>
              <a:t>Exemples de campagnes</a:t>
            </a:r>
            <a:r>
              <a:rPr lang="fr-BE" sz="2000" dirty="0">
                <a:solidFill>
                  <a:schemeClr val="accent1"/>
                </a:solidFill>
                <a:cs typeface="Noto Sans Devanagari"/>
              </a:rPr>
              <a:t> </a:t>
            </a:r>
            <a:r>
              <a:rPr lang="fr-BE" sz="2000" dirty="0">
                <a:solidFill>
                  <a:srgbClr val="2F3E8B"/>
                </a:solidFill>
                <a:cs typeface="Noto Sans Devanagari"/>
              </a:rPr>
              <a:t>proposées</a:t>
            </a:r>
            <a:r>
              <a:rPr lang="fr-BE" sz="2000" dirty="0">
                <a:solidFill>
                  <a:schemeClr val="accent1"/>
                </a:solidFill>
                <a:cs typeface="Noto Sans Devanagari"/>
              </a:rPr>
              <a:t> </a:t>
            </a:r>
            <a:r>
              <a:rPr lang="fr-BE" sz="2000" dirty="0">
                <a:solidFill>
                  <a:srgbClr val="2F3E8B"/>
                </a:solidFill>
                <a:cs typeface="Noto Sans Devanagari"/>
              </a:rPr>
              <a:t>pour les jeunes et leurs effets. </a:t>
            </a:r>
          </a:p>
        </p:txBody>
      </p:sp>
      <p:sp>
        <p:nvSpPr>
          <p:cNvPr id="13" name="ZoneTexte 12">
            <a:extLst>
              <a:ext uri="{FF2B5EF4-FFF2-40B4-BE49-F238E27FC236}">
                <a16:creationId xmlns:a16="http://schemas.microsoft.com/office/drawing/2014/main" id="{662B10B9-5DD9-6589-4575-79F779DC1F16}"/>
              </a:ext>
            </a:extLst>
          </p:cNvPr>
          <p:cNvSpPr txBox="1"/>
          <p:nvPr/>
        </p:nvSpPr>
        <p:spPr>
          <a:xfrm>
            <a:off x="357602" y="907564"/>
            <a:ext cx="8945013" cy="461665"/>
          </a:xfrm>
          <a:prstGeom prst="rect">
            <a:avLst/>
          </a:prstGeom>
          <a:noFill/>
        </p:spPr>
        <p:txBody>
          <a:bodyPr wrap="none" rtlCol="0">
            <a:spAutoFit/>
          </a:bodyPr>
          <a:lstStyle/>
          <a:p>
            <a:r>
              <a:rPr lang="fr-BE" sz="2400" b="1" cap="all" dirty="0">
                <a:solidFill>
                  <a:srgbClr val="3C8200"/>
                </a:solidFill>
                <a:latin typeface="+mj-lt"/>
              </a:rPr>
              <a:t>Étape 5 : </a:t>
            </a:r>
            <a:r>
              <a:rPr lang="fr-BE" sz="2000" cap="all" dirty="0">
                <a:solidFill>
                  <a:srgbClr val="3C8200"/>
                </a:solidFill>
                <a:cs typeface="Noto Sans Devanagari"/>
              </a:rPr>
              <a:t>Action ! Le Brainstorming des actions possibles </a:t>
            </a:r>
            <a:endParaRPr lang="en-US" sz="2000" cap="all" dirty="0">
              <a:solidFill>
                <a:srgbClr val="3C8200"/>
              </a:solidFill>
              <a:cs typeface="Noto Sans Devanagari"/>
            </a:endParaRPr>
          </a:p>
        </p:txBody>
      </p:sp>
      <p:pic>
        <p:nvPicPr>
          <p:cNvPr id="14" name="Graphique 13">
            <a:extLst>
              <a:ext uri="{FF2B5EF4-FFF2-40B4-BE49-F238E27FC236}">
                <a16:creationId xmlns:a16="http://schemas.microsoft.com/office/drawing/2014/main" id="{D1D2DAA4-DA18-5574-A0BD-E32A8A9E02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081" y="2442735"/>
            <a:ext cx="1990724" cy="2078921"/>
          </a:xfrm>
          <a:prstGeom prst="rect">
            <a:avLst/>
          </a:prstGeom>
        </p:spPr>
      </p:pic>
      <p:sp>
        <p:nvSpPr>
          <p:cNvPr id="15" name="Rectangle 14">
            <a:extLst>
              <a:ext uri="{FF2B5EF4-FFF2-40B4-BE49-F238E27FC236}">
                <a16:creationId xmlns:a16="http://schemas.microsoft.com/office/drawing/2014/main" id="{DB1AB0B2-78DA-DB03-5DC5-DE78E5860A5D}"/>
              </a:ext>
            </a:extLst>
          </p:cNvPr>
          <p:cNvSpPr/>
          <p:nvPr/>
        </p:nvSpPr>
        <p:spPr>
          <a:xfrm>
            <a:off x="451132" y="2651200"/>
            <a:ext cx="1990725" cy="1661993"/>
          </a:xfrm>
          <a:prstGeom prst="rect">
            <a:avLst/>
          </a:prstGeom>
        </p:spPr>
        <p:txBody>
          <a:bodyPr wrap="square">
            <a:spAutoFit/>
          </a:bodyPr>
          <a:lstStyle/>
          <a:p>
            <a:pPr algn="ctr"/>
            <a:r>
              <a:rPr lang="fr-BE" sz="1400" b="1" dirty="0">
                <a:solidFill>
                  <a:schemeClr val="bg1"/>
                </a:solidFill>
                <a:latin typeface="+mj-lt"/>
              </a:rPr>
              <a:t>« L’alcool c’est </a:t>
            </a:r>
          </a:p>
          <a:p>
            <a:pPr algn="ctr"/>
            <a:r>
              <a:rPr lang="fr-BE" sz="1400" b="1" dirty="0">
                <a:solidFill>
                  <a:schemeClr val="bg1"/>
                </a:solidFill>
                <a:latin typeface="+mj-lt"/>
              </a:rPr>
              <a:t>pas de l’eau »</a:t>
            </a:r>
          </a:p>
          <a:p>
            <a:pPr algn="ctr"/>
            <a:endParaRPr lang="fr-BE" sz="1400" dirty="0">
              <a:solidFill>
                <a:schemeClr val="bg1"/>
              </a:solidFill>
            </a:endParaRPr>
          </a:p>
          <a:p>
            <a:pPr algn="ctr"/>
            <a:r>
              <a:rPr lang="fr-FR" sz="1200" dirty="0">
                <a:solidFill>
                  <a:schemeClr val="bg1"/>
                </a:solidFill>
              </a:rPr>
              <a:t>Une opération H</a:t>
            </a:r>
            <a:r>
              <a:rPr lang="fr-BE" sz="1200" baseline="-25000" dirty="0">
                <a:solidFill>
                  <a:schemeClr val="bg1"/>
                </a:solidFill>
              </a:rPr>
              <a:t>2</a:t>
            </a:r>
            <a:r>
              <a:rPr lang="fr-FR" sz="1200" dirty="0">
                <a:solidFill>
                  <a:schemeClr val="bg1"/>
                </a:solidFill>
              </a:rPr>
              <a:t>O, pour réduire les risques liés aux rassemblements et à la consommation d’alcool en fin d’année scolaire.</a:t>
            </a:r>
            <a:endParaRPr lang="fr-BE" sz="1200" dirty="0">
              <a:solidFill>
                <a:schemeClr val="bg1"/>
              </a:solidFill>
            </a:endParaRPr>
          </a:p>
        </p:txBody>
      </p:sp>
      <p:pic>
        <p:nvPicPr>
          <p:cNvPr id="16" name="Image 15" descr="Une image contenant symbole, logo, Police, Graphique&#10;&#10;Description générée automatiquement">
            <a:extLst>
              <a:ext uri="{FF2B5EF4-FFF2-40B4-BE49-F238E27FC236}">
                <a16:creationId xmlns:a16="http://schemas.microsoft.com/office/drawing/2014/main" id="{F7A72D92-F725-D4C6-1CFA-B885A28B3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2842" y="1999328"/>
            <a:ext cx="527305" cy="685801"/>
          </a:xfrm>
          <a:prstGeom prst="rect">
            <a:avLst/>
          </a:prstGeom>
        </p:spPr>
      </p:pic>
      <p:pic>
        <p:nvPicPr>
          <p:cNvPr id="17" name="Image 16" descr="Une image contenant capture d’écran, Graphique, Police, vert&#10;&#10;Description générée automatiquement">
            <a:extLst>
              <a:ext uri="{FF2B5EF4-FFF2-40B4-BE49-F238E27FC236}">
                <a16:creationId xmlns:a16="http://schemas.microsoft.com/office/drawing/2014/main" id="{C26CA9DC-860A-EB14-B34D-0F403DD077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4" name="Rectangle 3">
            <a:extLst>
              <a:ext uri="{FF2B5EF4-FFF2-40B4-BE49-F238E27FC236}">
                <a16:creationId xmlns:a16="http://schemas.microsoft.com/office/drawing/2014/main" id="{F09773C5-B176-122C-7232-B89820A20F71}"/>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2327845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 coins arrondis 17">
            <a:extLst>
              <a:ext uri="{FF2B5EF4-FFF2-40B4-BE49-F238E27FC236}">
                <a16:creationId xmlns:a16="http://schemas.microsoft.com/office/drawing/2014/main" id="{85A84E5C-7A9A-359C-0E25-BF6D54AD50CF}"/>
              </a:ext>
            </a:extLst>
          </p:cNvPr>
          <p:cNvSpPr/>
          <p:nvPr/>
        </p:nvSpPr>
        <p:spPr>
          <a:xfrm>
            <a:off x="457200" y="2451723"/>
            <a:ext cx="2000250" cy="648369"/>
          </a:xfrm>
          <a:prstGeom prst="round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a:extLst>
              <a:ext uri="{FF2B5EF4-FFF2-40B4-BE49-F238E27FC236}">
                <a16:creationId xmlns:a16="http://schemas.microsoft.com/office/drawing/2014/main" id="{183DF99E-ECC8-34C0-3445-2CA5F7267E00}"/>
              </a:ext>
            </a:extLst>
          </p:cNvPr>
          <p:cNvSpPr/>
          <p:nvPr/>
        </p:nvSpPr>
        <p:spPr>
          <a:xfrm>
            <a:off x="451132" y="2552585"/>
            <a:ext cx="1990725" cy="523220"/>
          </a:xfrm>
          <a:prstGeom prst="rect">
            <a:avLst/>
          </a:prstGeom>
        </p:spPr>
        <p:txBody>
          <a:bodyPr wrap="square">
            <a:spAutoFit/>
          </a:bodyPr>
          <a:lstStyle/>
          <a:p>
            <a:pPr algn="ctr"/>
            <a:r>
              <a:rPr lang="fr-BE" sz="1400" b="1" dirty="0">
                <a:solidFill>
                  <a:schemeClr val="bg1"/>
                </a:solidFill>
                <a:latin typeface="+mj-lt"/>
              </a:rPr>
              <a:t>« L’alcool c’est </a:t>
            </a:r>
          </a:p>
          <a:p>
            <a:pPr algn="ctr"/>
            <a:r>
              <a:rPr lang="fr-BE" sz="1400" b="1" dirty="0">
                <a:solidFill>
                  <a:schemeClr val="bg1"/>
                </a:solidFill>
                <a:latin typeface="+mj-lt"/>
              </a:rPr>
              <a:t>pas de l’eau »</a:t>
            </a:r>
            <a:endParaRPr lang="fr-BE" sz="1200" dirty="0">
              <a:solidFill>
                <a:schemeClr val="bg1"/>
              </a:solidFill>
            </a:endParaRPr>
          </a:p>
        </p:txBody>
      </p:sp>
      <p:sp>
        <p:nvSpPr>
          <p:cNvPr id="2" name="Rectangle 1">
            <a:extLst>
              <a:ext uri="{FF2B5EF4-FFF2-40B4-BE49-F238E27FC236}">
                <a16:creationId xmlns:a16="http://schemas.microsoft.com/office/drawing/2014/main" id="{FF1F8A7E-B072-50BE-0E3F-E0C00108858D}"/>
              </a:ext>
            </a:extLst>
          </p:cNvPr>
          <p:cNvSpPr/>
          <p:nvPr/>
        </p:nvSpPr>
        <p:spPr>
          <a:xfrm>
            <a:off x="6274800" y="2514478"/>
            <a:ext cx="5400000" cy="3093154"/>
          </a:xfrm>
          <a:prstGeom prst="rect">
            <a:avLst/>
          </a:prstGeom>
        </p:spPr>
        <p:txBody>
          <a:bodyPr wrap="square">
            <a:spAutoFit/>
          </a:bodyPr>
          <a:lstStyle/>
          <a:p>
            <a:r>
              <a:rPr lang="fr-FR" sz="1300" dirty="0">
                <a:solidFill>
                  <a:srgbClr val="7D7D7C"/>
                </a:solidFill>
                <a:cs typeface="Noto Sans Devanagari"/>
              </a:rPr>
              <a:t>Son binôme du jour sous la tonnelle, Xavier Del Castillo, qui </a:t>
            </a:r>
            <a:r>
              <a:rPr lang="fr-FR" sz="1300" dirty="0" err="1">
                <a:solidFill>
                  <a:srgbClr val="7D7D7C"/>
                </a:solidFill>
                <a:cs typeface="Noto Sans Devanagari"/>
              </a:rPr>
              <a:t>kotte</a:t>
            </a:r>
            <a:r>
              <a:rPr lang="fr-FR" sz="1300" dirty="0">
                <a:solidFill>
                  <a:srgbClr val="7D7D7C"/>
                </a:solidFill>
                <a:cs typeface="Noto Sans Devanagari"/>
              </a:rPr>
              <a:t> </a:t>
            </a:r>
          </a:p>
          <a:p>
            <a:r>
              <a:rPr lang="fr-FR" sz="1300" dirty="0">
                <a:solidFill>
                  <a:srgbClr val="7D7D7C"/>
                </a:solidFill>
                <a:cs typeface="Noto Sans Devanagari"/>
              </a:rPr>
              <a:t>à Louvain-la-Neuve depuis 5 ans, les connaît aussi. « Je ne bois pas d’alcool et suis donc le BOB désigné d’office à chaque sortie », dit-il. </a:t>
            </a:r>
          </a:p>
          <a:p>
            <a:r>
              <a:rPr lang="fr-FR" sz="1300" dirty="0">
                <a:solidFill>
                  <a:srgbClr val="7D7D7C"/>
                </a:solidFill>
                <a:cs typeface="Noto Sans Devanagari"/>
              </a:rPr>
              <a:t>« C’est mon 1er job d’étudiant. Je suis content de rendre service aux plus jeunes, qui ne connaissent pas le concept de Guindaille 2.0, l’importance de bien s’hydrater pour éviter d’être trop saoul ou trop malade. Lorsque nous les avons rencontrés, le 21 juin, la foule ne se pressait pas sous la tonnelle. Le Rixensartois Renaud </a:t>
            </a:r>
            <a:r>
              <a:rPr lang="fr-FR" sz="1300" dirty="0" err="1">
                <a:solidFill>
                  <a:srgbClr val="7D7D7C"/>
                </a:solidFill>
                <a:cs typeface="Noto Sans Devanagari"/>
              </a:rPr>
              <a:t>Fensie</a:t>
            </a:r>
            <a:r>
              <a:rPr lang="fr-FR" sz="1300" dirty="0">
                <a:solidFill>
                  <a:srgbClr val="7D7D7C"/>
                </a:solidFill>
                <a:cs typeface="Noto Sans Devanagari"/>
              </a:rPr>
              <a:t>, étudiant à l’</a:t>
            </a:r>
            <a:r>
              <a:rPr lang="fr-FR" sz="1300" dirty="0" err="1">
                <a:solidFill>
                  <a:srgbClr val="7D7D7C"/>
                </a:solidFill>
                <a:cs typeface="Noto Sans Devanagari"/>
              </a:rPr>
              <a:t>Ecam</a:t>
            </a:r>
            <a:r>
              <a:rPr lang="fr-FR" sz="1300" dirty="0">
                <a:solidFill>
                  <a:srgbClr val="7D7D7C"/>
                </a:solidFill>
                <a:cs typeface="Noto Sans Devanagari"/>
              </a:rPr>
              <a:t>, venait de s’en approcher, attiré par les affiches.</a:t>
            </a:r>
          </a:p>
          <a:p>
            <a:r>
              <a:rPr lang="fr-FR" sz="1300" dirty="0">
                <a:solidFill>
                  <a:srgbClr val="7D7D7C"/>
                </a:solidFill>
                <a:cs typeface="Noto Sans Devanagari"/>
              </a:rPr>
              <a:t>On m’a expliqué les différentes phases par lesquelles on passe, quand on boit de l’alcool. Quand on est bien, joyeux… puis quand </a:t>
            </a:r>
          </a:p>
          <a:p>
            <a:r>
              <a:rPr lang="fr-FR" sz="1300" dirty="0">
                <a:solidFill>
                  <a:srgbClr val="7D7D7C"/>
                </a:solidFill>
                <a:cs typeface="Noto Sans Devanagari"/>
              </a:rPr>
              <a:t>on est bourré et que ça devient dangereux. Je savais déjà cela. </a:t>
            </a:r>
          </a:p>
          <a:p>
            <a:r>
              <a:rPr lang="fr-FR" sz="1300" dirty="0">
                <a:solidFill>
                  <a:srgbClr val="7D7D7C"/>
                </a:solidFill>
                <a:cs typeface="Noto Sans Devanagari"/>
              </a:rPr>
              <a:t>J’aime boire, mais avec modération. Je connais des gens de mon </a:t>
            </a:r>
          </a:p>
          <a:p>
            <a:r>
              <a:rPr lang="fr-FR" sz="1300" dirty="0">
                <a:solidFill>
                  <a:srgbClr val="7D7D7C"/>
                </a:solidFill>
                <a:cs typeface="Noto Sans Devanagari"/>
              </a:rPr>
              <a:t>âge qui sont déjà dépendants, c’est donc important de sensibiliser </a:t>
            </a:r>
          </a:p>
          <a:p>
            <a:r>
              <a:rPr lang="fr-FR" sz="1300" dirty="0">
                <a:solidFill>
                  <a:srgbClr val="7D7D7C"/>
                </a:solidFill>
                <a:cs typeface="Noto Sans Devanagari"/>
              </a:rPr>
              <a:t>aux risques liés à une consommation excessive. »</a:t>
            </a:r>
            <a:endParaRPr lang="fr-BE" sz="1300" dirty="0">
              <a:solidFill>
                <a:srgbClr val="7D7D7C"/>
              </a:solidFill>
              <a:cs typeface="Noto Sans Devanagari"/>
            </a:endParaRPr>
          </a:p>
        </p:txBody>
      </p:sp>
      <p:sp>
        <p:nvSpPr>
          <p:cNvPr id="3" name="Espace réservé du numéro de diapositive 1">
            <a:extLst>
              <a:ext uri="{FF2B5EF4-FFF2-40B4-BE49-F238E27FC236}">
                <a16:creationId xmlns:a16="http://schemas.microsoft.com/office/drawing/2014/main" id="{D217B3CE-CFCE-264F-F6AA-868F8E4950AA}"/>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38</a:t>
            </a:fld>
            <a:endParaRPr lang="en-US" dirty="0">
              <a:solidFill>
                <a:srgbClr val="2F3E8B"/>
              </a:solidFill>
            </a:endParaRPr>
          </a:p>
        </p:txBody>
      </p:sp>
      <p:sp>
        <p:nvSpPr>
          <p:cNvPr id="5" name="Rectangle 4">
            <a:extLst>
              <a:ext uri="{FF2B5EF4-FFF2-40B4-BE49-F238E27FC236}">
                <a16:creationId xmlns:a16="http://schemas.microsoft.com/office/drawing/2014/main" id="{77F754A5-4118-B2A0-436C-9E53DB861DC2}"/>
              </a:ext>
            </a:extLst>
          </p:cNvPr>
          <p:cNvSpPr/>
          <p:nvPr/>
        </p:nvSpPr>
        <p:spPr>
          <a:xfrm>
            <a:off x="2513577" y="2707470"/>
            <a:ext cx="3099139" cy="293350"/>
          </a:xfrm>
          <a:prstGeom prst="rect">
            <a:avLst/>
          </a:prstGeom>
        </p:spPr>
        <p:txBody>
          <a:bodyPr wrap="square">
            <a:spAutoFit/>
          </a:bodyPr>
          <a:lstStyle/>
          <a:p>
            <a:pPr marL="0" lvl="2">
              <a:lnSpc>
                <a:spcPct val="105000"/>
              </a:lnSpc>
              <a:spcAft>
                <a:spcPts val="800"/>
              </a:spcAft>
            </a:pPr>
            <a:r>
              <a:rPr lang="fr-BE" sz="1300" b="1" dirty="0">
                <a:solidFill>
                  <a:srgbClr val="B4CC04"/>
                </a:solidFill>
                <a:latin typeface="+mj-lt"/>
                <a:cs typeface="Noto Sans Devanagari"/>
              </a:rPr>
              <a:t>Par les jeunes, pour les jeunes.</a:t>
            </a:r>
            <a:endParaRPr lang="en-US" sz="1300" b="1" dirty="0">
              <a:solidFill>
                <a:srgbClr val="7D7D7C"/>
              </a:solidFill>
              <a:latin typeface="+mj-lt"/>
              <a:cs typeface="Noto Sans Devanagari"/>
            </a:endParaRPr>
          </a:p>
        </p:txBody>
      </p:sp>
      <p:sp>
        <p:nvSpPr>
          <p:cNvPr id="6" name="Rectangle 5">
            <a:extLst>
              <a:ext uri="{FF2B5EF4-FFF2-40B4-BE49-F238E27FC236}">
                <a16:creationId xmlns:a16="http://schemas.microsoft.com/office/drawing/2014/main" id="{CFE8F364-4A35-F2E9-ADBF-EBF62367BF5E}"/>
              </a:ext>
            </a:extLst>
          </p:cNvPr>
          <p:cNvSpPr/>
          <p:nvPr/>
        </p:nvSpPr>
        <p:spPr>
          <a:xfrm>
            <a:off x="357602" y="3300243"/>
            <a:ext cx="5400000" cy="2292935"/>
          </a:xfrm>
          <a:prstGeom prst="rect">
            <a:avLst/>
          </a:prstGeom>
        </p:spPr>
        <p:txBody>
          <a:bodyPr wrap="square">
            <a:spAutoFit/>
          </a:bodyPr>
          <a:lstStyle/>
          <a:p>
            <a:r>
              <a:rPr lang="fr-FR" sz="1300" dirty="0">
                <a:solidFill>
                  <a:srgbClr val="7D7D7C"/>
                </a:solidFill>
                <a:cs typeface="Noto Sans Devanagari"/>
              </a:rPr>
              <a:t>Les stewards ont suivi deux journées de formation avec un alcoologue et des représentants d’Univers Santé, de la police, du service Juridique de la Ville de Louvain-la-Neuve… pour devenir incollables sur les questions liées à l’alcool, la législation, les comportements à adopter face aux personnes violentes ou malades…</a:t>
            </a:r>
          </a:p>
          <a:p>
            <a:r>
              <a:rPr lang="fr-FR" sz="1300" dirty="0">
                <a:solidFill>
                  <a:srgbClr val="7D7D7C"/>
                </a:solidFill>
                <a:cs typeface="Noto Sans Devanagari"/>
              </a:rPr>
              <a:t>« Nous avons aussi repéré les circuits à emprunter pour aller à </a:t>
            </a:r>
          </a:p>
          <a:p>
            <a:r>
              <a:rPr lang="fr-FR" sz="1300" dirty="0">
                <a:solidFill>
                  <a:srgbClr val="7D7D7C"/>
                </a:solidFill>
                <a:cs typeface="Noto Sans Devanagari"/>
              </a:rPr>
              <a:t>la rencontre des fêtards », explique Ismaël </a:t>
            </a:r>
            <a:r>
              <a:rPr lang="fr-FR" sz="1300" dirty="0" err="1">
                <a:solidFill>
                  <a:srgbClr val="7D7D7C"/>
                </a:solidFill>
                <a:cs typeface="Noto Sans Devanagari"/>
              </a:rPr>
              <a:t>Berthé</a:t>
            </a:r>
            <a:r>
              <a:rPr lang="fr-FR" sz="1300" dirty="0">
                <a:solidFill>
                  <a:srgbClr val="7D7D7C"/>
                </a:solidFill>
                <a:cs typeface="Noto Sans Devanagari"/>
              </a:rPr>
              <a:t>. </a:t>
            </a:r>
          </a:p>
          <a:p>
            <a:r>
              <a:rPr lang="fr-FR" sz="1300" dirty="0">
                <a:solidFill>
                  <a:srgbClr val="7D7D7C"/>
                </a:solidFill>
                <a:cs typeface="Noto Sans Devanagari"/>
              </a:rPr>
              <a:t>Pour habiter le vieux quartier des Bruyères de longue date, cet étudiant de l’</a:t>
            </a:r>
            <a:r>
              <a:rPr lang="fr-FR" sz="1300" dirty="0" err="1">
                <a:solidFill>
                  <a:srgbClr val="7D7D7C"/>
                </a:solidFill>
                <a:cs typeface="Noto Sans Devanagari"/>
              </a:rPr>
              <a:t>UCLouvain</a:t>
            </a:r>
            <a:r>
              <a:rPr lang="fr-FR" sz="1300" dirty="0">
                <a:solidFill>
                  <a:srgbClr val="7D7D7C"/>
                </a:solidFill>
                <a:cs typeface="Noto Sans Devanagari"/>
              </a:rPr>
              <a:t> connaît bien l’ambiance festive de la cité universitaire et les problèmes qu’elle occasionne régulièrement. </a:t>
            </a:r>
          </a:p>
          <a:p>
            <a:endParaRPr lang="fr-BE" sz="1300" dirty="0">
              <a:solidFill>
                <a:srgbClr val="7D7D7C"/>
              </a:solidFill>
              <a:cs typeface="Noto Sans Devanagari"/>
            </a:endParaRPr>
          </a:p>
        </p:txBody>
      </p:sp>
      <p:sp>
        <p:nvSpPr>
          <p:cNvPr id="8" name="Rectangle 7">
            <a:extLst>
              <a:ext uri="{FF2B5EF4-FFF2-40B4-BE49-F238E27FC236}">
                <a16:creationId xmlns:a16="http://schemas.microsoft.com/office/drawing/2014/main" id="{D5067CB6-C6E0-9852-AE62-969C27AD2E18}"/>
              </a:ext>
            </a:extLst>
          </p:cNvPr>
          <p:cNvSpPr/>
          <p:nvPr/>
        </p:nvSpPr>
        <p:spPr>
          <a:xfrm>
            <a:off x="357602" y="1559834"/>
            <a:ext cx="11579295" cy="400110"/>
          </a:xfrm>
          <a:prstGeom prst="rect">
            <a:avLst/>
          </a:prstGeom>
        </p:spPr>
        <p:txBody>
          <a:bodyPr wrap="square">
            <a:spAutoFit/>
          </a:bodyPr>
          <a:lstStyle/>
          <a:p>
            <a:r>
              <a:rPr lang="fr-BE" sz="2000" dirty="0">
                <a:solidFill>
                  <a:srgbClr val="2F3E8B"/>
                </a:solidFill>
                <a:cs typeface="Noto Sans Devanagari"/>
              </a:rPr>
              <a:t>Exemples de campagnes proposées pour les jeunes et leurs effets. </a:t>
            </a:r>
          </a:p>
        </p:txBody>
      </p:sp>
      <p:sp>
        <p:nvSpPr>
          <p:cNvPr id="9" name="ZoneTexte 8">
            <a:extLst>
              <a:ext uri="{FF2B5EF4-FFF2-40B4-BE49-F238E27FC236}">
                <a16:creationId xmlns:a16="http://schemas.microsoft.com/office/drawing/2014/main" id="{4B735646-1ADC-421C-111F-2DB701CA4DDD}"/>
              </a:ext>
            </a:extLst>
          </p:cNvPr>
          <p:cNvSpPr txBox="1"/>
          <p:nvPr/>
        </p:nvSpPr>
        <p:spPr>
          <a:xfrm>
            <a:off x="357602" y="907564"/>
            <a:ext cx="8945013" cy="461665"/>
          </a:xfrm>
          <a:prstGeom prst="rect">
            <a:avLst/>
          </a:prstGeom>
          <a:noFill/>
        </p:spPr>
        <p:txBody>
          <a:bodyPr wrap="none" rtlCol="0">
            <a:spAutoFit/>
          </a:bodyPr>
          <a:lstStyle/>
          <a:p>
            <a:r>
              <a:rPr lang="fr-BE" sz="2400" b="1" cap="all" dirty="0">
                <a:solidFill>
                  <a:srgbClr val="3C8200"/>
                </a:solidFill>
                <a:latin typeface="+mj-lt"/>
              </a:rPr>
              <a:t>Étape 5 : </a:t>
            </a:r>
            <a:r>
              <a:rPr lang="fr-BE" sz="2000" cap="all" dirty="0">
                <a:solidFill>
                  <a:srgbClr val="3C8200"/>
                </a:solidFill>
                <a:cs typeface="Noto Sans Devanagari"/>
              </a:rPr>
              <a:t>Action ! Le Brainstorming des actions possibles </a:t>
            </a:r>
            <a:endParaRPr lang="en-US" sz="2000" cap="all" dirty="0">
              <a:solidFill>
                <a:srgbClr val="3C8200"/>
              </a:solidFill>
              <a:cs typeface="Noto Sans Devanagari"/>
            </a:endParaRPr>
          </a:p>
        </p:txBody>
      </p:sp>
      <p:pic>
        <p:nvPicPr>
          <p:cNvPr id="17" name="Image 16" descr="Une image contenant symbole, logo, Police, Graphique&#10;&#10;Description générée automatiquement">
            <a:extLst>
              <a:ext uri="{FF2B5EF4-FFF2-40B4-BE49-F238E27FC236}">
                <a16:creationId xmlns:a16="http://schemas.microsoft.com/office/drawing/2014/main" id="{F399C4C2-ECA7-AC43-1181-CA1A1CB69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842" y="1999328"/>
            <a:ext cx="527305" cy="685801"/>
          </a:xfrm>
          <a:prstGeom prst="rect">
            <a:avLst/>
          </a:prstGeom>
        </p:spPr>
      </p:pic>
      <p:pic>
        <p:nvPicPr>
          <p:cNvPr id="19" name="Image 18" descr="Une image contenant capture d’écran, Graphique, Police, vert&#10;&#10;Description générée automatiquement">
            <a:extLst>
              <a:ext uri="{FF2B5EF4-FFF2-40B4-BE49-F238E27FC236}">
                <a16:creationId xmlns:a16="http://schemas.microsoft.com/office/drawing/2014/main" id="{B71821B6-A349-AC7C-761B-AE4C2506F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4" name="Rectangle 3">
            <a:extLst>
              <a:ext uri="{FF2B5EF4-FFF2-40B4-BE49-F238E27FC236}">
                <a16:creationId xmlns:a16="http://schemas.microsoft.com/office/drawing/2014/main" id="{AC632F7E-42F9-58E4-9D30-2CF81615E6AC}"/>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2494978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a:extLst>
              <a:ext uri="{FF2B5EF4-FFF2-40B4-BE49-F238E27FC236}">
                <a16:creationId xmlns:a16="http://schemas.microsoft.com/office/drawing/2014/main" id="{8617E93A-FBF0-A2DD-C34A-69B1DAE225D8}"/>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39</a:t>
            </a:fld>
            <a:endParaRPr lang="en-US" dirty="0">
              <a:solidFill>
                <a:srgbClr val="2F3E8B"/>
              </a:solidFill>
            </a:endParaRPr>
          </a:p>
        </p:txBody>
      </p:sp>
      <p:sp>
        <p:nvSpPr>
          <p:cNvPr id="5" name="Rectangle 4">
            <a:extLst>
              <a:ext uri="{FF2B5EF4-FFF2-40B4-BE49-F238E27FC236}">
                <a16:creationId xmlns:a16="http://schemas.microsoft.com/office/drawing/2014/main" id="{5303FBEF-E1B7-842C-07E2-C4644E012062}"/>
              </a:ext>
            </a:extLst>
          </p:cNvPr>
          <p:cNvSpPr/>
          <p:nvPr/>
        </p:nvSpPr>
        <p:spPr>
          <a:xfrm>
            <a:off x="6274800" y="2428839"/>
            <a:ext cx="5400000" cy="3277820"/>
          </a:xfrm>
          <a:prstGeom prst="rect">
            <a:avLst/>
          </a:prstGeom>
        </p:spPr>
        <p:txBody>
          <a:bodyPr wrap="square">
            <a:spAutoFit/>
          </a:bodyPr>
          <a:lstStyle/>
          <a:p>
            <a:r>
              <a:rPr lang="fr-FR" sz="2000" dirty="0">
                <a:solidFill>
                  <a:srgbClr val="3C8200"/>
                </a:solidFill>
                <a:cs typeface="Noto Sans Devanagari"/>
              </a:rPr>
              <a:t>700 litres, le 18 juin</a:t>
            </a:r>
          </a:p>
          <a:p>
            <a:endParaRPr lang="fr-FR" sz="1300" dirty="0">
              <a:solidFill>
                <a:srgbClr val="7D7D7C"/>
              </a:solidFill>
              <a:cs typeface="Noto Sans Devanagari"/>
            </a:endParaRPr>
          </a:p>
          <a:p>
            <a:r>
              <a:rPr lang="fr-FR" sz="1300" dirty="0">
                <a:solidFill>
                  <a:srgbClr val="7D7D7C"/>
                </a:solidFill>
                <a:cs typeface="Noto Sans Devanagari"/>
              </a:rPr>
              <a:t>Mustapha </a:t>
            </a:r>
            <a:r>
              <a:rPr lang="fr-FR" sz="1300" dirty="0" err="1">
                <a:solidFill>
                  <a:srgbClr val="7D7D7C"/>
                </a:solidFill>
                <a:cs typeface="Noto Sans Devanagari"/>
              </a:rPr>
              <a:t>Kabuh</a:t>
            </a:r>
            <a:r>
              <a:rPr lang="fr-FR" sz="1300" dirty="0">
                <a:solidFill>
                  <a:srgbClr val="7D7D7C"/>
                </a:solidFill>
                <a:cs typeface="Noto Sans Devanagari"/>
              </a:rPr>
              <a:t>, éducateur de rue au sein du service de Cohésion et Prévention sociales, évoque l’immense intérêt à la mise en place du dispositif, le 18 juin : « Le stand à peine installé, c’était le rush total. </a:t>
            </a:r>
          </a:p>
          <a:p>
            <a:r>
              <a:rPr lang="fr-FR" sz="1300" dirty="0">
                <a:solidFill>
                  <a:srgbClr val="7D7D7C"/>
                </a:solidFill>
                <a:cs typeface="Noto Sans Devanagari"/>
              </a:rPr>
              <a:t>Un flux continu descendait de la rue Charlemagne, un autre remontait du lac. Nos fontaines à eau étaient tellement sollicitées qu’elles se bloquaient ! Nous avons distribué 600 à 700 litres d’eau et utilisé plus de 1.500 gobelets. Nos sacs à dos ont été remplis au moins 20 fois ! </a:t>
            </a:r>
          </a:p>
          <a:p>
            <a:r>
              <a:rPr lang="fr-FR" sz="1300" dirty="0">
                <a:solidFill>
                  <a:srgbClr val="7D7D7C"/>
                </a:solidFill>
                <a:cs typeface="Noto Sans Devanagari"/>
              </a:rPr>
              <a:t>Il faut dire qu’il faisait très chaud. Même les adultes venaient s’hydrater sous la tonnelle et se renseigner. »</a:t>
            </a:r>
          </a:p>
          <a:p>
            <a:endParaRPr lang="fr-FR" sz="1300" dirty="0">
              <a:solidFill>
                <a:srgbClr val="7D7D7C"/>
              </a:solidFill>
              <a:cs typeface="Noto Sans Devanagari"/>
            </a:endParaRPr>
          </a:p>
          <a:p>
            <a:r>
              <a:rPr lang="fr-FR" sz="1300" dirty="0">
                <a:solidFill>
                  <a:srgbClr val="7D7D7C"/>
                </a:solidFill>
                <a:cs typeface="Noto Sans Devanagari"/>
              </a:rPr>
              <a:t>L’opération H2O </a:t>
            </a:r>
            <a:r>
              <a:rPr lang="fr-BE" sz="1300" dirty="0">
                <a:solidFill>
                  <a:srgbClr val="7D7D7C"/>
                </a:solidFill>
                <a:cs typeface="Noto Sans Devanagari"/>
              </a:rPr>
              <a:t>s'est poursuivie </a:t>
            </a:r>
            <a:r>
              <a:rPr lang="fr-FR" sz="1300" dirty="0">
                <a:solidFill>
                  <a:srgbClr val="7D7D7C"/>
                </a:solidFill>
                <a:cs typeface="Noto Sans Devanagari"/>
              </a:rPr>
              <a:t>jusqu’au 30 juin. Un </a:t>
            </a:r>
            <a:r>
              <a:rPr lang="fr-FR" sz="1300" dirty="0">
                <a:solidFill>
                  <a:schemeClr val="bg2">
                    <a:lumMod val="50000"/>
                  </a:schemeClr>
                </a:solidFill>
                <a:cs typeface="Noto Sans Devanagari"/>
              </a:rPr>
              <a:t>débriefing a lieu </a:t>
            </a:r>
            <a:r>
              <a:rPr lang="fr-FR" sz="1300" dirty="0">
                <a:solidFill>
                  <a:srgbClr val="7D7D7C"/>
                </a:solidFill>
                <a:cs typeface="Noto Sans Devanagari"/>
              </a:rPr>
              <a:t>tous les soirs aux alentours de minuit, pour prévoir d’adapter le dispositif dès le lendemain, si nécessaire.</a:t>
            </a:r>
          </a:p>
        </p:txBody>
      </p:sp>
      <p:sp>
        <p:nvSpPr>
          <p:cNvPr id="6" name="Rectangle 5">
            <a:extLst>
              <a:ext uri="{FF2B5EF4-FFF2-40B4-BE49-F238E27FC236}">
                <a16:creationId xmlns:a16="http://schemas.microsoft.com/office/drawing/2014/main" id="{7D4C5444-0A7F-B68C-A307-25ACC3A75D6A}"/>
              </a:ext>
            </a:extLst>
          </p:cNvPr>
          <p:cNvSpPr/>
          <p:nvPr/>
        </p:nvSpPr>
        <p:spPr>
          <a:xfrm>
            <a:off x="357602" y="2514564"/>
            <a:ext cx="5400000" cy="3093154"/>
          </a:xfrm>
          <a:prstGeom prst="rect">
            <a:avLst/>
          </a:prstGeom>
        </p:spPr>
        <p:txBody>
          <a:bodyPr wrap="square">
            <a:spAutoFit/>
          </a:bodyPr>
          <a:lstStyle/>
          <a:p>
            <a:r>
              <a:rPr lang="fr-FR" sz="1300" dirty="0">
                <a:solidFill>
                  <a:srgbClr val="7D7D7C"/>
                </a:solidFill>
                <a:cs typeface="Noto Sans Devanagari"/>
              </a:rPr>
              <a:t>Au bord du lac, un autre binôme - Louis Tournay et Corentin </a:t>
            </a:r>
            <a:r>
              <a:rPr lang="fr-FR" sz="1300" dirty="0" err="1">
                <a:solidFill>
                  <a:srgbClr val="7D7D7C"/>
                </a:solidFill>
                <a:cs typeface="Noto Sans Devanagari"/>
              </a:rPr>
              <a:t>Geets</a:t>
            </a:r>
            <a:r>
              <a:rPr lang="fr-FR" sz="1300" dirty="0">
                <a:solidFill>
                  <a:srgbClr val="7D7D7C"/>
                </a:solidFill>
                <a:cs typeface="Noto Sans Devanagari"/>
              </a:rPr>
              <a:t>, comitards respectivement dans les cercles Maison des </a:t>
            </a:r>
            <a:r>
              <a:rPr lang="fr-FR" sz="1300" dirty="0">
                <a:solidFill>
                  <a:schemeClr val="bg2">
                    <a:lumMod val="50000"/>
                  </a:schemeClr>
                </a:solidFill>
                <a:cs typeface="Noto Sans Devanagari"/>
              </a:rPr>
              <a:t>Sciences</a:t>
            </a:r>
            <a:r>
              <a:rPr lang="fr-FR" sz="1300" dirty="0">
                <a:solidFill>
                  <a:srgbClr val="7D7D7C"/>
                </a:solidFill>
                <a:cs typeface="Noto Sans Devanagari"/>
              </a:rPr>
              <a:t> </a:t>
            </a:r>
          </a:p>
          <a:p>
            <a:r>
              <a:rPr lang="fr-FR" sz="1300" dirty="0">
                <a:solidFill>
                  <a:srgbClr val="7D7D7C"/>
                </a:solidFill>
                <a:cs typeface="Noto Sans Devanagari"/>
              </a:rPr>
              <a:t>et Psycho, sac de 15 litres d’eau sur le dos - proposait de remplir </a:t>
            </a:r>
          </a:p>
          <a:p>
            <a:r>
              <a:rPr lang="fr-FR" sz="1300" dirty="0">
                <a:solidFill>
                  <a:srgbClr val="7D7D7C"/>
                </a:solidFill>
                <a:cs typeface="Noto Sans Devanagari"/>
              </a:rPr>
              <a:t>les gourdes et gobelets vides. Sans succès auprès de Sarah-Coline </a:t>
            </a:r>
            <a:r>
              <a:rPr lang="fr-FR" sz="1300" dirty="0" err="1">
                <a:solidFill>
                  <a:srgbClr val="7D7D7C"/>
                </a:solidFill>
                <a:cs typeface="Noto Sans Devanagari"/>
              </a:rPr>
              <a:t>Litt</a:t>
            </a:r>
            <a:r>
              <a:rPr lang="fr-FR" sz="1300" dirty="0">
                <a:solidFill>
                  <a:srgbClr val="7D7D7C"/>
                </a:solidFill>
                <a:cs typeface="Noto Sans Devanagari"/>
              </a:rPr>
              <a:t> et des jumelles Anouk et Salomé Baquet, élèves au lycée Martin V, qui avaient emporté leurs propres bouteilles d’eau.</a:t>
            </a:r>
          </a:p>
          <a:p>
            <a:r>
              <a:rPr lang="fr-FR" sz="1300" dirty="0">
                <a:solidFill>
                  <a:srgbClr val="7D7D7C"/>
                </a:solidFill>
                <a:cs typeface="Noto Sans Devanagari"/>
              </a:rPr>
              <a:t>« Nous avons terminé nos examens ce matin et sommes venues faire un peu de shopping pour les vacances. Mais dans notre école, il y en a plein qui viennent au lac pour faire la fête. On nous sensibilise régulièrement, nos parents sont prévenus. »</a:t>
            </a:r>
          </a:p>
          <a:p>
            <a:r>
              <a:rPr lang="fr-FR" sz="1300" dirty="0">
                <a:solidFill>
                  <a:srgbClr val="7D7D7C"/>
                </a:solidFill>
                <a:cs typeface="Noto Sans Devanagari"/>
              </a:rPr>
              <a:t>Le temps de bavarder un peu avec les filles, Louis et Corentin reprenaient leur chemin en direction d’un autre groupe. « Nous sommes bien accueillis par les ados : ils nous écoutent et nous remercient, c’est gratifiant. Ils apprécient que ce soit des jeunes qui leur parlent. Ils peuvent se voir dans nous dans quelques années. »</a:t>
            </a:r>
            <a:endParaRPr lang="fr-BE" sz="1300" dirty="0">
              <a:solidFill>
                <a:srgbClr val="7D7D7C"/>
              </a:solidFill>
              <a:cs typeface="Noto Sans Devanagari"/>
            </a:endParaRPr>
          </a:p>
        </p:txBody>
      </p:sp>
      <p:sp>
        <p:nvSpPr>
          <p:cNvPr id="8" name="Rectangle 7">
            <a:extLst>
              <a:ext uri="{FF2B5EF4-FFF2-40B4-BE49-F238E27FC236}">
                <a16:creationId xmlns:a16="http://schemas.microsoft.com/office/drawing/2014/main" id="{23C3AD13-9456-7E7F-41C4-81A627B7EC98}"/>
              </a:ext>
            </a:extLst>
          </p:cNvPr>
          <p:cNvSpPr/>
          <p:nvPr/>
        </p:nvSpPr>
        <p:spPr>
          <a:xfrm>
            <a:off x="357602" y="1559834"/>
            <a:ext cx="11579295" cy="400110"/>
          </a:xfrm>
          <a:prstGeom prst="rect">
            <a:avLst/>
          </a:prstGeom>
        </p:spPr>
        <p:txBody>
          <a:bodyPr wrap="square">
            <a:spAutoFit/>
          </a:bodyPr>
          <a:lstStyle/>
          <a:p>
            <a:r>
              <a:rPr lang="fr-BE" sz="2000" dirty="0">
                <a:solidFill>
                  <a:srgbClr val="2F3E8B"/>
                </a:solidFill>
                <a:cs typeface="Noto Sans Devanagari"/>
              </a:rPr>
              <a:t>Exemples de campagnes proposés pour les jeunes et leurs effets. </a:t>
            </a:r>
          </a:p>
        </p:txBody>
      </p:sp>
      <p:sp>
        <p:nvSpPr>
          <p:cNvPr id="9" name="ZoneTexte 8">
            <a:extLst>
              <a:ext uri="{FF2B5EF4-FFF2-40B4-BE49-F238E27FC236}">
                <a16:creationId xmlns:a16="http://schemas.microsoft.com/office/drawing/2014/main" id="{5FB3BA13-273D-4352-D747-F45C0037C36E}"/>
              </a:ext>
            </a:extLst>
          </p:cNvPr>
          <p:cNvSpPr txBox="1"/>
          <p:nvPr/>
        </p:nvSpPr>
        <p:spPr>
          <a:xfrm>
            <a:off x="357602" y="907564"/>
            <a:ext cx="8945013" cy="461665"/>
          </a:xfrm>
          <a:prstGeom prst="rect">
            <a:avLst/>
          </a:prstGeom>
          <a:noFill/>
        </p:spPr>
        <p:txBody>
          <a:bodyPr wrap="none" rtlCol="0">
            <a:spAutoFit/>
          </a:bodyPr>
          <a:lstStyle/>
          <a:p>
            <a:r>
              <a:rPr lang="fr-BE" sz="2400" b="1" cap="all" dirty="0">
                <a:solidFill>
                  <a:srgbClr val="3C8200"/>
                </a:solidFill>
                <a:latin typeface="+mj-lt"/>
              </a:rPr>
              <a:t>Étape 5 : </a:t>
            </a:r>
            <a:r>
              <a:rPr lang="fr-BE" sz="2000" cap="all" dirty="0">
                <a:solidFill>
                  <a:srgbClr val="3C8200"/>
                </a:solidFill>
                <a:cs typeface="Noto Sans Devanagari"/>
              </a:rPr>
              <a:t>Action ! Le Brainstorming des actions possibles </a:t>
            </a:r>
            <a:endParaRPr lang="en-US" sz="2000" cap="all" dirty="0">
              <a:solidFill>
                <a:srgbClr val="3C8200"/>
              </a:solidFill>
              <a:cs typeface="Noto Sans Devanagari"/>
            </a:endParaRPr>
          </a:p>
        </p:txBody>
      </p:sp>
      <p:pic>
        <p:nvPicPr>
          <p:cNvPr id="10" name="Image 9" descr="Une image contenant capture d’écran, Graphique, Police, vert&#10;&#10;Description générée automatiquement">
            <a:extLst>
              <a:ext uri="{FF2B5EF4-FFF2-40B4-BE49-F238E27FC236}">
                <a16:creationId xmlns:a16="http://schemas.microsoft.com/office/drawing/2014/main" id="{E9E6AA7A-956D-9C04-93C2-208DBFD04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2" name="Rectangle 1">
            <a:extLst>
              <a:ext uri="{FF2B5EF4-FFF2-40B4-BE49-F238E27FC236}">
                <a16:creationId xmlns:a16="http://schemas.microsoft.com/office/drawing/2014/main" id="{5C652BBA-73AC-1BB2-74EE-2E6B376A83FC}"/>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2545039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8405A83-4E3E-A559-1481-571986E1A751}"/>
              </a:ext>
            </a:extLst>
          </p:cNvPr>
          <p:cNvPicPr>
            <a:picLocks noChangeAspect="1"/>
          </p:cNvPicPr>
          <p:nvPr/>
        </p:nvPicPr>
        <p:blipFill>
          <a:blip r:embed="rId2"/>
          <a:stretch>
            <a:fillRect/>
          </a:stretch>
        </p:blipFill>
        <p:spPr>
          <a:xfrm>
            <a:off x="5630790" y="1317562"/>
            <a:ext cx="6350903" cy="4240699"/>
          </a:xfrm>
          <a:prstGeom prst="rect">
            <a:avLst/>
          </a:prstGeom>
        </p:spPr>
      </p:pic>
      <p:sp>
        <p:nvSpPr>
          <p:cNvPr id="3" name="Espace réservé du numéro de diapositive 1">
            <a:extLst>
              <a:ext uri="{FF2B5EF4-FFF2-40B4-BE49-F238E27FC236}">
                <a16:creationId xmlns:a16="http://schemas.microsoft.com/office/drawing/2014/main" id="{FD83EDBB-78F7-22C1-6595-ABAEE3F4900A}"/>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4</a:t>
            </a:fld>
            <a:endParaRPr lang="en-US" dirty="0">
              <a:solidFill>
                <a:srgbClr val="2F3E8B"/>
              </a:solidFill>
            </a:endParaRPr>
          </a:p>
        </p:txBody>
      </p:sp>
      <p:sp>
        <p:nvSpPr>
          <p:cNvPr id="5" name="Rectangle 4">
            <a:extLst>
              <a:ext uri="{FF2B5EF4-FFF2-40B4-BE49-F238E27FC236}">
                <a16:creationId xmlns:a16="http://schemas.microsoft.com/office/drawing/2014/main" id="{7F4354A2-9E09-E376-1E45-4D30F78C82BA}"/>
              </a:ext>
            </a:extLst>
          </p:cNvPr>
          <p:cNvSpPr/>
          <p:nvPr/>
        </p:nvSpPr>
        <p:spPr>
          <a:xfrm>
            <a:off x="357602" y="1883684"/>
            <a:ext cx="4877786" cy="1446550"/>
          </a:xfrm>
          <a:prstGeom prst="rect">
            <a:avLst/>
          </a:prstGeom>
        </p:spPr>
        <p:txBody>
          <a:bodyPr wrap="square">
            <a:spAutoFit/>
          </a:bodyPr>
          <a:lstStyle/>
          <a:p>
            <a:pPr>
              <a:spcAft>
                <a:spcPts val="0"/>
              </a:spcAft>
            </a:pPr>
            <a:r>
              <a:rPr lang="fr-BE" sz="2000" dirty="0">
                <a:solidFill>
                  <a:srgbClr val="2F3E8B"/>
                </a:solidFill>
                <a:cs typeface="Noto Sans Devanagari"/>
              </a:rPr>
              <a:t>Définir une question sensible :</a:t>
            </a:r>
          </a:p>
          <a:p>
            <a:pPr>
              <a:spcAft>
                <a:spcPts val="0"/>
              </a:spcAft>
            </a:pPr>
            <a:endParaRPr lang="fr-BE" sz="2000" dirty="0">
              <a:solidFill>
                <a:srgbClr val="2F3E8B"/>
              </a:solidFill>
              <a:latin typeface="+mj-lt"/>
              <a:cs typeface="Noto Sans Devanagari"/>
            </a:endParaRPr>
          </a:p>
          <a:p>
            <a:pPr>
              <a:spcAft>
                <a:spcPts val="0"/>
              </a:spcAft>
            </a:pPr>
            <a:r>
              <a:rPr lang="fr-BE" sz="1600" b="1" dirty="0">
                <a:solidFill>
                  <a:srgbClr val="2F3E8B"/>
                </a:solidFill>
                <a:latin typeface="+mj-lt"/>
              </a:rPr>
              <a:t>Est-ce dangereux de rouler à vélo, en trottinette, en voiture sous l’effet de l’alcool, du cannabis ou d’autres substances psychotropes ?</a:t>
            </a:r>
            <a:endParaRPr lang="en-US" b="1" dirty="0">
              <a:solidFill>
                <a:schemeClr val="accent2"/>
              </a:solidFill>
              <a:latin typeface="+mj-lt"/>
              <a:ea typeface="Noto Sans CJK SC Regular"/>
              <a:cs typeface="Noto Sans Devanagari"/>
            </a:endParaRPr>
          </a:p>
        </p:txBody>
      </p:sp>
      <p:pic>
        <p:nvPicPr>
          <p:cNvPr id="7" name="Image 6" descr="Une image contenant capture d’écran, Graphique, Police, vert&#10;&#10;Description générée automatiquement">
            <a:extLst>
              <a:ext uri="{FF2B5EF4-FFF2-40B4-BE49-F238E27FC236}">
                <a16:creationId xmlns:a16="http://schemas.microsoft.com/office/drawing/2014/main" id="{125E1EA1-9FD5-31BC-9D67-4CEC88833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4" name="Rectangle 3">
            <a:extLst>
              <a:ext uri="{FF2B5EF4-FFF2-40B4-BE49-F238E27FC236}">
                <a16:creationId xmlns:a16="http://schemas.microsoft.com/office/drawing/2014/main" id="{FE2DE0CA-C681-61DE-BE90-9AB0F0763B25}"/>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225300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84FE1D-D3CC-3712-CD9E-C1666801AB4E}"/>
              </a:ext>
            </a:extLst>
          </p:cNvPr>
          <p:cNvSpPr/>
          <p:nvPr/>
        </p:nvSpPr>
        <p:spPr>
          <a:xfrm>
            <a:off x="0" y="-1"/>
            <a:ext cx="12192000" cy="6858001"/>
          </a:xfrm>
          <a:prstGeom prst="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Graphique 2">
            <a:extLst>
              <a:ext uri="{FF2B5EF4-FFF2-40B4-BE49-F238E27FC236}">
                <a16:creationId xmlns:a16="http://schemas.microsoft.com/office/drawing/2014/main" id="{746094DB-4718-F62A-B61D-F92DC81C1B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0" y="0"/>
            <a:ext cx="12204963" cy="1768415"/>
          </a:xfrm>
          <a:prstGeom prst="rect">
            <a:avLst/>
          </a:prstGeom>
        </p:spPr>
      </p:pic>
      <p:sp>
        <p:nvSpPr>
          <p:cNvPr id="4" name="Rectangle 3">
            <a:extLst>
              <a:ext uri="{FF2B5EF4-FFF2-40B4-BE49-F238E27FC236}">
                <a16:creationId xmlns:a16="http://schemas.microsoft.com/office/drawing/2014/main" id="{12AF4F20-45AC-0D31-9270-4AFBE4CB04B1}"/>
              </a:ext>
            </a:extLst>
          </p:cNvPr>
          <p:cNvSpPr/>
          <p:nvPr/>
        </p:nvSpPr>
        <p:spPr>
          <a:xfrm>
            <a:off x="936644" y="4211974"/>
            <a:ext cx="11268319" cy="1755224"/>
          </a:xfrm>
          <a:prstGeom prst="rect">
            <a:avLst/>
          </a:prstGeom>
        </p:spPr>
        <p:txBody>
          <a:bodyPr wrap="square">
            <a:spAutoFit/>
          </a:bodyPr>
          <a:lstStyle/>
          <a:p>
            <a:pPr>
              <a:lnSpc>
                <a:spcPct val="150000"/>
              </a:lnSpc>
            </a:pPr>
            <a:r>
              <a:rPr lang="fr-BE" sz="4400" b="1" spc="-50" dirty="0">
                <a:solidFill>
                  <a:schemeClr val="bg1"/>
                </a:solidFill>
                <a:latin typeface="+mj-lt"/>
                <a:ea typeface="+mj-ea"/>
                <a:cs typeface="+mj-cs"/>
              </a:rPr>
              <a:t>Étape 6.</a:t>
            </a:r>
          </a:p>
          <a:p>
            <a:pPr>
              <a:lnSpc>
                <a:spcPct val="150000"/>
              </a:lnSpc>
            </a:pPr>
            <a:r>
              <a:rPr lang="fr-BE" sz="3200" spc="-50" dirty="0">
                <a:solidFill>
                  <a:schemeClr val="bg1"/>
                </a:solidFill>
                <a:ea typeface="+mj-ea"/>
                <a:cs typeface="+mj-cs"/>
              </a:rPr>
              <a:t>Action !</a:t>
            </a:r>
            <a:endParaRPr lang="en-US" sz="3200" dirty="0">
              <a:solidFill>
                <a:schemeClr val="bg1"/>
              </a:solidFill>
            </a:endParaRPr>
          </a:p>
        </p:txBody>
      </p:sp>
      <p:pic>
        <p:nvPicPr>
          <p:cNvPr id="5" name="Image 4" descr="Une image contenant texte, Police, Graphique, capture d’écran&#10;&#10;Description générée automatiquement">
            <a:extLst>
              <a:ext uri="{FF2B5EF4-FFF2-40B4-BE49-F238E27FC236}">
                <a16:creationId xmlns:a16="http://schemas.microsoft.com/office/drawing/2014/main" id="{2B1A2AC2-2A56-8CDA-DF44-1E8C165F71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8" y="6284112"/>
            <a:ext cx="1807118" cy="446400"/>
          </a:xfrm>
          <a:prstGeom prst="rect">
            <a:avLst/>
          </a:prstGeom>
        </p:spPr>
      </p:pic>
      <p:sp>
        <p:nvSpPr>
          <p:cNvPr id="7" name="Rectangle 6">
            <a:extLst>
              <a:ext uri="{FF2B5EF4-FFF2-40B4-BE49-F238E27FC236}">
                <a16:creationId xmlns:a16="http://schemas.microsoft.com/office/drawing/2014/main" id="{61186A29-3094-0ACD-CD7A-D95055CE3F9C}"/>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244279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D8AFCA-3A6D-1EFB-464C-105C82DB00A6}"/>
              </a:ext>
            </a:extLst>
          </p:cNvPr>
          <p:cNvSpPr/>
          <p:nvPr/>
        </p:nvSpPr>
        <p:spPr>
          <a:xfrm>
            <a:off x="357602" y="2104903"/>
            <a:ext cx="5452354" cy="1292662"/>
          </a:xfrm>
          <a:prstGeom prst="rect">
            <a:avLst/>
          </a:prstGeom>
        </p:spPr>
        <p:txBody>
          <a:bodyPr wrap="square">
            <a:spAutoFit/>
          </a:bodyPr>
          <a:lstStyle/>
          <a:p>
            <a:r>
              <a:rPr lang="fr-BE" sz="1300" dirty="0">
                <a:solidFill>
                  <a:srgbClr val="2F3E8B"/>
                </a:solidFill>
                <a:cs typeface="Noto Sans Devanagari"/>
              </a:rPr>
              <a:t>Selon les moyens disponibles, les élèves mettent en œuvre leur action.</a:t>
            </a:r>
          </a:p>
          <a:p>
            <a:endParaRPr lang="fr-BE" sz="1300" dirty="0">
              <a:solidFill>
                <a:srgbClr val="2F3E8B"/>
              </a:solidFill>
              <a:cs typeface="Noto Sans Devanagari"/>
            </a:endParaRPr>
          </a:p>
          <a:p>
            <a:r>
              <a:rPr lang="fr-BE" sz="1300" dirty="0">
                <a:solidFill>
                  <a:srgbClr val="7D7D7C"/>
                </a:solidFill>
                <a:cs typeface="Noto Sans Devanagari"/>
              </a:rPr>
              <a:t>S’il est trop ambitieux de mener réellement une action avec les élèves dans le temps imparti pour le projet, l’enseignant pourra se contenter de faire écho aux actions menées par les services de sécurité routière ou de santé publique auprès des jeunes et en discuter avec eux.</a:t>
            </a:r>
          </a:p>
        </p:txBody>
      </p:sp>
      <p:sp>
        <p:nvSpPr>
          <p:cNvPr id="3" name="ZoneTexte 2">
            <a:extLst>
              <a:ext uri="{FF2B5EF4-FFF2-40B4-BE49-F238E27FC236}">
                <a16:creationId xmlns:a16="http://schemas.microsoft.com/office/drawing/2014/main" id="{76D3094D-B3C6-6D6D-13A6-B05BFB5167E2}"/>
              </a:ext>
            </a:extLst>
          </p:cNvPr>
          <p:cNvSpPr txBox="1"/>
          <p:nvPr/>
        </p:nvSpPr>
        <p:spPr>
          <a:xfrm>
            <a:off x="357602" y="907564"/>
            <a:ext cx="2827634" cy="461665"/>
          </a:xfrm>
          <a:prstGeom prst="rect">
            <a:avLst/>
          </a:prstGeom>
          <a:noFill/>
        </p:spPr>
        <p:txBody>
          <a:bodyPr wrap="none" rtlCol="0">
            <a:spAutoFit/>
          </a:bodyPr>
          <a:lstStyle/>
          <a:p>
            <a:r>
              <a:rPr lang="fr-BE" sz="2400" b="1" cap="all" dirty="0">
                <a:solidFill>
                  <a:srgbClr val="3C8200"/>
                </a:solidFill>
                <a:latin typeface="+mj-lt"/>
              </a:rPr>
              <a:t>Étape 6 : </a:t>
            </a:r>
            <a:r>
              <a:rPr lang="fr-BE" sz="2000" cap="all" dirty="0">
                <a:solidFill>
                  <a:srgbClr val="3C8200"/>
                </a:solidFill>
                <a:cs typeface="Noto Sans Devanagari"/>
              </a:rPr>
              <a:t>ACTION !</a:t>
            </a:r>
            <a:endParaRPr lang="en-US" sz="2000" cap="all" dirty="0">
              <a:solidFill>
                <a:srgbClr val="3C8200"/>
              </a:solidFill>
              <a:cs typeface="Noto Sans Devanagari"/>
            </a:endParaRPr>
          </a:p>
        </p:txBody>
      </p:sp>
      <p:sp>
        <p:nvSpPr>
          <p:cNvPr id="4" name="Espace réservé du numéro de diapositive 1">
            <a:extLst>
              <a:ext uri="{FF2B5EF4-FFF2-40B4-BE49-F238E27FC236}">
                <a16:creationId xmlns:a16="http://schemas.microsoft.com/office/drawing/2014/main" id="{D7928DC7-EB44-89F5-3645-6D0650B68A82}"/>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41</a:t>
            </a:fld>
            <a:endParaRPr lang="en-US" dirty="0">
              <a:solidFill>
                <a:srgbClr val="2F3E8B"/>
              </a:solidFill>
            </a:endParaRPr>
          </a:p>
        </p:txBody>
      </p:sp>
      <p:sp>
        <p:nvSpPr>
          <p:cNvPr id="6" name="Rectangle 5">
            <a:extLst>
              <a:ext uri="{FF2B5EF4-FFF2-40B4-BE49-F238E27FC236}">
                <a16:creationId xmlns:a16="http://schemas.microsoft.com/office/drawing/2014/main" id="{00B682A7-DF04-95FB-348B-D7E7211DF6BB}"/>
              </a:ext>
            </a:extLst>
          </p:cNvPr>
          <p:cNvSpPr/>
          <p:nvPr/>
        </p:nvSpPr>
        <p:spPr>
          <a:xfrm>
            <a:off x="357603" y="1501738"/>
            <a:ext cx="5452354" cy="400110"/>
          </a:xfrm>
          <a:prstGeom prst="rect">
            <a:avLst/>
          </a:prstGeom>
        </p:spPr>
        <p:txBody>
          <a:bodyPr wrap="square">
            <a:spAutoFit/>
          </a:bodyPr>
          <a:lstStyle/>
          <a:p>
            <a:r>
              <a:rPr lang="fr-FR" sz="2000" dirty="0">
                <a:solidFill>
                  <a:srgbClr val="2F3E8B"/>
                </a:solidFill>
                <a:cs typeface="Noto Sans Devanagari"/>
              </a:rPr>
              <a:t>Mise en œuvre de l’action </a:t>
            </a:r>
          </a:p>
        </p:txBody>
      </p:sp>
      <p:sp>
        <p:nvSpPr>
          <p:cNvPr id="7" name="Rectangle 6">
            <a:extLst>
              <a:ext uri="{FF2B5EF4-FFF2-40B4-BE49-F238E27FC236}">
                <a16:creationId xmlns:a16="http://schemas.microsoft.com/office/drawing/2014/main" id="{60AA2E4E-B003-F394-E97A-90061216C26F}"/>
              </a:ext>
            </a:extLst>
          </p:cNvPr>
          <p:cNvSpPr/>
          <p:nvPr/>
        </p:nvSpPr>
        <p:spPr>
          <a:xfrm>
            <a:off x="6274800" y="2104903"/>
            <a:ext cx="5452354" cy="1292662"/>
          </a:xfrm>
          <a:prstGeom prst="rect">
            <a:avLst/>
          </a:prstGeom>
        </p:spPr>
        <p:txBody>
          <a:bodyPr wrap="square">
            <a:spAutoFit/>
          </a:bodyPr>
          <a:lstStyle/>
          <a:p>
            <a:r>
              <a:rPr lang="fr-FR" sz="1300" dirty="0">
                <a:solidFill>
                  <a:srgbClr val="7D7D7C"/>
                </a:solidFill>
                <a:cs typeface="Noto Sans Devanagari"/>
              </a:rPr>
              <a:t>Après le délai fixé lors de la prise d’engagement, les élèves sont invités à évaluer le résultat de leur(s) action(s). </a:t>
            </a:r>
          </a:p>
          <a:p>
            <a:endParaRPr lang="fr-FR" sz="1300" dirty="0">
              <a:solidFill>
                <a:srgbClr val="7D7D7C"/>
              </a:solidFill>
              <a:cs typeface="Noto Sans Devanagari"/>
            </a:endParaRPr>
          </a:p>
          <a:p>
            <a:r>
              <a:rPr lang="fr-FR" sz="1300" dirty="0">
                <a:solidFill>
                  <a:srgbClr val="2F3E8B"/>
                </a:solidFill>
                <a:cs typeface="Noto Sans Devanagari"/>
              </a:rPr>
              <a:t>Ont-ils réussi ? Était-ce facile ou pas ? Doivent-ils poursuivre leur(s) action(s) pour atteindre l’objectif fixé ? Ont-ils besoin d’aide ? </a:t>
            </a:r>
            <a:endParaRPr lang="en-US" sz="1300" dirty="0">
              <a:solidFill>
                <a:srgbClr val="2F3E8B"/>
              </a:solidFill>
              <a:cs typeface="Noto Sans Devanagari"/>
            </a:endParaRPr>
          </a:p>
          <a:p>
            <a:r>
              <a:rPr lang="fr-BE" sz="1300" dirty="0">
                <a:solidFill>
                  <a:srgbClr val="2F3E8B"/>
                </a:solidFill>
                <a:cs typeface="Noto Sans Devanagari"/>
              </a:rPr>
              <a:t>Se lancent-ils dans une nouvelle action?</a:t>
            </a:r>
            <a:endParaRPr lang="en-US" sz="1300" dirty="0">
              <a:solidFill>
                <a:srgbClr val="2F3E8B"/>
              </a:solidFill>
              <a:cs typeface="Noto Sans Devanagari"/>
            </a:endParaRPr>
          </a:p>
        </p:txBody>
      </p:sp>
      <p:sp>
        <p:nvSpPr>
          <p:cNvPr id="8" name="Rectangle 7">
            <a:extLst>
              <a:ext uri="{FF2B5EF4-FFF2-40B4-BE49-F238E27FC236}">
                <a16:creationId xmlns:a16="http://schemas.microsoft.com/office/drawing/2014/main" id="{6978BB24-E7A6-D25B-CC41-CD76A760B54F}"/>
              </a:ext>
            </a:extLst>
          </p:cNvPr>
          <p:cNvSpPr/>
          <p:nvPr/>
        </p:nvSpPr>
        <p:spPr>
          <a:xfrm>
            <a:off x="6274801" y="1501738"/>
            <a:ext cx="5452354" cy="400110"/>
          </a:xfrm>
          <a:prstGeom prst="rect">
            <a:avLst/>
          </a:prstGeom>
        </p:spPr>
        <p:txBody>
          <a:bodyPr wrap="square">
            <a:spAutoFit/>
          </a:bodyPr>
          <a:lstStyle/>
          <a:p>
            <a:r>
              <a:rPr lang="fr-FR" sz="2000" dirty="0">
                <a:solidFill>
                  <a:srgbClr val="2F3E8B"/>
                </a:solidFill>
                <a:cs typeface="Noto Sans Devanagari"/>
              </a:rPr>
              <a:t>Évaluation de l’action menée </a:t>
            </a:r>
          </a:p>
        </p:txBody>
      </p:sp>
      <p:pic>
        <p:nvPicPr>
          <p:cNvPr id="10" name="Image 9" descr="Une image contenant capture d’écran, Graphique, Police, vert&#10;&#10;Description générée automatiquement">
            <a:extLst>
              <a:ext uri="{FF2B5EF4-FFF2-40B4-BE49-F238E27FC236}">
                <a16:creationId xmlns:a16="http://schemas.microsoft.com/office/drawing/2014/main" id="{376910EF-2123-E759-B94E-013DFA002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5" name="Rectangle 4">
            <a:extLst>
              <a:ext uri="{FF2B5EF4-FFF2-40B4-BE49-F238E27FC236}">
                <a16:creationId xmlns:a16="http://schemas.microsoft.com/office/drawing/2014/main" id="{745A07A7-DB4F-4D8D-999B-3C2A2A7A5A0A}"/>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1181728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F76529-915B-886D-70AA-3D03375C6442}"/>
              </a:ext>
            </a:extLst>
          </p:cNvPr>
          <p:cNvSpPr/>
          <p:nvPr/>
        </p:nvSpPr>
        <p:spPr>
          <a:xfrm>
            <a:off x="0" y="-1"/>
            <a:ext cx="12192000" cy="6858001"/>
          </a:xfrm>
          <a:prstGeom prst="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Graphique 2">
            <a:extLst>
              <a:ext uri="{FF2B5EF4-FFF2-40B4-BE49-F238E27FC236}">
                <a16:creationId xmlns:a16="http://schemas.microsoft.com/office/drawing/2014/main" id="{3C05D8C5-E552-EE65-317E-3E5F1F04C1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0" y="0"/>
            <a:ext cx="12204963" cy="1768415"/>
          </a:xfrm>
          <a:prstGeom prst="rect">
            <a:avLst/>
          </a:prstGeom>
        </p:spPr>
      </p:pic>
      <p:sp>
        <p:nvSpPr>
          <p:cNvPr id="4" name="Rectangle 3">
            <a:extLst>
              <a:ext uri="{FF2B5EF4-FFF2-40B4-BE49-F238E27FC236}">
                <a16:creationId xmlns:a16="http://schemas.microsoft.com/office/drawing/2014/main" id="{3A70CB3A-C68D-A696-1089-ABF7D0B6E843}"/>
              </a:ext>
            </a:extLst>
          </p:cNvPr>
          <p:cNvSpPr/>
          <p:nvPr/>
        </p:nvSpPr>
        <p:spPr>
          <a:xfrm>
            <a:off x="936644" y="4211974"/>
            <a:ext cx="11268319" cy="1755224"/>
          </a:xfrm>
          <a:prstGeom prst="rect">
            <a:avLst/>
          </a:prstGeom>
        </p:spPr>
        <p:txBody>
          <a:bodyPr wrap="square">
            <a:spAutoFit/>
          </a:bodyPr>
          <a:lstStyle/>
          <a:p>
            <a:pPr>
              <a:lnSpc>
                <a:spcPct val="150000"/>
              </a:lnSpc>
            </a:pPr>
            <a:r>
              <a:rPr lang="fr-BE" sz="4400" b="1" spc="-50" dirty="0">
                <a:solidFill>
                  <a:schemeClr val="bg1"/>
                </a:solidFill>
                <a:latin typeface="+mj-lt"/>
                <a:ea typeface="+mj-ea"/>
                <a:cs typeface="+mj-cs"/>
              </a:rPr>
              <a:t>Étape 7.</a:t>
            </a:r>
          </a:p>
          <a:p>
            <a:pPr>
              <a:lnSpc>
                <a:spcPct val="150000"/>
              </a:lnSpc>
            </a:pPr>
            <a:r>
              <a:rPr lang="fr-BE" sz="3200" spc="-50" dirty="0">
                <a:solidFill>
                  <a:schemeClr val="bg1"/>
                </a:solidFill>
                <a:ea typeface="+mj-ea"/>
                <a:cs typeface="+mj-cs"/>
              </a:rPr>
              <a:t>Acter les apprentissages</a:t>
            </a:r>
            <a:endParaRPr lang="en-US" sz="3200" dirty="0">
              <a:solidFill>
                <a:schemeClr val="bg1"/>
              </a:solidFill>
            </a:endParaRPr>
          </a:p>
        </p:txBody>
      </p:sp>
      <p:pic>
        <p:nvPicPr>
          <p:cNvPr id="5" name="Image 4" descr="Une image contenant texte, Police, Graphique, capture d’écran&#10;&#10;Description générée automatiquement">
            <a:extLst>
              <a:ext uri="{FF2B5EF4-FFF2-40B4-BE49-F238E27FC236}">
                <a16:creationId xmlns:a16="http://schemas.microsoft.com/office/drawing/2014/main" id="{C15E96A5-E501-C089-2B75-5CBF2A72A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8" y="6284112"/>
            <a:ext cx="1807118" cy="446400"/>
          </a:xfrm>
          <a:prstGeom prst="rect">
            <a:avLst/>
          </a:prstGeom>
        </p:spPr>
      </p:pic>
      <p:sp>
        <p:nvSpPr>
          <p:cNvPr id="7" name="Rectangle 6">
            <a:extLst>
              <a:ext uri="{FF2B5EF4-FFF2-40B4-BE49-F238E27FC236}">
                <a16:creationId xmlns:a16="http://schemas.microsoft.com/office/drawing/2014/main" id="{D89532E7-5E14-BEB1-B42A-499F1669EE25}"/>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411967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182F1C3-EB7F-D49E-3CD9-CB94BC0074A0}"/>
              </a:ext>
            </a:extLst>
          </p:cNvPr>
          <p:cNvSpPr/>
          <p:nvPr/>
        </p:nvSpPr>
        <p:spPr>
          <a:xfrm>
            <a:off x="0" y="2678796"/>
            <a:ext cx="12191999" cy="2161945"/>
          </a:xfrm>
          <a:prstGeom prst="rect">
            <a:avLst/>
          </a:pr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 coins arrondis 10">
            <a:extLst>
              <a:ext uri="{FF2B5EF4-FFF2-40B4-BE49-F238E27FC236}">
                <a16:creationId xmlns:a16="http://schemas.microsoft.com/office/drawing/2014/main" id="{9E7EA621-C309-991C-87B1-98BBF1C81679}"/>
              </a:ext>
            </a:extLst>
          </p:cNvPr>
          <p:cNvSpPr/>
          <p:nvPr/>
        </p:nvSpPr>
        <p:spPr>
          <a:xfrm>
            <a:off x="936060" y="2881019"/>
            <a:ext cx="4861806" cy="176665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id="{DEF20949-6A01-F311-5A6B-A1B6FA4BE170}"/>
              </a:ext>
            </a:extLst>
          </p:cNvPr>
          <p:cNvSpPr/>
          <p:nvPr/>
        </p:nvSpPr>
        <p:spPr>
          <a:xfrm>
            <a:off x="1108334" y="3208016"/>
            <a:ext cx="4519198" cy="1107996"/>
          </a:xfrm>
          <a:prstGeom prst="rect">
            <a:avLst/>
          </a:prstGeom>
        </p:spPr>
        <p:txBody>
          <a:bodyPr wrap="square">
            <a:spAutoFit/>
          </a:bodyPr>
          <a:lstStyle/>
          <a:p>
            <a:r>
              <a:rPr lang="fr-FR" sz="1300" dirty="0">
                <a:solidFill>
                  <a:srgbClr val="2F3E8B"/>
                </a:solidFill>
                <a:cs typeface="Noto Sans Devanagari"/>
              </a:rPr>
              <a:t>L’enseignant invite les élèves à communiquer les choses importantes qu’ils ont apprises en menant cette démarche </a:t>
            </a:r>
            <a:br>
              <a:rPr lang="fr-FR" sz="1300" dirty="0">
                <a:solidFill>
                  <a:srgbClr val="2F3E8B"/>
                </a:solidFill>
                <a:cs typeface="Noto Sans Devanagari"/>
              </a:rPr>
            </a:br>
            <a:r>
              <a:rPr lang="fr-FR" sz="1300" dirty="0">
                <a:solidFill>
                  <a:srgbClr val="2F3E8B"/>
                </a:solidFill>
                <a:cs typeface="Noto Sans Devanagari"/>
              </a:rPr>
              <a:t>et note ces avis.</a:t>
            </a:r>
          </a:p>
          <a:p>
            <a:endParaRPr lang="fr-BE" sz="1300" dirty="0">
              <a:solidFill>
                <a:srgbClr val="2F3E8B"/>
              </a:solidFill>
              <a:cs typeface="Noto Sans Devanagari"/>
            </a:endParaRPr>
          </a:p>
          <a:p>
            <a:r>
              <a:rPr lang="fr-FR" sz="1400" b="1" dirty="0">
                <a:solidFill>
                  <a:srgbClr val="B4CC04"/>
                </a:solidFill>
                <a:latin typeface="+mj-lt"/>
              </a:rPr>
              <a:t>Dire trois choses que j’ai apprises lors de ce projet</a:t>
            </a:r>
          </a:p>
        </p:txBody>
      </p:sp>
      <p:sp>
        <p:nvSpPr>
          <p:cNvPr id="8" name="ZoneTexte 7">
            <a:extLst>
              <a:ext uri="{FF2B5EF4-FFF2-40B4-BE49-F238E27FC236}">
                <a16:creationId xmlns:a16="http://schemas.microsoft.com/office/drawing/2014/main" id="{0541CDA7-2327-B3A5-4B65-0521034EC28A}"/>
              </a:ext>
            </a:extLst>
          </p:cNvPr>
          <p:cNvSpPr txBox="1"/>
          <p:nvPr/>
        </p:nvSpPr>
        <p:spPr>
          <a:xfrm>
            <a:off x="357602" y="907564"/>
            <a:ext cx="5508111" cy="461665"/>
          </a:xfrm>
          <a:prstGeom prst="rect">
            <a:avLst/>
          </a:prstGeom>
          <a:noFill/>
        </p:spPr>
        <p:txBody>
          <a:bodyPr wrap="none" rtlCol="0">
            <a:spAutoFit/>
          </a:bodyPr>
          <a:lstStyle/>
          <a:p>
            <a:r>
              <a:rPr lang="fr-BE" sz="2400" b="1" cap="all" dirty="0">
                <a:solidFill>
                  <a:srgbClr val="3C8200"/>
                </a:solidFill>
                <a:latin typeface="+mj-lt"/>
              </a:rPr>
              <a:t>Étape 7 : </a:t>
            </a:r>
            <a:r>
              <a:rPr lang="fr-BE" sz="2000" cap="all" dirty="0">
                <a:solidFill>
                  <a:srgbClr val="3C8200"/>
                </a:solidFill>
                <a:cs typeface="Noto Sans Devanagari"/>
              </a:rPr>
              <a:t>acter les apprentissages</a:t>
            </a:r>
            <a:endParaRPr lang="en-US" sz="2000" cap="all" dirty="0">
              <a:solidFill>
                <a:srgbClr val="3C8200"/>
              </a:solidFill>
              <a:cs typeface="Noto Sans Devanagari"/>
            </a:endParaRPr>
          </a:p>
        </p:txBody>
      </p:sp>
      <p:sp>
        <p:nvSpPr>
          <p:cNvPr id="9" name="Espace réservé du numéro de diapositive 1">
            <a:extLst>
              <a:ext uri="{FF2B5EF4-FFF2-40B4-BE49-F238E27FC236}">
                <a16:creationId xmlns:a16="http://schemas.microsoft.com/office/drawing/2014/main" id="{F0CF9738-5FEB-9D9E-D0B2-2B0FE65C6693}"/>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43</a:t>
            </a:fld>
            <a:endParaRPr lang="en-US" dirty="0">
              <a:solidFill>
                <a:srgbClr val="2F3E8B"/>
              </a:solidFill>
            </a:endParaRPr>
          </a:p>
        </p:txBody>
      </p:sp>
      <p:sp>
        <p:nvSpPr>
          <p:cNvPr id="15" name="Ellipse 14">
            <a:extLst>
              <a:ext uri="{FF2B5EF4-FFF2-40B4-BE49-F238E27FC236}">
                <a16:creationId xmlns:a16="http://schemas.microsoft.com/office/drawing/2014/main" id="{BFB7C490-99E7-C60F-BEAE-1A4CDEE74142}"/>
              </a:ext>
            </a:extLst>
          </p:cNvPr>
          <p:cNvSpPr/>
          <p:nvPr/>
        </p:nvSpPr>
        <p:spPr>
          <a:xfrm>
            <a:off x="1494280" y="2389291"/>
            <a:ext cx="733425" cy="733425"/>
          </a:xfrm>
          <a:prstGeom prst="ellipse">
            <a:avLst/>
          </a:prstGeom>
          <a:solidFill>
            <a:schemeClr val="bg1"/>
          </a:solidFill>
          <a:ln>
            <a:solidFill>
              <a:srgbClr val="B4CC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a:extLst>
              <a:ext uri="{FF2B5EF4-FFF2-40B4-BE49-F238E27FC236}">
                <a16:creationId xmlns:a16="http://schemas.microsoft.com/office/drawing/2014/main" id="{59C643FA-F8A5-AE0D-1C16-48969996082A}"/>
              </a:ext>
            </a:extLst>
          </p:cNvPr>
          <p:cNvSpPr/>
          <p:nvPr/>
        </p:nvSpPr>
        <p:spPr>
          <a:xfrm>
            <a:off x="1611930" y="2340505"/>
            <a:ext cx="503529" cy="830997"/>
          </a:xfrm>
          <a:prstGeom prst="rect">
            <a:avLst/>
          </a:prstGeom>
        </p:spPr>
        <p:txBody>
          <a:bodyPr wrap="square">
            <a:spAutoFit/>
          </a:bodyPr>
          <a:lstStyle/>
          <a:p>
            <a:r>
              <a:rPr lang="fr-BE" sz="4800" dirty="0">
                <a:solidFill>
                  <a:srgbClr val="B4CC04"/>
                </a:solidFill>
                <a:latin typeface="Mercury Bold" panose="02000603000000020004" pitchFamily="50" charset="0"/>
              </a:rPr>
              <a:t>1</a:t>
            </a:r>
            <a:endParaRPr lang="fr-BE" sz="4800" dirty="0">
              <a:solidFill>
                <a:srgbClr val="B4CC04"/>
              </a:solidFill>
              <a:latin typeface="Mercury Regular" panose="02000603000000020004" pitchFamily="50" charset="0"/>
              <a:cs typeface="Noto Sans Devanagari"/>
            </a:endParaRPr>
          </a:p>
        </p:txBody>
      </p:sp>
      <p:sp>
        <p:nvSpPr>
          <p:cNvPr id="19" name="Rectangle 18">
            <a:extLst>
              <a:ext uri="{FF2B5EF4-FFF2-40B4-BE49-F238E27FC236}">
                <a16:creationId xmlns:a16="http://schemas.microsoft.com/office/drawing/2014/main" id="{96BF5193-81D3-7035-5730-F7C0B9ECA93A}"/>
              </a:ext>
            </a:extLst>
          </p:cNvPr>
          <p:cNvSpPr/>
          <p:nvPr/>
        </p:nvSpPr>
        <p:spPr>
          <a:xfrm>
            <a:off x="357603" y="1501738"/>
            <a:ext cx="5452354" cy="400110"/>
          </a:xfrm>
          <a:prstGeom prst="rect">
            <a:avLst/>
          </a:prstGeom>
        </p:spPr>
        <p:txBody>
          <a:bodyPr wrap="square">
            <a:spAutoFit/>
          </a:bodyPr>
          <a:lstStyle/>
          <a:p>
            <a:r>
              <a:rPr lang="fr-FR" sz="2000" dirty="0">
                <a:solidFill>
                  <a:srgbClr val="2F3E8B"/>
                </a:solidFill>
                <a:cs typeface="Noto Sans Devanagari"/>
              </a:rPr>
              <a:t>Deux étapes pour clôturer</a:t>
            </a:r>
          </a:p>
        </p:txBody>
      </p:sp>
      <p:sp>
        <p:nvSpPr>
          <p:cNvPr id="21" name="Rectangle : coins arrondis 20">
            <a:extLst>
              <a:ext uri="{FF2B5EF4-FFF2-40B4-BE49-F238E27FC236}">
                <a16:creationId xmlns:a16="http://schemas.microsoft.com/office/drawing/2014/main" id="{334C44F2-01E4-BC3E-CFD4-2B1B898322DF}"/>
              </a:ext>
            </a:extLst>
          </p:cNvPr>
          <p:cNvSpPr/>
          <p:nvPr/>
        </p:nvSpPr>
        <p:spPr>
          <a:xfrm>
            <a:off x="6390145" y="2881019"/>
            <a:ext cx="4861806" cy="176665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Rectangle 21">
            <a:extLst>
              <a:ext uri="{FF2B5EF4-FFF2-40B4-BE49-F238E27FC236}">
                <a16:creationId xmlns:a16="http://schemas.microsoft.com/office/drawing/2014/main" id="{0222CE0E-6A8B-A9D7-A8BF-F26FF6F33D9A}"/>
              </a:ext>
            </a:extLst>
          </p:cNvPr>
          <p:cNvSpPr/>
          <p:nvPr/>
        </p:nvSpPr>
        <p:spPr>
          <a:xfrm>
            <a:off x="6562419" y="3208016"/>
            <a:ext cx="4519198" cy="1123384"/>
          </a:xfrm>
          <a:prstGeom prst="rect">
            <a:avLst/>
          </a:prstGeom>
        </p:spPr>
        <p:txBody>
          <a:bodyPr wrap="square">
            <a:spAutoFit/>
          </a:bodyPr>
          <a:lstStyle/>
          <a:p>
            <a:r>
              <a:rPr lang="fr-FR" sz="1300" dirty="0">
                <a:solidFill>
                  <a:srgbClr val="2F3E8B"/>
                </a:solidFill>
                <a:cs typeface="Noto Sans Devanagari"/>
              </a:rPr>
              <a:t>Les élèves reviennent sur leurs idées spontanées </a:t>
            </a:r>
          </a:p>
          <a:p>
            <a:r>
              <a:rPr lang="fr-FR" sz="1300" dirty="0">
                <a:solidFill>
                  <a:srgbClr val="2F3E8B"/>
                </a:solidFill>
                <a:cs typeface="Noto Sans Devanagari"/>
              </a:rPr>
              <a:t>(voir étape 1 de l’enquête) et enrichissent leur propos.</a:t>
            </a:r>
          </a:p>
          <a:p>
            <a:endParaRPr lang="fr-BE" sz="1300" dirty="0">
              <a:solidFill>
                <a:srgbClr val="2F3E8B"/>
              </a:solidFill>
              <a:cs typeface="Noto Sans Devanagari"/>
            </a:endParaRPr>
          </a:p>
          <a:p>
            <a:r>
              <a:rPr lang="fr-FR" sz="1400" b="1" dirty="0">
                <a:solidFill>
                  <a:srgbClr val="B4CC04"/>
                </a:solidFill>
                <a:latin typeface="+mj-lt"/>
              </a:rPr>
              <a:t>À priori, je pensais que… et après la séquence </a:t>
            </a:r>
          </a:p>
          <a:p>
            <a:r>
              <a:rPr lang="fr-FR" sz="1400" b="1" dirty="0">
                <a:solidFill>
                  <a:srgbClr val="B4CC04"/>
                </a:solidFill>
                <a:latin typeface="+mj-lt"/>
              </a:rPr>
              <a:t>je pense que…</a:t>
            </a:r>
          </a:p>
        </p:txBody>
      </p:sp>
      <p:sp>
        <p:nvSpPr>
          <p:cNvPr id="23" name="Ellipse 22">
            <a:extLst>
              <a:ext uri="{FF2B5EF4-FFF2-40B4-BE49-F238E27FC236}">
                <a16:creationId xmlns:a16="http://schemas.microsoft.com/office/drawing/2014/main" id="{6AE9AD88-B8C2-FBB7-DB60-25120A504E50}"/>
              </a:ext>
            </a:extLst>
          </p:cNvPr>
          <p:cNvSpPr/>
          <p:nvPr/>
        </p:nvSpPr>
        <p:spPr>
          <a:xfrm>
            <a:off x="6948365" y="2389291"/>
            <a:ext cx="733425" cy="733425"/>
          </a:xfrm>
          <a:prstGeom prst="ellipse">
            <a:avLst/>
          </a:prstGeom>
          <a:solidFill>
            <a:schemeClr val="bg1"/>
          </a:solidFill>
          <a:ln>
            <a:solidFill>
              <a:srgbClr val="B4CC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Rectangle 23">
            <a:extLst>
              <a:ext uri="{FF2B5EF4-FFF2-40B4-BE49-F238E27FC236}">
                <a16:creationId xmlns:a16="http://schemas.microsoft.com/office/drawing/2014/main" id="{B16A7990-6161-7040-D997-7E709CAFDE0E}"/>
              </a:ext>
            </a:extLst>
          </p:cNvPr>
          <p:cNvSpPr/>
          <p:nvPr/>
        </p:nvSpPr>
        <p:spPr>
          <a:xfrm>
            <a:off x="7063313" y="2340505"/>
            <a:ext cx="503529" cy="830997"/>
          </a:xfrm>
          <a:prstGeom prst="rect">
            <a:avLst/>
          </a:prstGeom>
        </p:spPr>
        <p:txBody>
          <a:bodyPr wrap="square">
            <a:spAutoFit/>
          </a:bodyPr>
          <a:lstStyle/>
          <a:p>
            <a:r>
              <a:rPr lang="fr-BE" sz="4800" dirty="0">
                <a:solidFill>
                  <a:srgbClr val="B4CC04"/>
                </a:solidFill>
                <a:latin typeface="Mercury Bold" panose="02000603000000020004" pitchFamily="50" charset="0"/>
              </a:rPr>
              <a:t>2</a:t>
            </a:r>
            <a:endParaRPr lang="fr-BE" sz="4800" dirty="0">
              <a:solidFill>
                <a:srgbClr val="B4CC04"/>
              </a:solidFill>
              <a:latin typeface="Mercury Regular" panose="02000603000000020004" pitchFamily="50" charset="0"/>
              <a:cs typeface="Noto Sans Devanagari"/>
            </a:endParaRPr>
          </a:p>
        </p:txBody>
      </p:sp>
      <p:pic>
        <p:nvPicPr>
          <p:cNvPr id="25" name="Image 24" descr="Une image contenant capture d’écran, Graphique, Police, vert&#10;&#10;Description générée automatiquement">
            <a:extLst>
              <a:ext uri="{FF2B5EF4-FFF2-40B4-BE49-F238E27FC236}">
                <a16:creationId xmlns:a16="http://schemas.microsoft.com/office/drawing/2014/main" id="{17FC5C6C-7EE7-4A72-12E3-F68DBA586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2" name="Rectangle 1">
            <a:extLst>
              <a:ext uri="{FF2B5EF4-FFF2-40B4-BE49-F238E27FC236}">
                <a16:creationId xmlns:a16="http://schemas.microsoft.com/office/drawing/2014/main" id="{3CA23A73-FCD9-4FB8-C74A-0BE86950A8E1}"/>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1673801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ffiche, Visage humain, homme&#10;&#10;Description générée automatiquement">
            <a:extLst>
              <a:ext uri="{FF2B5EF4-FFF2-40B4-BE49-F238E27FC236}">
                <a16:creationId xmlns:a16="http://schemas.microsoft.com/office/drawing/2014/main" id="{5694F6A7-4C72-5443-D9AD-FAD13136E4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Graphique 4">
            <a:extLst>
              <a:ext uri="{FF2B5EF4-FFF2-40B4-BE49-F238E27FC236}">
                <a16:creationId xmlns:a16="http://schemas.microsoft.com/office/drawing/2014/main" id="{87FB328B-5539-2299-363D-78EDC87E48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 y="5089585"/>
            <a:ext cx="12204963" cy="1768415"/>
          </a:xfrm>
          <a:prstGeom prst="rect">
            <a:avLst/>
          </a:prstGeom>
        </p:spPr>
      </p:pic>
      <p:sp>
        <p:nvSpPr>
          <p:cNvPr id="6" name="Date Placeholder 6">
            <a:extLst>
              <a:ext uri="{FF2B5EF4-FFF2-40B4-BE49-F238E27FC236}">
                <a16:creationId xmlns:a16="http://schemas.microsoft.com/office/drawing/2014/main" id="{C109A9D4-1280-34D6-472F-ED32AB980AFD}"/>
              </a:ext>
            </a:extLst>
          </p:cNvPr>
          <p:cNvSpPr txBox="1">
            <a:spLocks/>
          </p:cNvSpPr>
          <p:nvPr/>
        </p:nvSpPr>
        <p:spPr>
          <a:xfrm>
            <a:off x="497097" y="6290038"/>
            <a:ext cx="4753155" cy="365125"/>
          </a:xfrm>
          <a:prstGeom prst="rect">
            <a:avLst/>
          </a:prstGeom>
        </p:spPr>
        <p:txBody>
          <a:bodyPr/>
          <a:lstStyle>
            <a:defPPr>
              <a:defRPr lang="en-US"/>
            </a:defPPr>
            <a:lvl1pPr marL="0" algn="l" defTabSz="914400" rtl="0" eaLnBrk="1" latinLnBrk="0" hangingPunct="1">
              <a:defRPr sz="1200" kern="1200">
                <a:solidFill>
                  <a:schemeClr val="tx1"/>
                </a:solidFill>
                <a:latin typeface="Mercury Regular" panose="0200060300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mn-lt"/>
              </a:rPr>
              <a:t>La sécurité routière : une compétence pour la vie.</a:t>
            </a:r>
            <a:endParaRPr lang="en-US" dirty="0">
              <a:solidFill>
                <a:schemeClr val="bg1"/>
              </a:solidFill>
              <a:latin typeface="+mn-lt"/>
            </a:endParaRPr>
          </a:p>
        </p:txBody>
      </p:sp>
      <p:pic>
        <p:nvPicPr>
          <p:cNvPr id="7" name="Image 6" descr="Une image contenant texte, Police, Graphique, capture d’écran&#10;&#10;Description générée automatiquement">
            <a:extLst>
              <a:ext uri="{FF2B5EF4-FFF2-40B4-BE49-F238E27FC236}">
                <a16:creationId xmlns:a16="http://schemas.microsoft.com/office/drawing/2014/main" id="{4C19A37B-ACBB-BDEC-E893-3109F85899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2808" y="5831457"/>
            <a:ext cx="2657532" cy="656472"/>
          </a:xfrm>
          <a:prstGeom prst="rect">
            <a:avLst/>
          </a:prstGeom>
        </p:spPr>
      </p:pic>
      <p:pic>
        <p:nvPicPr>
          <p:cNvPr id="8" name="Image 7" descr="Une image contenant texte, Police, Graphique, logo&#10;&#10;Description générée automatiquement">
            <a:extLst>
              <a:ext uri="{FF2B5EF4-FFF2-40B4-BE49-F238E27FC236}">
                <a16:creationId xmlns:a16="http://schemas.microsoft.com/office/drawing/2014/main" id="{D9152A2B-80C4-3164-E345-90BECC55E4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139" y="4533266"/>
            <a:ext cx="3921106" cy="1584056"/>
          </a:xfrm>
          <a:prstGeom prst="rect">
            <a:avLst/>
          </a:prstGeom>
        </p:spPr>
      </p:pic>
    </p:spTree>
    <p:extLst>
      <p:ext uri="{BB962C8B-B14F-4D97-AF65-F5344CB8AC3E}">
        <p14:creationId xmlns:p14="http://schemas.microsoft.com/office/powerpoint/2010/main" val="193902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4CB46E7-2AA7-5079-EDA9-8458364757DC}"/>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1" y="0"/>
            <a:ext cx="4572000" cy="6857421"/>
          </a:xfrm>
          <a:prstGeom prst="rect">
            <a:avLst/>
          </a:prstGeom>
        </p:spPr>
      </p:pic>
      <p:sp>
        <p:nvSpPr>
          <p:cNvPr id="3" name="Espace réservé du numéro de diapositive 1">
            <a:extLst>
              <a:ext uri="{FF2B5EF4-FFF2-40B4-BE49-F238E27FC236}">
                <a16:creationId xmlns:a16="http://schemas.microsoft.com/office/drawing/2014/main" id="{DACAD02A-7998-3C5B-E620-54FC5844F4A9}"/>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5</a:t>
            </a:fld>
            <a:endParaRPr lang="en-US" dirty="0">
              <a:solidFill>
                <a:srgbClr val="2F3E8B"/>
              </a:solidFill>
            </a:endParaRPr>
          </a:p>
        </p:txBody>
      </p:sp>
      <p:sp>
        <p:nvSpPr>
          <p:cNvPr id="5" name="Rectangle : coins arrondis 4">
            <a:extLst>
              <a:ext uri="{FF2B5EF4-FFF2-40B4-BE49-F238E27FC236}">
                <a16:creationId xmlns:a16="http://schemas.microsoft.com/office/drawing/2014/main" id="{1E888C84-D875-6F32-76AD-49F5A012C666}"/>
              </a:ext>
            </a:extLst>
          </p:cNvPr>
          <p:cNvSpPr/>
          <p:nvPr/>
        </p:nvSpPr>
        <p:spPr>
          <a:xfrm>
            <a:off x="3990949" y="1031801"/>
            <a:ext cx="5502676" cy="472860"/>
          </a:xfrm>
          <a:prstGeom prst="round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a:extLst>
              <a:ext uri="{FF2B5EF4-FFF2-40B4-BE49-F238E27FC236}">
                <a16:creationId xmlns:a16="http://schemas.microsoft.com/office/drawing/2014/main" id="{E7329000-6A60-8185-37EF-1273CFD8EE14}"/>
              </a:ext>
            </a:extLst>
          </p:cNvPr>
          <p:cNvSpPr>
            <a:spLocks noChangeAspect="1"/>
          </p:cNvSpPr>
          <p:nvPr/>
        </p:nvSpPr>
        <p:spPr>
          <a:xfrm>
            <a:off x="3990293" y="1033471"/>
            <a:ext cx="5781235" cy="461665"/>
          </a:xfrm>
          <a:prstGeom prst="rect">
            <a:avLst/>
          </a:prstGeom>
        </p:spPr>
        <p:txBody>
          <a:bodyPr wrap="square">
            <a:spAutoFit/>
          </a:bodyPr>
          <a:lstStyle/>
          <a:p>
            <a:pPr>
              <a:spcAft>
                <a:spcPts val="0"/>
              </a:spcAft>
            </a:pPr>
            <a:r>
              <a:rPr lang="fr-BE" sz="2400" b="1" dirty="0">
                <a:solidFill>
                  <a:schemeClr val="bg1"/>
                </a:solidFill>
                <a:latin typeface="+mj-lt"/>
                <a:cs typeface="Noto Sans Devanagari"/>
              </a:rPr>
              <a:t>Une enquête Environnement / Santé</a:t>
            </a:r>
            <a:endParaRPr lang="en-US" sz="2400" b="1" dirty="0">
              <a:solidFill>
                <a:schemeClr val="bg1"/>
              </a:solidFill>
              <a:latin typeface="+mj-lt"/>
              <a:ea typeface="Noto Sans CJK SC Regular"/>
              <a:cs typeface="Noto Sans Devanagari"/>
            </a:endParaRPr>
          </a:p>
        </p:txBody>
      </p:sp>
      <p:pic>
        <p:nvPicPr>
          <p:cNvPr id="11" name="Image 10">
            <a:extLst>
              <a:ext uri="{FF2B5EF4-FFF2-40B4-BE49-F238E27FC236}">
                <a16:creationId xmlns:a16="http://schemas.microsoft.com/office/drawing/2014/main" id="{9A2B98BF-A17D-28CB-DE63-993C1A06E0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1575" y="2267544"/>
            <a:ext cx="3688851" cy="2840242"/>
          </a:xfrm>
          <a:prstGeom prst="rect">
            <a:avLst/>
          </a:prstGeom>
        </p:spPr>
      </p:pic>
      <p:sp>
        <p:nvSpPr>
          <p:cNvPr id="12" name="Rectangle 11">
            <a:extLst>
              <a:ext uri="{FF2B5EF4-FFF2-40B4-BE49-F238E27FC236}">
                <a16:creationId xmlns:a16="http://schemas.microsoft.com/office/drawing/2014/main" id="{A2A5E663-94A5-96BF-BC6D-B682B4AFE052}"/>
              </a:ext>
            </a:extLst>
          </p:cNvPr>
          <p:cNvSpPr/>
          <p:nvPr/>
        </p:nvSpPr>
        <p:spPr>
          <a:xfrm>
            <a:off x="4981575" y="2007509"/>
            <a:ext cx="5373462" cy="584775"/>
          </a:xfrm>
          <a:prstGeom prst="rect">
            <a:avLst/>
          </a:prstGeom>
        </p:spPr>
        <p:txBody>
          <a:bodyPr wrap="square">
            <a:spAutoFit/>
          </a:bodyPr>
          <a:lstStyle/>
          <a:p>
            <a:pPr>
              <a:spcAft>
                <a:spcPts val="0"/>
              </a:spcAft>
            </a:pPr>
            <a:r>
              <a:rPr lang="fr-BE" sz="3200" b="1" dirty="0">
                <a:solidFill>
                  <a:srgbClr val="3C8200"/>
                </a:solidFill>
                <a:latin typeface="+mj-lt"/>
                <a:cs typeface="Noto Sans Devanagari"/>
              </a:rPr>
              <a:t>Analysons le problème</a:t>
            </a:r>
            <a:endParaRPr lang="en-US" sz="3200" b="1" dirty="0">
              <a:solidFill>
                <a:srgbClr val="3C8200"/>
              </a:solidFill>
              <a:latin typeface="+mj-lt"/>
              <a:ea typeface="Noto Sans CJK SC Regular"/>
              <a:cs typeface="Noto Sans Devanagari"/>
            </a:endParaRPr>
          </a:p>
        </p:txBody>
      </p:sp>
      <p:pic>
        <p:nvPicPr>
          <p:cNvPr id="13" name="Image 12" descr="Une image contenant capture d’écran, Graphique, Police, vert&#10;&#10;Description générée automatiquement">
            <a:extLst>
              <a:ext uri="{FF2B5EF4-FFF2-40B4-BE49-F238E27FC236}">
                <a16:creationId xmlns:a16="http://schemas.microsoft.com/office/drawing/2014/main" id="{60DA29B4-5360-CE5E-81EE-B256D867A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4" name="Rectangle 3">
            <a:extLst>
              <a:ext uri="{FF2B5EF4-FFF2-40B4-BE49-F238E27FC236}">
                <a16:creationId xmlns:a16="http://schemas.microsoft.com/office/drawing/2014/main" id="{F55E877C-6C85-1959-37FE-6309EDD9438B}"/>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254982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88A085-3474-A42E-2D88-15CD59479579}"/>
              </a:ext>
            </a:extLst>
          </p:cNvPr>
          <p:cNvSpPr/>
          <p:nvPr/>
        </p:nvSpPr>
        <p:spPr>
          <a:xfrm>
            <a:off x="0" y="-1"/>
            <a:ext cx="12192000" cy="6858001"/>
          </a:xfrm>
          <a:prstGeom prst="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Graphique 2">
            <a:extLst>
              <a:ext uri="{FF2B5EF4-FFF2-40B4-BE49-F238E27FC236}">
                <a16:creationId xmlns:a16="http://schemas.microsoft.com/office/drawing/2014/main" id="{FD269A94-2459-643C-12C4-CE3328A5C7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0" y="0"/>
            <a:ext cx="12204963" cy="1768415"/>
          </a:xfrm>
          <a:prstGeom prst="rect">
            <a:avLst/>
          </a:prstGeom>
        </p:spPr>
      </p:pic>
      <p:sp>
        <p:nvSpPr>
          <p:cNvPr id="4" name="Rectangle 3">
            <a:extLst>
              <a:ext uri="{FF2B5EF4-FFF2-40B4-BE49-F238E27FC236}">
                <a16:creationId xmlns:a16="http://schemas.microsoft.com/office/drawing/2014/main" id="{30C81080-BC28-FFE5-49E6-C322A3646950}"/>
              </a:ext>
            </a:extLst>
          </p:cNvPr>
          <p:cNvSpPr/>
          <p:nvPr/>
        </p:nvSpPr>
        <p:spPr>
          <a:xfrm>
            <a:off x="936644" y="4211974"/>
            <a:ext cx="11268319" cy="1755224"/>
          </a:xfrm>
          <a:prstGeom prst="rect">
            <a:avLst/>
          </a:prstGeom>
        </p:spPr>
        <p:txBody>
          <a:bodyPr wrap="square">
            <a:spAutoFit/>
          </a:bodyPr>
          <a:lstStyle/>
          <a:p>
            <a:pPr>
              <a:lnSpc>
                <a:spcPct val="150000"/>
              </a:lnSpc>
            </a:pPr>
            <a:r>
              <a:rPr lang="fr-BE" sz="4400" b="1" spc="-50" dirty="0">
                <a:solidFill>
                  <a:schemeClr val="bg1"/>
                </a:solidFill>
                <a:latin typeface="+mj-lt"/>
                <a:ea typeface="+mj-ea"/>
                <a:cs typeface="+mj-cs"/>
              </a:rPr>
              <a:t>Étape 1.</a:t>
            </a:r>
          </a:p>
          <a:p>
            <a:pPr>
              <a:lnSpc>
                <a:spcPct val="150000"/>
              </a:lnSpc>
            </a:pPr>
            <a:r>
              <a:rPr lang="fr-BE" sz="3200" spc="-50" dirty="0">
                <a:solidFill>
                  <a:schemeClr val="bg1"/>
                </a:solidFill>
                <a:ea typeface="+mj-ea"/>
                <a:cs typeface="+mj-cs"/>
              </a:rPr>
              <a:t>L’avis des élèves a priori</a:t>
            </a:r>
            <a:endParaRPr lang="en-US" sz="3200" dirty="0">
              <a:solidFill>
                <a:schemeClr val="bg1"/>
              </a:solidFill>
            </a:endParaRPr>
          </a:p>
        </p:txBody>
      </p:sp>
      <p:pic>
        <p:nvPicPr>
          <p:cNvPr id="5" name="Image 4" descr="Une image contenant texte, Police, Graphique, capture d’écran&#10;&#10;Description générée automatiquement">
            <a:extLst>
              <a:ext uri="{FF2B5EF4-FFF2-40B4-BE49-F238E27FC236}">
                <a16:creationId xmlns:a16="http://schemas.microsoft.com/office/drawing/2014/main" id="{41060196-A505-E0B5-B3B8-7B2D089D8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8" y="6284112"/>
            <a:ext cx="1807118" cy="446400"/>
          </a:xfrm>
          <a:prstGeom prst="rect">
            <a:avLst/>
          </a:prstGeom>
        </p:spPr>
      </p:pic>
      <p:sp>
        <p:nvSpPr>
          <p:cNvPr id="7" name="Rectangle 6">
            <a:extLst>
              <a:ext uri="{FF2B5EF4-FFF2-40B4-BE49-F238E27FC236}">
                <a16:creationId xmlns:a16="http://schemas.microsoft.com/office/drawing/2014/main" id="{AE3043C6-1E8E-A413-01C5-059BB4BBC79F}"/>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4263409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8EFD607-D513-B236-E4C5-972E34193457}"/>
              </a:ext>
            </a:extLst>
          </p:cNvPr>
          <p:cNvSpPr txBox="1"/>
          <p:nvPr/>
        </p:nvSpPr>
        <p:spPr>
          <a:xfrm>
            <a:off x="357602" y="907564"/>
            <a:ext cx="5271571" cy="461665"/>
          </a:xfrm>
          <a:prstGeom prst="rect">
            <a:avLst/>
          </a:prstGeom>
          <a:noFill/>
        </p:spPr>
        <p:txBody>
          <a:bodyPr wrap="none" rtlCol="0">
            <a:spAutoFit/>
          </a:bodyPr>
          <a:lstStyle/>
          <a:p>
            <a:r>
              <a:rPr lang="fr-BE" sz="2400" b="1" cap="all" dirty="0">
                <a:solidFill>
                  <a:srgbClr val="3C8200"/>
                </a:solidFill>
                <a:latin typeface="+mj-lt"/>
              </a:rPr>
              <a:t>Étape 1 : </a:t>
            </a:r>
            <a:r>
              <a:rPr lang="fr-BE" sz="2000" cap="all" dirty="0">
                <a:solidFill>
                  <a:srgbClr val="3C8200"/>
                </a:solidFill>
                <a:latin typeface="+mj-lt"/>
                <a:cs typeface="Noto Sans Devanagari"/>
              </a:rPr>
              <a:t>L’AVIS DES ÉLÈVES a PRIORI</a:t>
            </a:r>
            <a:endParaRPr lang="en-US" sz="2000" cap="all" dirty="0">
              <a:solidFill>
                <a:srgbClr val="3C8200"/>
              </a:solidFill>
              <a:latin typeface="+mj-lt"/>
              <a:cs typeface="Noto Sans Devanagari"/>
            </a:endParaRPr>
          </a:p>
        </p:txBody>
      </p:sp>
      <p:sp>
        <p:nvSpPr>
          <p:cNvPr id="3" name="Rectangle 2">
            <a:extLst>
              <a:ext uri="{FF2B5EF4-FFF2-40B4-BE49-F238E27FC236}">
                <a16:creationId xmlns:a16="http://schemas.microsoft.com/office/drawing/2014/main" id="{57F80C02-2C2F-F1AE-0E97-37B64E8B78D7}"/>
              </a:ext>
            </a:extLst>
          </p:cNvPr>
          <p:cNvSpPr/>
          <p:nvPr/>
        </p:nvSpPr>
        <p:spPr>
          <a:xfrm>
            <a:off x="6278423" y="3129046"/>
            <a:ext cx="5400000" cy="892552"/>
          </a:xfrm>
          <a:prstGeom prst="rect">
            <a:avLst/>
          </a:prstGeom>
        </p:spPr>
        <p:txBody>
          <a:bodyPr wrap="square">
            <a:spAutoFit/>
          </a:bodyPr>
          <a:lstStyle/>
          <a:p>
            <a:r>
              <a:rPr lang="fr-BE" sz="1300" dirty="0">
                <a:solidFill>
                  <a:srgbClr val="7D7D7C"/>
                </a:solidFill>
                <a:cs typeface="Noto Sans Devanagari"/>
              </a:rPr>
              <a:t>Cette discussion fera vite apparaître que chacun a des informations partielles et parfois partiales sur la question. Cela permet d’introduire </a:t>
            </a:r>
            <a:br>
              <a:rPr lang="fr-BE" sz="1300" dirty="0">
                <a:solidFill>
                  <a:srgbClr val="7D7D7C"/>
                </a:solidFill>
                <a:cs typeface="Noto Sans Devanagari"/>
              </a:rPr>
            </a:br>
            <a:r>
              <a:rPr lang="fr-BE" sz="1300" dirty="0">
                <a:solidFill>
                  <a:srgbClr val="7D7D7C"/>
                </a:solidFill>
                <a:cs typeface="Noto Sans Devanagari"/>
              </a:rPr>
              <a:t>la deuxième étape qui consiste à s’informer pour se forger un avis plus étayé sur la question.</a:t>
            </a:r>
          </a:p>
        </p:txBody>
      </p:sp>
      <p:sp>
        <p:nvSpPr>
          <p:cNvPr id="4" name="Rectangle 3">
            <a:extLst>
              <a:ext uri="{FF2B5EF4-FFF2-40B4-BE49-F238E27FC236}">
                <a16:creationId xmlns:a16="http://schemas.microsoft.com/office/drawing/2014/main" id="{31A98F1D-B5E0-3424-1B39-E41183D87243}"/>
              </a:ext>
            </a:extLst>
          </p:cNvPr>
          <p:cNvSpPr/>
          <p:nvPr/>
        </p:nvSpPr>
        <p:spPr>
          <a:xfrm>
            <a:off x="357602" y="3129045"/>
            <a:ext cx="5400000" cy="1092607"/>
          </a:xfrm>
          <a:prstGeom prst="rect">
            <a:avLst/>
          </a:prstGeom>
        </p:spPr>
        <p:txBody>
          <a:bodyPr wrap="square">
            <a:spAutoFit/>
          </a:bodyPr>
          <a:lstStyle/>
          <a:p>
            <a:r>
              <a:rPr lang="fr-BE" sz="1300" dirty="0">
                <a:solidFill>
                  <a:srgbClr val="7D7D7C"/>
                </a:solidFill>
                <a:cs typeface="Noto Sans Devanagari"/>
              </a:rPr>
              <a:t>L’enseignant demande aux élèves ce qu’ils pensent du sujet. Il s’agit juste de collecter les idées mais sans donner à ce stade des informations tirées d’études menées par des experts. L’enseignant souligne les convergences et divergences, les approximations, les informations à vérifier.</a:t>
            </a:r>
          </a:p>
        </p:txBody>
      </p:sp>
      <p:sp>
        <p:nvSpPr>
          <p:cNvPr id="5" name="Rectangle 4">
            <a:extLst>
              <a:ext uri="{FF2B5EF4-FFF2-40B4-BE49-F238E27FC236}">
                <a16:creationId xmlns:a16="http://schemas.microsoft.com/office/drawing/2014/main" id="{33270417-0EA7-7D59-F2A5-FAA3C7408E4D}"/>
              </a:ext>
            </a:extLst>
          </p:cNvPr>
          <p:cNvSpPr/>
          <p:nvPr/>
        </p:nvSpPr>
        <p:spPr>
          <a:xfrm>
            <a:off x="357603" y="1607459"/>
            <a:ext cx="11320820" cy="584775"/>
          </a:xfrm>
          <a:prstGeom prst="rect">
            <a:avLst/>
          </a:prstGeom>
        </p:spPr>
        <p:txBody>
          <a:bodyPr wrap="square">
            <a:spAutoFit/>
          </a:bodyPr>
          <a:lstStyle/>
          <a:p>
            <a:pPr>
              <a:spcAft>
                <a:spcPts val="0"/>
              </a:spcAft>
            </a:pPr>
            <a:r>
              <a:rPr lang="fr-BE" sz="1600" b="1" dirty="0">
                <a:solidFill>
                  <a:srgbClr val="2F3E8B"/>
                </a:solidFill>
                <a:latin typeface="+mj-lt"/>
              </a:rPr>
              <a:t>Est-ce dangereux de rouler à vélo, en trottinette, en voiture sous l’effet de l’alcool, du cannabis </a:t>
            </a:r>
          </a:p>
          <a:p>
            <a:pPr>
              <a:spcAft>
                <a:spcPts val="0"/>
              </a:spcAft>
            </a:pPr>
            <a:r>
              <a:rPr lang="fr-BE" sz="1600" b="1" dirty="0">
                <a:solidFill>
                  <a:srgbClr val="2F3E8B"/>
                </a:solidFill>
                <a:latin typeface="+mj-lt"/>
              </a:rPr>
              <a:t>ou d’autres substances psychotropes ?</a:t>
            </a:r>
            <a:endParaRPr lang="en-US" b="1" dirty="0">
              <a:solidFill>
                <a:schemeClr val="accent2"/>
              </a:solidFill>
              <a:latin typeface="+mj-lt"/>
              <a:ea typeface="Noto Sans CJK SC Regular"/>
              <a:cs typeface="Noto Sans Devanagari"/>
            </a:endParaRPr>
          </a:p>
        </p:txBody>
      </p:sp>
      <p:sp>
        <p:nvSpPr>
          <p:cNvPr id="6" name="Rectangle 5">
            <a:extLst>
              <a:ext uri="{FF2B5EF4-FFF2-40B4-BE49-F238E27FC236}">
                <a16:creationId xmlns:a16="http://schemas.microsoft.com/office/drawing/2014/main" id="{A6FA0E1A-7890-935A-1941-BE97D1B2C9EE}"/>
              </a:ext>
            </a:extLst>
          </p:cNvPr>
          <p:cNvSpPr/>
          <p:nvPr/>
        </p:nvSpPr>
        <p:spPr>
          <a:xfrm>
            <a:off x="357602" y="2550434"/>
            <a:ext cx="11579295" cy="400110"/>
          </a:xfrm>
          <a:prstGeom prst="rect">
            <a:avLst/>
          </a:prstGeom>
        </p:spPr>
        <p:txBody>
          <a:bodyPr wrap="square">
            <a:spAutoFit/>
          </a:bodyPr>
          <a:lstStyle/>
          <a:p>
            <a:pPr>
              <a:spcAft>
                <a:spcPts val="0"/>
              </a:spcAft>
            </a:pPr>
            <a:r>
              <a:rPr lang="fr-BE" sz="2000" dirty="0">
                <a:solidFill>
                  <a:srgbClr val="2F3E8B"/>
                </a:solidFill>
                <a:cs typeface="Noto Sans Devanagari"/>
              </a:rPr>
              <a:t>Déroulement</a:t>
            </a:r>
            <a:endParaRPr lang="en-US" dirty="0">
              <a:solidFill>
                <a:schemeClr val="accent2"/>
              </a:solidFill>
              <a:ea typeface="Noto Sans CJK SC Regular"/>
              <a:cs typeface="Noto Sans Devanagari"/>
            </a:endParaRPr>
          </a:p>
        </p:txBody>
      </p:sp>
      <p:sp>
        <p:nvSpPr>
          <p:cNvPr id="7" name="Espace réservé du numéro de diapositive 1">
            <a:extLst>
              <a:ext uri="{FF2B5EF4-FFF2-40B4-BE49-F238E27FC236}">
                <a16:creationId xmlns:a16="http://schemas.microsoft.com/office/drawing/2014/main" id="{B1CF5CE1-CE62-43B1-C442-C7D7300AFE52}"/>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7</a:t>
            </a:fld>
            <a:endParaRPr lang="en-US" dirty="0">
              <a:solidFill>
                <a:srgbClr val="2F3E8B"/>
              </a:solidFill>
            </a:endParaRPr>
          </a:p>
        </p:txBody>
      </p:sp>
      <p:pic>
        <p:nvPicPr>
          <p:cNvPr id="10" name="Image 9" descr="Une image contenant capture d’écran, Graphique, Police, vert&#10;&#10;Description générée automatiquement">
            <a:extLst>
              <a:ext uri="{FF2B5EF4-FFF2-40B4-BE49-F238E27FC236}">
                <a16:creationId xmlns:a16="http://schemas.microsoft.com/office/drawing/2014/main" id="{AC348A16-8106-9161-C1BB-CA7EF15B0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8" name="Rectangle 7">
            <a:extLst>
              <a:ext uri="{FF2B5EF4-FFF2-40B4-BE49-F238E27FC236}">
                <a16:creationId xmlns:a16="http://schemas.microsoft.com/office/drawing/2014/main" id="{27E480AE-4CE3-234A-9299-6E291EDB60EA}"/>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635353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49AFCA-F161-0088-394F-8C4FAD90391B}"/>
              </a:ext>
            </a:extLst>
          </p:cNvPr>
          <p:cNvSpPr/>
          <p:nvPr/>
        </p:nvSpPr>
        <p:spPr>
          <a:xfrm>
            <a:off x="0" y="-1"/>
            <a:ext cx="12192000" cy="6858001"/>
          </a:xfrm>
          <a:prstGeom prst="rect">
            <a:avLst/>
          </a:prstGeom>
          <a:solidFill>
            <a:srgbClr val="3C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Graphique 2">
            <a:extLst>
              <a:ext uri="{FF2B5EF4-FFF2-40B4-BE49-F238E27FC236}">
                <a16:creationId xmlns:a16="http://schemas.microsoft.com/office/drawing/2014/main" id="{39A2BBC3-024E-80F8-2DB3-55B28E2246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0" y="0"/>
            <a:ext cx="12204963" cy="1768415"/>
          </a:xfrm>
          <a:prstGeom prst="rect">
            <a:avLst/>
          </a:prstGeom>
        </p:spPr>
      </p:pic>
      <p:sp>
        <p:nvSpPr>
          <p:cNvPr id="4" name="Rectangle 3">
            <a:extLst>
              <a:ext uri="{FF2B5EF4-FFF2-40B4-BE49-F238E27FC236}">
                <a16:creationId xmlns:a16="http://schemas.microsoft.com/office/drawing/2014/main" id="{36298492-B062-6659-B795-78BE982AA21A}"/>
              </a:ext>
            </a:extLst>
          </p:cNvPr>
          <p:cNvSpPr/>
          <p:nvPr/>
        </p:nvSpPr>
        <p:spPr>
          <a:xfrm>
            <a:off x="936644" y="4211974"/>
            <a:ext cx="11268319" cy="1755224"/>
          </a:xfrm>
          <a:prstGeom prst="rect">
            <a:avLst/>
          </a:prstGeom>
        </p:spPr>
        <p:txBody>
          <a:bodyPr wrap="square">
            <a:spAutoFit/>
          </a:bodyPr>
          <a:lstStyle/>
          <a:p>
            <a:pPr>
              <a:lnSpc>
                <a:spcPct val="150000"/>
              </a:lnSpc>
            </a:pPr>
            <a:r>
              <a:rPr lang="fr-BE" sz="4400" b="1" spc="-50" dirty="0">
                <a:solidFill>
                  <a:schemeClr val="bg1"/>
                </a:solidFill>
                <a:latin typeface="+mj-lt"/>
                <a:ea typeface="+mj-ea"/>
                <a:cs typeface="+mj-cs"/>
              </a:rPr>
              <a:t>Étape 2.</a:t>
            </a:r>
          </a:p>
          <a:p>
            <a:pPr>
              <a:lnSpc>
                <a:spcPct val="150000"/>
              </a:lnSpc>
            </a:pPr>
            <a:r>
              <a:rPr lang="fr-BE" sz="3200" spc="-50" dirty="0">
                <a:solidFill>
                  <a:schemeClr val="bg1"/>
                </a:solidFill>
                <a:ea typeface="+mj-ea"/>
                <a:cs typeface="+mj-cs"/>
              </a:rPr>
              <a:t>Le problème existe-t-il ?</a:t>
            </a:r>
            <a:endParaRPr lang="en-US" sz="3200" dirty="0">
              <a:solidFill>
                <a:schemeClr val="bg1"/>
              </a:solidFill>
            </a:endParaRPr>
          </a:p>
        </p:txBody>
      </p:sp>
      <p:pic>
        <p:nvPicPr>
          <p:cNvPr id="5" name="Image 4" descr="Une image contenant texte, Police, Graphique, capture d’écran&#10;&#10;Description générée automatiquement">
            <a:extLst>
              <a:ext uri="{FF2B5EF4-FFF2-40B4-BE49-F238E27FC236}">
                <a16:creationId xmlns:a16="http://schemas.microsoft.com/office/drawing/2014/main" id="{D0E3FB38-6F6F-C9B9-90D8-B3D72D3A6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18" y="6284112"/>
            <a:ext cx="1807118" cy="446400"/>
          </a:xfrm>
          <a:prstGeom prst="rect">
            <a:avLst/>
          </a:prstGeom>
        </p:spPr>
      </p:pic>
      <p:sp>
        <p:nvSpPr>
          <p:cNvPr id="7" name="Rectangle 6">
            <a:extLst>
              <a:ext uri="{FF2B5EF4-FFF2-40B4-BE49-F238E27FC236}">
                <a16:creationId xmlns:a16="http://schemas.microsoft.com/office/drawing/2014/main" id="{7FE5B0AC-122C-B317-763B-F99C3C4AB836}"/>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237519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89AD7B7-4177-5826-FC4D-6884406720A1}"/>
              </a:ext>
            </a:extLst>
          </p:cNvPr>
          <p:cNvSpPr/>
          <p:nvPr/>
        </p:nvSpPr>
        <p:spPr>
          <a:xfrm>
            <a:off x="6276975" y="2526224"/>
            <a:ext cx="5403910" cy="1569906"/>
          </a:xfrm>
          <a:custGeom>
            <a:avLst/>
            <a:gdLst>
              <a:gd name="connsiteX0" fmla="*/ 0 w 5401448"/>
              <a:gd name="connsiteY0" fmla="*/ 371133 h 2226751"/>
              <a:gd name="connsiteX1" fmla="*/ 371133 w 5401448"/>
              <a:gd name="connsiteY1" fmla="*/ 0 h 2226751"/>
              <a:gd name="connsiteX2" fmla="*/ 5030315 w 5401448"/>
              <a:gd name="connsiteY2" fmla="*/ 0 h 2226751"/>
              <a:gd name="connsiteX3" fmla="*/ 5401448 w 5401448"/>
              <a:gd name="connsiteY3" fmla="*/ 371133 h 2226751"/>
              <a:gd name="connsiteX4" fmla="*/ 5401448 w 5401448"/>
              <a:gd name="connsiteY4" fmla="*/ 1855618 h 2226751"/>
              <a:gd name="connsiteX5" fmla="*/ 5030315 w 5401448"/>
              <a:gd name="connsiteY5" fmla="*/ 2226751 h 2226751"/>
              <a:gd name="connsiteX6" fmla="*/ 371133 w 5401448"/>
              <a:gd name="connsiteY6" fmla="*/ 2226751 h 2226751"/>
              <a:gd name="connsiteX7" fmla="*/ 0 w 5401448"/>
              <a:gd name="connsiteY7" fmla="*/ 1855618 h 2226751"/>
              <a:gd name="connsiteX8" fmla="*/ 0 w 5401448"/>
              <a:gd name="connsiteY8" fmla="*/ 371133 h 2226751"/>
              <a:gd name="connsiteX0" fmla="*/ 0 w 5485806"/>
              <a:gd name="connsiteY0" fmla="*/ 371133 h 2226751"/>
              <a:gd name="connsiteX1" fmla="*/ 371133 w 5485806"/>
              <a:gd name="connsiteY1" fmla="*/ 0 h 2226751"/>
              <a:gd name="connsiteX2" fmla="*/ 5030315 w 5485806"/>
              <a:gd name="connsiteY2" fmla="*/ 0 h 2226751"/>
              <a:gd name="connsiteX3" fmla="*/ 5401448 w 5485806"/>
              <a:gd name="connsiteY3" fmla="*/ 371133 h 2226751"/>
              <a:gd name="connsiteX4" fmla="*/ 5401448 w 5485806"/>
              <a:gd name="connsiteY4" fmla="*/ 1855618 h 2226751"/>
              <a:gd name="connsiteX5" fmla="*/ 5392265 w 5485806"/>
              <a:gd name="connsiteY5" fmla="*/ 1864801 h 2226751"/>
              <a:gd name="connsiteX6" fmla="*/ 371133 w 5485806"/>
              <a:gd name="connsiteY6" fmla="*/ 2226751 h 2226751"/>
              <a:gd name="connsiteX7" fmla="*/ 0 w 5485806"/>
              <a:gd name="connsiteY7" fmla="*/ 1855618 h 2226751"/>
              <a:gd name="connsiteX8" fmla="*/ 0 w 5485806"/>
              <a:gd name="connsiteY8" fmla="*/ 371133 h 2226751"/>
              <a:gd name="connsiteX0" fmla="*/ 0 w 5401448"/>
              <a:gd name="connsiteY0" fmla="*/ 371133 h 2226751"/>
              <a:gd name="connsiteX1" fmla="*/ 371133 w 5401448"/>
              <a:gd name="connsiteY1" fmla="*/ 0 h 2226751"/>
              <a:gd name="connsiteX2" fmla="*/ 5030315 w 5401448"/>
              <a:gd name="connsiteY2" fmla="*/ 0 h 2226751"/>
              <a:gd name="connsiteX3" fmla="*/ 5401448 w 5401448"/>
              <a:gd name="connsiteY3" fmla="*/ 371133 h 2226751"/>
              <a:gd name="connsiteX4" fmla="*/ 5401448 w 5401448"/>
              <a:gd name="connsiteY4" fmla="*/ 1855618 h 2226751"/>
              <a:gd name="connsiteX5" fmla="*/ 5392265 w 5401448"/>
              <a:gd name="connsiteY5" fmla="*/ 1864801 h 2226751"/>
              <a:gd name="connsiteX6" fmla="*/ 371133 w 5401448"/>
              <a:gd name="connsiteY6" fmla="*/ 2226751 h 2226751"/>
              <a:gd name="connsiteX7" fmla="*/ 0 w 5401448"/>
              <a:gd name="connsiteY7" fmla="*/ 1855618 h 2226751"/>
              <a:gd name="connsiteX8" fmla="*/ 0 w 5401448"/>
              <a:gd name="connsiteY8" fmla="*/ 371133 h 2226751"/>
              <a:gd name="connsiteX0" fmla="*/ 0 w 5401448"/>
              <a:gd name="connsiteY0" fmla="*/ 371133 h 2226751"/>
              <a:gd name="connsiteX1" fmla="*/ 371133 w 5401448"/>
              <a:gd name="connsiteY1" fmla="*/ 0 h 2226751"/>
              <a:gd name="connsiteX2" fmla="*/ 5030315 w 5401448"/>
              <a:gd name="connsiteY2" fmla="*/ 0 h 2226751"/>
              <a:gd name="connsiteX3" fmla="*/ 5401448 w 5401448"/>
              <a:gd name="connsiteY3" fmla="*/ 371133 h 2226751"/>
              <a:gd name="connsiteX4" fmla="*/ 5401448 w 5401448"/>
              <a:gd name="connsiteY4" fmla="*/ 1855618 h 2226751"/>
              <a:gd name="connsiteX5" fmla="*/ 5392265 w 5401448"/>
              <a:gd name="connsiteY5" fmla="*/ 1864801 h 2226751"/>
              <a:gd name="connsiteX6" fmla="*/ 371133 w 5401448"/>
              <a:gd name="connsiteY6" fmla="*/ 2226751 h 2226751"/>
              <a:gd name="connsiteX7" fmla="*/ 0 w 5401448"/>
              <a:gd name="connsiteY7" fmla="*/ 1855618 h 2226751"/>
              <a:gd name="connsiteX8" fmla="*/ 0 w 5401448"/>
              <a:gd name="connsiteY8" fmla="*/ 371133 h 2226751"/>
              <a:gd name="connsiteX0" fmla="*/ 70808 w 5472256"/>
              <a:gd name="connsiteY0" fmla="*/ 371133 h 1953744"/>
              <a:gd name="connsiteX1" fmla="*/ 441941 w 5472256"/>
              <a:gd name="connsiteY1" fmla="*/ 0 h 1953744"/>
              <a:gd name="connsiteX2" fmla="*/ 5101123 w 5472256"/>
              <a:gd name="connsiteY2" fmla="*/ 0 h 1953744"/>
              <a:gd name="connsiteX3" fmla="*/ 5472256 w 5472256"/>
              <a:gd name="connsiteY3" fmla="*/ 371133 h 1953744"/>
              <a:gd name="connsiteX4" fmla="*/ 5472256 w 5472256"/>
              <a:gd name="connsiteY4" fmla="*/ 1855618 h 1953744"/>
              <a:gd name="connsiteX5" fmla="*/ 5463073 w 5472256"/>
              <a:gd name="connsiteY5" fmla="*/ 1864801 h 1953744"/>
              <a:gd name="connsiteX6" fmla="*/ 99041 w 5472256"/>
              <a:gd name="connsiteY6" fmla="*/ 1855276 h 1953744"/>
              <a:gd name="connsiteX7" fmla="*/ 70808 w 5472256"/>
              <a:gd name="connsiteY7" fmla="*/ 1855618 h 1953744"/>
              <a:gd name="connsiteX8" fmla="*/ 70808 w 5472256"/>
              <a:gd name="connsiteY8" fmla="*/ 371133 h 1953744"/>
              <a:gd name="connsiteX0" fmla="*/ 2462 w 5403910"/>
              <a:gd name="connsiteY0" fmla="*/ 371133 h 1953744"/>
              <a:gd name="connsiteX1" fmla="*/ 373595 w 5403910"/>
              <a:gd name="connsiteY1" fmla="*/ 0 h 1953744"/>
              <a:gd name="connsiteX2" fmla="*/ 5032777 w 5403910"/>
              <a:gd name="connsiteY2" fmla="*/ 0 h 1953744"/>
              <a:gd name="connsiteX3" fmla="*/ 5403910 w 5403910"/>
              <a:gd name="connsiteY3" fmla="*/ 371133 h 1953744"/>
              <a:gd name="connsiteX4" fmla="*/ 5403910 w 5403910"/>
              <a:gd name="connsiteY4" fmla="*/ 1855618 h 1953744"/>
              <a:gd name="connsiteX5" fmla="*/ 5394727 w 5403910"/>
              <a:gd name="connsiteY5" fmla="*/ 1864801 h 1953744"/>
              <a:gd name="connsiteX6" fmla="*/ 30695 w 5403910"/>
              <a:gd name="connsiteY6" fmla="*/ 1855276 h 1953744"/>
              <a:gd name="connsiteX7" fmla="*/ 2462 w 5403910"/>
              <a:gd name="connsiteY7" fmla="*/ 1855618 h 1953744"/>
              <a:gd name="connsiteX8" fmla="*/ 2462 w 5403910"/>
              <a:gd name="connsiteY8" fmla="*/ 371133 h 1953744"/>
              <a:gd name="connsiteX0" fmla="*/ 2462 w 5403910"/>
              <a:gd name="connsiteY0" fmla="*/ 371133 h 1953744"/>
              <a:gd name="connsiteX1" fmla="*/ 373595 w 5403910"/>
              <a:gd name="connsiteY1" fmla="*/ 0 h 1953744"/>
              <a:gd name="connsiteX2" fmla="*/ 5032777 w 5403910"/>
              <a:gd name="connsiteY2" fmla="*/ 0 h 1953744"/>
              <a:gd name="connsiteX3" fmla="*/ 5403910 w 5403910"/>
              <a:gd name="connsiteY3" fmla="*/ 371133 h 1953744"/>
              <a:gd name="connsiteX4" fmla="*/ 5403910 w 5403910"/>
              <a:gd name="connsiteY4" fmla="*/ 1855618 h 1953744"/>
              <a:gd name="connsiteX5" fmla="*/ 5394727 w 5403910"/>
              <a:gd name="connsiteY5" fmla="*/ 1864801 h 1953744"/>
              <a:gd name="connsiteX6" fmla="*/ 30695 w 5403910"/>
              <a:gd name="connsiteY6" fmla="*/ 1855276 h 1953744"/>
              <a:gd name="connsiteX7" fmla="*/ 2462 w 5403910"/>
              <a:gd name="connsiteY7" fmla="*/ 1855618 h 1953744"/>
              <a:gd name="connsiteX8" fmla="*/ 2462 w 5403910"/>
              <a:gd name="connsiteY8" fmla="*/ 371133 h 195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3910" h="1953744">
                <a:moveTo>
                  <a:pt x="2462" y="371133"/>
                </a:moveTo>
                <a:cubicBezTo>
                  <a:pt x="2462" y="166162"/>
                  <a:pt x="168624" y="0"/>
                  <a:pt x="373595" y="0"/>
                </a:cubicBezTo>
                <a:lnTo>
                  <a:pt x="5032777" y="0"/>
                </a:lnTo>
                <a:cubicBezTo>
                  <a:pt x="5237748" y="0"/>
                  <a:pt x="5403910" y="166162"/>
                  <a:pt x="5403910" y="371133"/>
                </a:cubicBezTo>
                <a:lnTo>
                  <a:pt x="5403910" y="1855618"/>
                </a:lnTo>
                <a:cubicBezTo>
                  <a:pt x="5403910" y="2060589"/>
                  <a:pt x="5399673" y="1883851"/>
                  <a:pt x="5394727" y="1864801"/>
                </a:cubicBezTo>
                <a:lnTo>
                  <a:pt x="30695" y="1855276"/>
                </a:lnTo>
                <a:cubicBezTo>
                  <a:pt x="-12351" y="1845751"/>
                  <a:pt x="2462" y="2060589"/>
                  <a:pt x="2462" y="1855618"/>
                </a:cubicBezTo>
                <a:lnTo>
                  <a:pt x="2462" y="371133"/>
                </a:lnTo>
                <a:close/>
              </a:path>
            </a:pathLst>
          </a:custGeom>
          <a:solidFill>
            <a:srgbClr val="B4CC0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 coins arrondis 2">
            <a:extLst>
              <a:ext uri="{FF2B5EF4-FFF2-40B4-BE49-F238E27FC236}">
                <a16:creationId xmlns:a16="http://schemas.microsoft.com/office/drawing/2014/main" id="{D47396FF-1DE7-BDBA-5CF3-BF091CA64117}"/>
              </a:ext>
            </a:extLst>
          </p:cNvPr>
          <p:cNvSpPr/>
          <p:nvPr/>
        </p:nvSpPr>
        <p:spPr>
          <a:xfrm>
            <a:off x="6276975" y="2526224"/>
            <a:ext cx="5401448" cy="2507634"/>
          </a:xfrm>
          <a:prstGeom prst="roundRect">
            <a:avLst/>
          </a:prstGeom>
          <a:noFill/>
          <a:ln w="28575">
            <a:solidFill>
              <a:srgbClr val="B4CC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3">
            <a:extLst>
              <a:ext uri="{FF2B5EF4-FFF2-40B4-BE49-F238E27FC236}">
                <a16:creationId xmlns:a16="http://schemas.microsoft.com/office/drawing/2014/main" id="{9E1DC5B0-98AD-25F7-D3B1-62D76EBA7E40}"/>
              </a:ext>
            </a:extLst>
          </p:cNvPr>
          <p:cNvSpPr/>
          <p:nvPr/>
        </p:nvSpPr>
        <p:spPr>
          <a:xfrm>
            <a:off x="357602" y="2602423"/>
            <a:ext cx="5452354" cy="2431435"/>
          </a:xfrm>
          <a:prstGeom prst="rect">
            <a:avLst/>
          </a:prstGeom>
        </p:spPr>
        <p:txBody>
          <a:bodyPr wrap="square">
            <a:spAutoFit/>
          </a:bodyPr>
          <a:lstStyle/>
          <a:p>
            <a:r>
              <a:rPr lang="fr-FR" sz="2000" dirty="0">
                <a:solidFill>
                  <a:srgbClr val="2F3E8B"/>
                </a:solidFill>
                <a:cs typeface="Noto Sans Devanagari"/>
              </a:rPr>
              <a:t>L’objectif de cette étape est </a:t>
            </a:r>
            <a:r>
              <a:rPr lang="fr-FR" sz="2000" b="1" dirty="0">
                <a:solidFill>
                  <a:srgbClr val="2F3E8B"/>
                </a:solidFill>
                <a:latin typeface="+mj-lt"/>
                <a:cs typeface="Noto Sans Devanagari"/>
              </a:rPr>
              <a:t>d’objectiver le problème</a:t>
            </a:r>
            <a:r>
              <a:rPr lang="fr-FR" sz="2000" dirty="0">
                <a:solidFill>
                  <a:srgbClr val="2F3E8B"/>
                </a:solidFill>
                <a:latin typeface="Mercury Bold" panose="02000603000000020004" pitchFamily="50" charset="0"/>
                <a:cs typeface="Noto Sans Devanagari"/>
              </a:rPr>
              <a:t> </a:t>
            </a:r>
            <a:r>
              <a:rPr lang="fr-FR" sz="2000" dirty="0">
                <a:solidFill>
                  <a:srgbClr val="2F3E8B"/>
                </a:solidFill>
                <a:cs typeface="Noto Sans Devanagari"/>
              </a:rPr>
              <a:t>et de développer un esprit critique par rapport aux sources qui permettent de l’étayer.</a:t>
            </a:r>
          </a:p>
          <a:p>
            <a:endParaRPr lang="fr-FR" sz="2000" dirty="0">
              <a:solidFill>
                <a:srgbClr val="2F3E8B"/>
              </a:solidFill>
              <a:cs typeface="Noto Sans Devanagari"/>
            </a:endParaRPr>
          </a:p>
          <a:p>
            <a:r>
              <a:rPr lang="fr-FR" sz="1300" dirty="0">
                <a:solidFill>
                  <a:srgbClr val="2F3E8B"/>
                </a:solidFill>
                <a:cs typeface="Noto Sans Devanagari"/>
              </a:rPr>
              <a:t>Il s’agit de rechercher des faits (données, mesures, observations, échos dans des documents de sources fiables, etc.). </a:t>
            </a:r>
            <a:endParaRPr lang="en-US" sz="1300" dirty="0">
              <a:solidFill>
                <a:srgbClr val="2F3E8B"/>
              </a:solidFill>
              <a:cs typeface="Noto Sans Devanagari"/>
            </a:endParaRPr>
          </a:p>
          <a:p>
            <a:r>
              <a:rPr lang="fr-FR" sz="1300" dirty="0">
                <a:solidFill>
                  <a:srgbClr val="2F3E8B"/>
                </a:solidFill>
                <a:cs typeface="Noto Sans Devanagari"/>
              </a:rPr>
              <a:t>Est-ce que je le sais seulement « parce qu’on me l’a dit » ou que « je l’ai vu sur internet » ? Qui le dit ? Cette source est-elle fiable ?</a:t>
            </a:r>
          </a:p>
        </p:txBody>
      </p:sp>
      <p:sp>
        <p:nvSpPr>
          <p:cNvPr id="5" name="ZoneTexte 4">
            <a:extLst>
              <a:ext uri="{FF2B5EF4-FFF2-40B4-BE49-F238E27FC236}">
                <a16:creationId xmlns:a16="http://schemas.microsoft.com/office/drawing/2014/main" id="{A2C19E6D-A7D5-8DD1-CCB5-CB883B048FAC}"/>
              </a:ext>
            </a:extLst>
          </p:cNvPr>
          <p:cNvSpPr txBox="1"/>
          <p:nvPr/>
        </p:nvSpPr>
        <p:spPr>
          <a:xfrm>
            <a:off x="357602" y="907564"/>
            <a:ext cx="9342622" cy="461665"/>
          </a:xfrm>
          <a:prstGeom prst="rect">
            <a:avLst/>
          </a:prstGeom>
          <a:noFill/>
        </p:spPr>
        <p:txBody>
          <a:bodyPr wrap="none" rtlCol="0">
            <a:spAutoFit/>
          </a:bodyPr>
          <a:lstStyle/>
          <a:p>
            <a:r>
              <a:rPr lang="fr-BE" sz="2400" b="1" cap="all" dirty="0">
                <a:solidFill>
                  <a:srgbClr val="3C8200"/>
                </a:solidFill>
                <a:latin typeface="+mj-lt"/>
              </a:rPr>
              <a:t>Étape 2 : </a:t>
            </a:r>
            <a:r>
              <a:rPr lang="fr-BE" sz="2000" cap="all" dirty="0">
                <a:solidFill>
                  <a:srgbClr val="3C8200"/>
                </a:solidFill>
                <a:cs typeface="Noto Sans Devanagari"/>
              </a:rPr>
              <a:t>LE PROBLÈME EXISTE-T-IL ? COMBIEN ? OÙ ? QUAND ? QUI ? </a:t>
            </a:r>
            <a:endParaRPr lang="en-US" sz="2000" cap="all" dirty="0">
              <a:solidFill>
                <a:srgbClr val="3C8200"/>
              </a:solidFill>
              <a:cs typeface="Noto Sans Devanagari"/>
            </a:endParaRPr>
          </a:p>
        </p:txBody>
      </p:sp>
      <p:sp>
        <p:nvSpPr>
          <p:cNvPr id="6" name="Rectangle 5">
            <a:extLst>
              <a:ext uri="{FF2B5EF4-FFF2-40B4-BE49-F238E27FC236}">
                <a16:creationId xmlns:a16="http://schemas.microsoft.com/office/drawing/2014/main" id="{C53D0853-D4D8-015E-3462-D3E0E43CB13B}"/>
              </a:ext>
            </a:extLst>
          </p:cNvPr>
          <p:cNvSpPr/>
          <p:nvPr/>
        </p:nvSpPr>
        <p:spPr>
          <a:xfrm>
            <a:off x="6515100" y="2850073"/>
            <a:ext cx="5249048" cy="1892826"/>
          </a:xfrm>
          <a:prstGeom prst="rect">
            <a:avLst/>
          </a:prstGeom>
        </p:spPr>
        <p:txBody>
          <a:bodyPr wrap="square">
            <a:spAutoFit/>
          </a:bodyPr>
          <a:lstStyle/>
          <a:p>
            <a:r>
              <a:rPr lang="fr-FR" sz="1300" b="1" dirty="0">
                <a:solidFill>
                  <a:schemeClr val="bg1"/>
                </a:solidFill>
                <a:latin typeface="+mj-lt"/>
                <a:cs typeface="Noto Sans Devanagari"/>
              </a:rPr>
              <a:t>Quelles sont les données ?</a:t>
            </a:r>
          </a:p>
          <a:p>
            <a:r>
              <a:rPr lang="fr-FR" sz="1300" b="1" dirty="0">
                <a:solidFill>
                  <a:schemeClr val="bg1"/>
                </a:solidFill>
                <a:latin typeface="+mj-lt"/>
                <a:cs typeface="Noto Sans Devanagari"/>
              </a:rPr>
              <a:t>Les conducteurs impliqués dans des accidents de la route </a:t>
            </a:r>
          </a:p>
          <a:p>
            <a:r>
              <a:rPr lang="fr-FR" sz="1300" b="1" dirty="0">
                <a:solidFill>
                  <a:schemeClr val="bg1"/>
                </a:solidFill>
                <a:latin typeface="+mj-lt"/>
                <a:cs typeface="Noto Sans Devanagari"/>
              </a:rPr>
              <a:t>sont-ils sous l’influence de drogues ? Est-ce fréquent ?</a:t>
            </a:r>
          </a:p>
          <a:p>
            <a:r>
              <a:rPr lang="fr-FR" sz="1300" b="1" dirty="0">
                <a:solidFill>
                  <a:schemeClr val="bg1"/>
                </a:solidFill>
                <a:latin typeface="+mj-lt"/>
                <a:cs typeface="Noto Sans Devanagari"/>
              </a:rPr>
              <a:t>Quelles drogues sont concernées ? Qui sont les conducteurs concernés? Y a-t-il des différences entre hommes et femmes ?</a:t>
            </a:r>
          </a:p>
          <a:p>
            <a:endParaRPr lang="fr-FR" sz="1300" b="1" dirty="0">
              <a:solidFill>
                <a:schemeClr val="bg1"/>
              </a:solidFill>
              <a:latin typeface="+mj-lt"/>
              <a:cs typeface="Noto Sans Devanagari"/>
            </a:endParaRPr>
          </a:p>
          <a:p>
            <a:r>
              <a:rPr lang="fr-BE" sz="1300" b="1" dirty="0">
                <a:solidFill>
                  <a:schemeClr val="bg1"/>
                </a:solidFill>
                <a:latin typeface="+mj-lt"/>
                <a:cs typeface="Noto Sans Devanagari"/>
              </a:rPr>
              <a:t> </a:t>
            </a:r>
          </a:p>
          <a:p>
            <a:r>
              <a:rPr lang="fr-FR" sz="1300" cap="all" dirty="0">
                <a:solidFill>
                  <a:srgbClr val="B4CC04"/>
                </a:solidFill>
                <a:cs typeface="Noto Sans Devanagari"/>
              </a:rPr>
              <a:t>Remarque </a:t>
            </a:r>
            <a:r>
              <a:rPr lang="fr-FR" sz="1300" b="1" dirty="0">
                <a:solidFill>
                  <a:srgbClr val="B4CC04"/>
                </a:solidFill>
                <a:cs typeface="Noto Sans Devanagari"/>
              </a:rPr>
              <a:t>: </a:t>
            </a:r>
            <a:r>
              <a:rPr lang="fr-FR" sz="1300" b="1" dirty="0">
                <a:solidFill>
                  <a:srgbClr val="B4CC04"/>
                </a:solidFill>
                <a:latin typeface="+mj-lt"/>
                <a:cs typeface="Noto Sans Devanagari"/>
              </a:rPr>
              <a:t>Il ne s’agit pas encore à cette étape d’expliquer </a:t>
            </a:r>
          </a:p>
          <a:p>
            <a:r>
              <a:rPr lang="fr-FR" sz="1300" b="1" dirty="0">
                <a:solidFill>
                  <a:srgbClr val="B4CC04"/>
                </a:solidFill>
                <a:latin typeface="+mj-lt"/>
                <a:cs typeface="Noto Sans Devanagari"/>
              </a:rPr>
              <a:t>la corrélation mais de préciser s’il y a corrélation ou non. </a:t>
            </a:r>
          </a:p>
        </p:txBody>
      </p:sp>
      <p:sp>
        <p:nvSpPr>
          <p:cNvPr id="7" name="Espace réservé du numéro de diapositive 1">
            <a:extLst>
              <a:ext uri="{FF2B5EF4-FFF2-40B4-BE49-F238E27FC236}">
                <a16:creationId xmlns:a16="http://schemas.microsoft.com/office/drawing/2014/main" id="{E2F9FAE5-D3AD-D9B4-4F45-CEC45B589A78}"/>
              </a:ext>
            </a:extLst>
          </p:cNvPr>
          <p:cNvSpPr txBox="1">
            <a:spLocks/>
          </p:cNvSpPr>
          <p:nvPr/>
        </p:nvSpPr>
        <p:spPr>
          <a:xfrm>
            <a:off x="0" y="6488599"/>
            <a:ext cx="1219199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974AAF7-B0F1-44B4-98FF-968E89676E59}" type="slidenum">
              <a:rPr lang="en-US" smtClean="0">
                <a:solidFill>
                  <a:srgbClr val="2F3E8B"/>
                </a:solidFill>
              </a:rPr>
              <a:pPr algn="ctr"/>
              <a:t>9</a:t>
            </a:fld>
            <a:endParaRPr lang="en-US" dirty="0">
              <a:solidFill>
                <a:srgbClr val="2F3E8B"/>
              </a:solidFill>
            </a:endParaRPr>
          </a:p>
        </p:txBody>
      </p:sp>
      <p:sp>
        <p:nvSpPr>
          <p:cNvPr id="9" name="Rectangle 8">
            <a:extLst>
              <a:ext uri="{FF2B5EF4-FFF2-40B4-BE49-F238E27FC236}">
                <a16:creationId xmlns:a16="http://schemas.microsoft.com/office/drawing/2014/main" id="{74595F80-70EB-37B3-E131-96EE5DB0215F}"/>
              </a:ext>
            </a:extLst>
          </p:cNvPr>
          <p:cNvSpPr/>
          <p:nvPr/>
        </p:nvSpPr>
        <p:spPr>
          <a:xfrm>
            <a:off x="357603" y="1688539"/>
            <a:ext cx="11320820" cy="584775"/>
          </a:xfrm>
          <a:prstGeom prst="rect">
            <a:avLst/>
          </a:prstGeom>
        </p:spPr>
        <p:txBody>
          <a:bodyPr wrap="square">
            <a:spAutoFit/>
          </a:bodyPr>
          <a:lstStyle/>
          <a:p>
            <a:r>
              <a:rPr lang="fr-BE" sz="1600" b="1" dirty="0">
                <a:solidFill>
                  <a:srgbClr val="2F3E8B"/>
                </a:solidFill>
                <a:latin typeface="+mj-lt"/>
              </a:rPr>
              <a:t>Y a-t-il une corrélation entre la consommation d’alcool, de cannabis ou d’autres psychotropes </a:t>
            </a:r>
            <a:br>
              <a:rPr lang="fr-BE" sz="1600" b="1" dirty="0">
                <a:solidFill>
                  <a:srgbClr val="2F3E8B"/>
                </a:solidFill>
                <a:latin typeface="+mj-lt"/>
              </a:rPr>
            </a:br>
            <a:r>
              <a:rPr lang="fr-BE" sz="1600" b="1" dirty="0">
                <a:solidFill>
                  <a:srgbClr val="2F3E8B"/>
                </a:solidFill>
                <a:latin typeface="+mj-lt"/>
              </a:rPr>
              <a:t>et les accidents de la route ?</a:t>
            </a:r>
            <a:endParaRPr lang="fr-FR" sz="1600" b="1" dirty="0">
              <a:solidFill>
                <a:srgbClr val="2F3E8B"/>
              </a:solidFill>
              <a:latin typeface="+mj-lt"/>
            </a:endParaRPr>
          </a:p>
        </p:txBody>
      </p:sp>
      <p:pic>
        <p:nvPicPr>
          <p:cNvPr id="11" name="Image 10" descr="Une image contenant capture d’écran, Graphique, Police, vert&#10;&#10;Description générée automatiquement">
            <a:extLst>
              <a:ext uri="{FF2B5EF4-FFF2-40B4-BE49-F238E27FC236}">
                <a16:creationId xmlns:a16="http://schemas.microsoft.com/office/drawing/2014/main" id="{297CD7AB-FDD6-3A1C-C6A0-8FFFB3A13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888" y="6279145"/>
            <a:ext cx="1809805" cy="447065"/>
          </a:xfrm>
          <a:prstGeom prst="rect">
            <a:avLst/>
          </a:prstGeom>
        </p:spPr>
      </p:pic>
      <p:sp>
        <p:nvSpPr>
          <p:cNvPr id="12" name="Rectangle 11">
            <a:extLst>
              <a:ext uri="{FF2B5EF4-FFF2-40B4-BE49-F238E27FC236}">
                <a16:creationId xmlns:a16="http://schemas.microsoft.com/office/drawing/2014/main" id="{4E3B99D9-B9DA-531B-C9EC-CD3800727566}"/>
              </a:ext>
            </a:extLst>
          </p:cNvPr>
          <p:cNvSpPr/>
          <p:nvPr/>
        </p:nvSpPr>
        <p:spPr>
          <a:xfrm>
            <a:off x="311425" y="149301"/>
            <a:ext cx="11775855" cy="246221"/>
          </a:xfrm>
          <a:prstGeom prst="rect">
            <a:avLst/>
          </a:prstGeom>
        </p:spPr>
        <p:txBody>
          <a:bodyPr wrap="square">
            <a:spAutoFit/>
          </a:bodyPr>
          <a:lstStyle/>
          <a:p>
            <a:pPr algn="r"/>
            <a:r>
              <a:rPr lang="fr-BE" sz="1000" spc="-50" dirty="0">
                <a:solidFill>
                  <a:srgbClr val="3C8200"/>
                </a:solidFill>
              </a:rPr>
              <a:t>Mener une enquête à propos de la consommation de psychotropes et </a:t>
            </a:r>
            <a:r>
              <a:rPr lang="fr-FR" sz="1000" spc="-50" dirty="0">
                <a:solidFill>
                  <a:srgbClr val="3C8200"/>
                </a:solidFill>
              </a:rPr>
              <a:t>leur impact sur la sécurité routière</a:t>
            </a:r>
            <a:endParaRPr lang="en-US" sz="1000" spc="-50" dirty="0">
              <a:solidFill>
                <a:srgbClr val="3C8200"/>
              </a:solidFill>
            </a:endParaRPr>
          </a:p>
        </p:txBody>
      </p:sp>
    </p:spTree>
    <p:extLst>
      <p:ext uri="{BB962C8B-B14F-4D97-AF65-F5344CB8AC3E}">
        <p14:creationId xmlns:p14="http://schemas.microsoft.com/office/powerpoint/2010/main" val="26114909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2">
      <a:majorFont>
        <a:latin typeface="Arial Bold"/>
        <a:ea typeface=""/>
        <a:cs typeface=""/>
      </a:majorFont>
      <a:minorFont>
        <a:latin typeface="Arial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AA5BDE26191143AB1E7D86CF13C09E" ma:contentTypeVersion="17" ma:contentTypeDescription="Crée un document." ma:contentTypeScope="" ma:versionID="68b602f70325faeec82f62572da74299">
  <xsd:schema xmlns:xsd="http://www.w3.org/2001/XMLSchema" xmlns:xs="http://www.w3.org/2001/XMLSchema" xmlns:p="http://schemas.microsoft.com/office/2006/metadata/properties" xmlns:ns2="cd0aacee-46ad-47dd-b9e5-0002d664a806" xmlns:ns3="4116dcc5-3dd1-41a9-9c41-ec6682c4477b" targetNamespace="http://schemas.microsoft.com/office/2006/metadata/properties" ma:root="true" ma:fieldsID="f27099ab295933048be299cd7f38d293" ns2:_="" ns3:_="">
    <xsd:import namespace="cd0aacee-46ad-47dd-b9e5-0002d664a806"/>
    <xsd:import namespace="4116dcc5-3dd1-41a9-9c41-ec6682c447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0aacee-46ad-47dd-b9e5-0002d664a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d710c1b-8059-4a3c-8834-d12249fa78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16dcc5-3dd1-41a9-9c41-ec6682c4477b"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3a407e26-2f1b-4045-bd40-4b1208004041}" ma:internalName="TaxCatchAll" ma:showField="CatchAllData" ma:web="4116dcc5-3dd1-41a9-9c41-ec6682c447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46174D-8507-4011-AF08-A0F45D71D4A4}">
  <ds:schemaRefs>
    <ds:schemaRef ds:uri="http://schemas.microsoft.com/sharepoint/v3/contenttype/forms"/>
  </ds:schemaRefs>
</ds:datastoreItem>
</file>

<file path=customXml/itemProps2.xml><?xml version="1.0" encoding="utf-8"?>
<ds:datastoreItem xmlns:ds="http://schemas.openxmlformats.org/officeDocument/2006/customXml" ds:itemID="{E8B92BD6-2FBA-4DDD-B23C-C550B5E8B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0aacee-46ad-47dd-b9e5-0002d664a806"/>
    <ds:schemaRef ds:uri="4116dcc5-3dd1-41a9-9c41-ec6682c447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1460</TotalTime>
  <Words>6239</Words>
  <Application>Microsoft Office PowerPoint</Application>
  <PresentationFormat>Grand écran</PresentationFormat>
  <Paragraphs>552</Paragraphs>
  <Slides>44</Slides>
  <Notes>0</Notes>
  <HiddenSlides>0</HiddenSlides>
  <MMClips>6</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44</vt:i4>
      </vt:variant>
    </vt:vector>
  </HeadingPairs>
  <TitlesOfParts>
    <vt:vector size="53" baseType="lpstr">
      <vt:lpstr>Arial</vt:lpstr>
      <vt:lpstr>Arial Bold</vt:lpstr>
      <vt:lpstr>Arial Regular</vt:lpstr>
      <vt:lpstr>Calibri</vt:lpstr>
      <vt:lpstr>Calibri Light</vt:lpstr>
      <vt:lpstr>Mercury Bold</vt:lpstr>
      <vt:lpstr>Mercury Regular</vt:lpstr>
      <vt:lpstr>Thème Office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Sense</dc:creator>
  <cp:lastModifiedBy>Michaël Desmet</cp:lastModifiedBy>
  <cp:revision>137</cp:revision>
  <dcterms:created xsi:type="dcterms:W3CDTF">2023-09-21T08:39:03Z</dcterms:created>
  <dcterms:modified xsi:type="dcterms:W3CDTF">2023-11-29T10:49:57Z</dcterms:modified>
</cp:coreProperties>
</file>